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colors2.xml" ContentType="application/vnd.ms-office.chartcolorstyle+xml"/>
  <Override PartName="/ppt/charts/style2.xml" ContentType="application/vnd.ms-office.chartstyle+xml"/>
  <Override PartName="/ppt/charts/style3.xml" ContentType="application/vnd.ms-office.chartstyle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84" r:id="rId3"/>
    <p:sldId id="286" r:id="rId4"/>
    <p:sldId id="285" r:id="rId5"/>
    <p:sldId id="287" r:id="rId6"/>
    <p:sldId id="273" r:id="rId7"/>
    <p:sldId id="288" r:id="rId8"/>
    <p:sldId id="289" r:id="rId9"/>
    <p:sldId id="290" r:id="rId10"/>
    <p:sldId id="291" r:id="rId11"/>
    <p:sldId id="295" r:id="rId12"/>
  </p:sldIdLst>
  <p:sldSz cx="9144000" cy="5143500" type="screen16x9"/>
  <p:notesSz cx="6858000" cy="9144000"/>
  <p:defaultTextStyle>
    <a:defPPr>
      <a:defRPr lang="ru-RU"/>
    </a:defPPr>
    <a:lvl1pPr marL="0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389626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779252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168878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1558503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1382"/>
    <a:srgbClr val="D6DBFE"/>
    <a:srgbClr val="EBFBE5"/>
    <a:srgbClr val="A1EDDD"/>
    <a:srgbClr val="AAECBD"/>
    <a:srgbClr val="CEFACE"/>
    <a:srgbClr val="ECEEFA"/>
    <a:srgbClr val="C3EFB3"/>
    <a:srgbClr val="BDB7F7"/>
    <a:srgbClr val="8E7B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14" autoAdjust="0"/>
    <p:restoredTop sz="94660"/>
  </p:normalViewPr>
  <p:slideViewPr>
    <p:cSldViewPr snapToGrid="0" snapToObjects="1">
      <p:cViewPr varScale="1">
        <p:scale>
          <a:sx n="115" d="100"/>
          <a:sy n="115" d="100"/>
        </p:scale>
        <p:origin x="-470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Relationship Id="rId4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755537741430886"/>
          <c:y val="0.14994307446421989"/>
          <c:w val="0.73716728836930789"/>
          <c:h val="0.8500569255357800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Процент респондентов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Lbls>
            <c:dLbl>
              <c:idx val="0"/>
              <c:numFmt formatCode="#,##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rgbClr val="002060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numFmt formatCode="#,##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rgbClr val="002060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numFmt formatCode="#,##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accent2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numFmt formatCode="#,##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rgbClr val="002060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numFmt formatCode="#,##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rgbClr val="002060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numFmt formatCode="#,##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rgbClr val="002060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206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Онлайн государственные услуги</c:v>
                </c:pt>
                <c:pt idx="1">
                  <c:v>Онлайн торговля лекарствами</c:v>
                </c:pt>
                <c:pt idx="2">
                  <c:v>Бесплатные онлайн курсы</c:v>
                </c:pt>
                <c:pt idx="3">
                  <c:v>Телемедицина</c:v>
                </c:pt>
                <c:pt idx="4">
                  <c:v>Онлайн торговля продуктами</c:v>
                </c:pt>
                <c:pt idx="5">
                  <c:v>Маркетплейсы для самозанятых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0.35</c:v>
                </c:pt>
                <c:pt idx="1">
                  <c:v>0.28999999999999998</c:v>
                </c:pt>
                <c:pt idx="2">
                  <c:v>0.26</c:v>
                </c:pt>
                <c:pt idx="3">
                  <c:v>0.2</c:v>
                </c:pt>
                <c:pt idx="4">
                  <c:v>0.09</c:v>
                </c:pt>
                <c:pt idx="5">
                  <c:v>0.06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8131840"/>
        <c:axId val="128133376"/>
      </c:barChart>
      <c:catAx>
        <c:axId val="12813184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28133376"/>
        <c:crosses val="autoZero"/>
        <c:auto val="0"/>
        <c:lblAlgn val="ctr"/>
        <c:lblOffset val="100"/>
        <c:noMultiLvlLbl val="0"/>
      </c:catAx>
      <c:valAx>
        <c:axId val="128133376"/>
        <c:scaling>
          <c:orientation val="minMax"/>
          <c:min val="0"/>
        </c:scaling>
        <c:delete val="0"/>
        <c:axPos val="t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28131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787677383765426"/>
          <c:y val="0.18302142788926251"/>
          <c:w val="0.67622562139560249"/>
          <c:h val="0.7292629250344733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effectLst/>
            <a:scene3d>
              <a:camera prst="orthographicFront"/>
              <a:lightRig rig="threePt" dir="t"/>
            </a:scene3d>
            <a:sp3d/>
          </c:spPr>
          <c:explosion val="20"/>
          <c:dPt>
            <c:idx val="0"/>
            <c:bubble3D val="0"/>
            <c:spPr>
              <a:solidFill>
                <a:schemeClr val="accent1">
                  <a:tint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5E6-024F-8722-357A80DBBF68}"/>
              </c:ext>
            </c:extLst>
          </c:dPt>
          <c:dPt>
            <c:idx val="1"/>
            <c:bubble3D val="0"/>
            <c:spPr>
              <a:solidFill>
                <a:schemeClr val="accent1">
                  <a:tint val="7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15E6-024F-8722-357A80DBBF68}"/>
              </c:ext>
            </c:extLst>
          </c:dPt>
          <c:dPt>
            <c:idx val="2"/>
            <c:bubble3D val="0"/>
            <c:spPr>
              <a:solidFill>
                <a:schemeClr val="accent1">
                  <a:tint val="9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5E6-024F-8722-357A80DBBF68}"/>
              </c:ext>
            </c:extLst>
          </c:dPt>
          <c:dPt>
            <c:idx val="3"/>
            <c:bubble3D val="0"/>
            <c:spPr>
              <a:solidFill>
                <a:schemeClr val="accent1">
                  <a:shade val="9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15E6-024F-8722-357A80DBBF68}"/>
              </c:ext>
            </c:extLst>
          </c:dPt>
          <c:dPt>
            <c:idx val="4"/>
            <c:bubble3D val="0"/>
            <c:spPr>
              <a:solidFill>
                <a:schemeClr val="accent1">
                  <a:shade val="7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/>
            </c:spPr>
          </c:dPt>
          <c:dPt>
            <c:idx val="5"/>
            <c:bubble3D val="0"/>
            <c:spPr>
              <a:solidFill>
                <a:schemeClr val="accent1">
                  <a:shade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/>
            </c:spPr>
          </c:dPt>
          <c:cat>
            <c:strRef>
              <c:f>Лист1!$A$2:$A$7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5E6-024F-8722-357A80DBBF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787677383765426"/>
          <c:y val="0.18302142788926251"/>
          <c:w val="0.67622562139560249"/>
          <c:h val="0.7292629250344733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effectLst/>
            <a:scene3d>
              <a:camera prst="orthographicFront"/>
              <a:lightRig rig="threePt" dir="t"/>
            </a:scene3d>
            <a:sp3d/>
          </c:spPr>
          <c:explosion val="20"/>
          <c:dPt>
            <c:idx val="0"/>
            <c:bubble3D val="0"/>
            <c:spPr>
              <a:solidFill>
                <a:schemeClr val="accent1">
                  <a:tint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5E6-024F-8722-357A80DBBF68}"/>
              </c:ext>
            </c:extLst>
          </c:dPt>
          <c:dPt>
            <c:idx val="1"/>
            <c:bubble3D val="0"/>
            <c:spPr>
              <a:solidFill>
                <a:schemeClr val="accent1">
                  <a:tint val="7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15E6-024F-8722-357A80DBBF68}"/>
              </c:ext>
            </c:extLst>
          </c:dPt>
          <c:dPt>
            <c:idx val="2"/>
            <c:bubble3D val="0"/>
            <c:spPr>
              <a:solidFill>
                <a:schemeClr val="accent1">
                  <a:tint val="9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5E6-024F-8722-357A80DBBF68}"/>
              </c:ext>
            </c:extLst>
          </c:dPt>
          <c:dPt>
            <c:idx val="3"/>
            <c:bubble3D val="0"/>
            <c:spPr>
              <a:solidFill>
                <a:schemeClr val="accent1">
                  <a:shade val="9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15E6-024F-8722-357A80DBBF68}"/>
              </c:ext>
            </c:extLst>
          </c:dPt>
          <c:dPt>
            <c:idx val="4"/>
            <c:bubble3D val="0"/>
            <c:spPr>
              <a:solidFill>
                <a:schemeClr val="accent1">
                  <a:shade val="7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/>
            </c:spPr>
          </c:dPt>
          <c:dPt>
            <c:idx val="5"/>
            <c:bubble3D val="0"/>
            <c:spPr>
              <a:solidFill>
                <a:schemeClr val="accent1">
                  <a:shade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/>
            </c:spPr>
          </c:dPt>
          <c:cat>
            <c:strRef>
              <c:f>Лист1!$A$2:$A$7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5E6-024F-8722-357A80DBBF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rawings/_rels/drawing1.xml.rels><?xml version="1.0" encoding="UTF-8" standalone="yes"?>
<Relationships xmlns="http://schemas.openxmlformats.org/package/2006/relationships"><Relationship Id="rId2" Type="http://schemas.microsoft.com/office/2007/relationships/hdphoto" Target="../media/hdphoto2.wdp"/><Relationship Id="rId1" Type="http://schemas.openxmlformats.org/officeDocument/2006/relationships/image" Target="../media/image15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0.44473</cdr:x>
      <cdr:y>0.43485</cdr:y>
    </cdr:from>
    <cdr:to>
      <cdr:x>0.52565</cdr:x>
      <cdr:y>0.56377</cdr:y>
    </cdr:to>
    <cdr:grpSp>
      <cdr:nvGrpSpPr>
        <cdr:cNvPr id="3" name="Группа 2">
          <a:extLst xmlns:a="http://schemas.openxmlformats.org/drawingml/2006/main">
            <a:ext uri="{FF2B5EF4-FFF2-40B4-BE49-F238E27FC236}">
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1714E9AA-8155-407E-BFB2-8FEE89087744}"/>
            </a:ext>
          </a:extLst>
        </cdr:cNvPr>
        <cdr:cNvGrpSpPr/>
      </cdr:nvGrpSpPr>
      <cdr:grpSpPr>
        <a:xfrm xmlns:a="http://schemas.openxmlformats.org/drawingml/2006/main">
          <a:off x="2914420" y="1916918"/>
          <a:ext cx="530288" cy="568308"/>
          <a:chOff x="7302611" y="186572"/>
          <a:chExt cx="681159" cy="761969"/>
        </a:xfrm>
      </cdr:grpSpPr>
      <cdr:sp macro="" textlink="">
        <cdr:nvSpPr>
          <cdr:cNvPr id="4" name="object 67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F5BA88F5-0BE3-480D-A316-64197FD154BE}"/>
              </a:ext>
            </a:extLst>
          </cdr:cNvPr>
          <cdr:cNvSpPr/>
        </cdr:nvSpPr>
        <cdr:spPr>
          <a:xfrm xmlns:a="http://schemas.openxmlformats.org/drawingml/2006/main">
            <a:off x="7553569" y="186572"/>
            <a:ext cx="214815" cy="339682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w="195579" h="279400">
                <a:moveTo>
                  <a:pt x="97650" y="0"/>
                </a:moveTo>
                <a:lnTo>
                  <a:pt x="59643" y="7674"/>
                </a:lnTo>
                <a:lnTo>
                  <a:pt x="28603" y="28603"/>
                </a:lnTo>
                <a:lnTo>
                  <a:pt x="7674" y="59643"/>
                </a:lnTo>
                <a:lnTo>
                  <a:pt x="0" y="97650"/>
                </a:lnTo>
                <a:lnTo>
                  <a:pt x="0" y="181419"/>
                </a:lnTo>
                <a:lnTo>
                  <a:pt x="7674" y="219426"/>
                </a:lnTo>
                <a:lnTo>
                  <a:pt x="28603" y="250466"/>
                </a:lnTo>
                <a:lnTo>
                  <a:pt x="59643" y="271395"/>
                </a:lnTo>
                <a:lnTo>
                  <a:pt x="97650" y="279069"/>
                </a:lnTo>
                <a:lnTo>
                  <a:pt x="135662" y="271395"/>
                </a:lnTo>
                <a:lnTo>
                  <a:pt x="166701" y="250466"/>
                </a:lnTo>
                <a:lnTo>
                  <a:pt x="187627" y="219426"/>
                </a:lnTo>
                <a:lnTo>
                  <a:pt x="195300" y="181419"/>
                </a:lnTo>
                <a:lnTo>
                  <a:pt x="195300" y="97650"/>
                </a:lnTo>
                <a:lnTo>
                  <a:pt x="187627" y="59643"/>
                </a:lnTo>
                <a:lnTo>
                  <a:pt x="166701" y="28603"/>
                </a:lnTo>
                <a:lnTo>
                  <a:pt x="135662" y="7674"/>
                </a:lnTo>
                <a:lnTo>
                  <a:pt x="97650" y="0"/>
                </a:lnTo>
                <a:close/>
              </a:path>
            </a:pathLst>
          </a:custGeom>
          <a:solidFill xmlns:a="http://schemas.openxmlformats.org/drawingml/2006/main">
            <a:srgbClr val="FFFFFF"/>
          </a:solidFill>
          <a:ln xmlns:a="http://schemas.openxmlformats.org/drawingml/2006/main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5" name="object 68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3E8F0EFA-2F6D-42D0-8B06-2C5DC4BFE24C}"/>
              </a:ext>
            </a:extLst>
          </cdr:cNvPr>
          <cdr:cNvSpPr/>
        </cdr:nvSpPr>
        <cdr:spPr>
          <a:xfrm xmlns:a="http://schemas.openxmlformats.org/drawingml/2006/main">
            <a:off x="7553569" y="186572"/>
            <a:ext cx="214815" cy="339682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w="195579" h="279400">
                <a:moveTo>
                  <a:pt x="97650" y="279069"/>
                </a:moveTo>
                <a:lnTo>
                  <a:pt x="59643" y="271395"/>
                </a:lnTo>
                <a:lnTo>
                  <a:pt x="28603" y="250466"/>
                </a:lnTo>
                <a:lnTo>
                  <a:pt x="7674" y="219426"/>
                </a:lnTo>
                <a:lnTo>
                  <a:pt x="0" y="181419"/>
                </a:lnTo>
                <a:lnTo>
                  <a:pt x="0" y="97650"/>
                </a:lnTo>
                <a:lnTo>
                  <a:pt x="7674" y="59643"/>
                </a:lnTo>
                <a:lnTo>
                  <a:pt x="28603" y="28603"/>
                </a:lnTo>
                <a:lnTo>
                  <a:pt x="59643" y="7674"/>
                </a:lnTo>
                <a:lnTo>
                  <a:pt x="97650" y="0"/>
                </a:lnTo>
                <a:lnTo>
                  <a:pt x="135662" y="7674"/>
                </a:lnTo>
                <a:lnTo>
                  <a:pt x="166701" y="28603"/>
                </a:lnTo>
                <a:lnTo>
                  <a:pt x="187627" y="59643"/>
                </a:lnTo>
                <a:lnTo>
                  <a:pt x="195300" y="97650"/>
                </a:lnTo>
                <a:lnTo>
                  <a:pt x="195300" y="181419"/>
                </a:lnTo>
                <a:lnTo>
                  <a:pt x="187627" y="219426"/>
                </a:lnTo>
                <a:lnTo>
                  <a:pt x="166701" y="250466"/>
                </a:lnTo>
                <a:lnTo>
                  <a:pt x="135662" y="271395"/>
                </a:lnTo>
                <a:lnTo>
                  <a:pt x="97650" y="279069"/>
                </a:lnTo>
                <a:close/>
              </a:path>
            </a:pathLst>
          </a:custGeom>
          <a:ln xmlns:a="http://schemas.openxmlformats.org/drawingml/2006/main" w="12700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6" name="object 69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1CE6D740-FE24-49A8-BF34-4F9F05C69473}"/>
              </a:ext>
            </a:extLst>
          </cdr:cNvPr>
          <cdr:cNvSpPr/>
        </cdr:nvSpPr>
        <cdr:spPr>
          <a:xfrm xmlns:a="http://schemas.openxmlformats.org/drawingml/2006/main">
            <a:off x="7590602" y="201642"/>
            <a:ext cx="184448" cy="115894"/>
          </a:xfrm>
          <a:prstGeom xmlns:a="http://schemas.openxmlformats.org/drawingml/2006/main" prst="rect">
            <a:avLst/>
          </a:prstGeom>
          <a:blipFill xmlns:a="http://schemas.openxmlformats.org/drawingml/2006/main">
            <a:blip xmlns:r="http://schemas.openxmlformats.org/officeDocument/2006/relationships" r:embed="rId1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88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xmlns:a="http://schemas.openxmlformats.org/drawingml/2006/main">
            <a:noFill/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7" name="object 70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D0D847A5-2F48-4479-9C03-5D9FD56E1B60}"/>
              </a:ext>
            </a:extLst>
          </cdr:cNvPr>
          <cdr:cNvSpPr/>
        </cdr:nvSpPr>
        <cdr:spPr>
          <a:xfrm xmlns:a="http://schemas.openxmlformats.org/drawingml/2006/main">
            <a:off x="7470739" y="537958"/>
            <a:ext cx="109500" cy="94185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w="99695" h="77469">
                <a:moveTo>
                  <a:pt x="0" y="77406"/>
                </a:moveTo>
                <a:lnTo>
                  <a:pt x="13566" y="46532"/>
                </a:lnTo>
                <a:lnTo>
                  <a:pt x="36021" y="22010"/>
                </a:lnTo>
                <a:lnTo>
                  <a:pt x="65370" y="5835"/>
                </a:lnTo>
                <a:lnTo>
                  <a:pt x="99618" y="0"/>
                </a:lnTo>
              </a:path>
            </a:pathLst>
          </a:custGeom>
          <a:ln xmlns:a="http://schemas.openxmlformats.org/drawingml/2006/main" w="12700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8" name="object 71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E244C877-9D54-4AA5-AD0B-2D86D323F14F}"/>
              </a:ext>
            </a:extLst>
          </cdr:cNvPr>
          <cdr:cNvSpPr/>
        </cdr:nvSpPr>
        <cdr:spPr>
          <a:xfrm xmlns:a="http://schemas.openxmlformats.org/drawingml/2006/main">
            <a:off x="7741488" y="537958"/>
            <a:ext cx="112987" cy="125065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w="102870" h="102869">
                <a:moveTo>
                  <a:pt x="0" y="0"/>
                </a:moveTo>
                <a:lnTo>
                  <a:pt x="40017" y="8069"/>
                </a:lnTo>
                <a:lnTo>
                  <a:pt x="72682" y="30081"/>
                </a:lnTo>
                <a:lnTo>
                  <a:pt x="94697" y="62745"/>
                </a:lnTo>
                <a:lnTo>
                  <a:pt x="102768" y="102768"/>
                </a:lnTo>
              </a:path>
            </a:pathLst>
          </a:custGeom>
          <a:ln xmlns:a="http://schemas.openxmlformats.org/drawingml/2006/main" w="12700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9" name="object 72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A783E22B-AC21-4151-B97E-82B9EA00B289}"/>
              </a:ext>
            </a:extLst>
          </cdr:cNvPr>
          <cdr:cNvSpPr/>
        </cdr:nvSpPr>
        <cdr:spPr>
          <a:xfrm xmlns:a="http://schemas.openxmlformats.org/drawingml/2006/main">
            <a:off x="7580156" y="537960"/>
            <a:ext cx="80207" cy="88780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w="73025" h="73025">
                <a:moveTo>
                  <a:pt x="0" y="0"/>
                </a:moveTo>
                <a:lnTo>
                  <a:pt x="72529" y="72517"/>
                </a:lnTo>
              </a:path>
            </a:pathLst>
          </a:custGeom>
          <a:ln xmlns:a="http://schemas.openxmlformats.org/drawingml/2006/main" w="12699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10" name="object 73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C8073B7D-DDC7-45BF-90EA-37CCD587C979}"/>
              </a:ext>
            </a:extLst>
          </cdr:cNvPr>
          <cdr:cNvSpPr/>
        </cdr:nvSpPr>
        <cdr:spPr>
          <a:xfrm xmlns:a="http://schemas.openxmlformats.org/drawingml/2006/main">
            <a:off x="7659817" y="573995"/>
            <a:ext cx="47427" cy="52497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w="43179" h="43180">
                <a:moveTo>
                  <a:pt x="0" y="42875"/>
                </a:moveTo>
                <a:lnTo>
                  <a:pt x="42875" y="0"/>
                </a:lnTo>
              </a:path>
            </a:pathLst>
          </a:custGeom>
          <a:ln xmlns:a="http://schemas.openxmlformats.org/drawingml/2006/main" w="12699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11" name="object 74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78ED174A-A4BF-4E81-9673-0212D6C648C4}"/>
              </a:ext>
            </a:extLst>
          </cdr:cNvPr>
          <cdr:cNvSpPr/>
        </cdr:nvSpPr>
        <cdr:spPr>
          <a:xfrm xmlns:a="http://schemas.openxmlformats.org/drawingml/2006/main">
            <a:off x="7659817" y="687650"/>
            <a:ext cx="0" cy="100360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h="82550">
                <a:moveTo>
                  <a:pt x="0" y="0"/>
                </a:moveTo>
                <a:lnTo>
                  <a:pt x="0" y="82550"/>
                </a:lnTo>
              </a:path>
            </a:pathLst>
          </a:custGeom>
          <a:ln xmlns:a="http://schemas.openxmlformats.org/drawingml/2006/main" w="12700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12" name="object 75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36564347-D88F-4174-9446-58059BACB06C}"/>
              </a:ext>
            </a:extLst>
          </cdr:cNvPr>
          <cdr:cNvSpPr/>
        </cdr:nvSpPr>
        <cdr:spPr>
          <a:xfrm xmlns:a="http://schemas.openxmlformats.org/drawingml/2006/main">
            <a:off x="7659817" y="626122"/>
            <a:ext cx="0" cy="61760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h="50800">
                <a:moveTo>
                  <a:pt x="0" y="0"/>
                </a:moveTo>
                <a:lnTo>
                  <a:pt x="0" y="50609"/>
                </a:lnTo>
              </a:path>
            </a:pathLst>
          </a:custGeom>
          <a:ln xmlns:a="http://schemas.openxmlformats.org/drawingml/2006/main" w="12700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13" name="object 76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74DD4640-23EE-43DA-BB9C-C771BB859065}"/>
              </a:ext>
            </a:extLst>
          </cdr:cNvPr>
          <cdr:cNvSpPr/>
        </cdr:nvSpPr>
        <cdr:spPr>
          <a:xfrm xmlns:a="http://schemas.openxmlformats.org/drawingml/2006/main">
            <a:off x="7854366" y="662900"/>
            <a:ext cx="0" cy="63303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h="52069">
                <a:moveTo>
                  <a:pt x="0" y="0"/>
                </a:moveTo>
                <a:lnTo>
                  <a:pt x="0" y="51447"/>
                </a:lnTo>
              </a:path>
            </a:pathLst>
          </a:custGeom>
          <a:ln xmlns:a="http://schemas.openxmlformats.org/drawingml/2006/main" w="12700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14" name="object 77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BC99DF8C-811B-45EE-BB09-E7529CEC9FB3}"/>
              </a:ext>
            </a:extLst>
          </cdr:cNvPr>
          <cdr:cNvSpPr/>
        </cdr:nvSpPr>
        <cdr:spPr>
          <a:xfrm xmlns:a="http://schemas.openxmlformats.org/drawingml/2006/main">
            <a:off x="7741490" y="695632"/>
            <a:ext cx="56493" cy="0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w="51434">
                <a:moveTo>
                  <a:pt x="0" y="0"/>
                </a:moveTo>
                <a:lnTo>
                  <a:pt x="51384" y="0"/>
                </a:lnTo>
              </a:path>
            </a:pathLst>
          </a:custGeom>
          <a:ln xmlns:a="http://schemas.openxmlformats.org/drawingml/2006/main" w="12700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15" name="object 78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EF39AF48-C38D-45F8-943E-D739B8C283FA}"/>
              </a:ext>
            </a:extLst>
          </cdr:cNvPr>
          <cdr:cNvSpPr/>
        </cdr:nvSpPr>
        <cdr:spPr>
          <a:xfrm xmlns:a="http://schemas.openxmlformats.org/drawingml/2006/main">
            <a:off x="7356789" y="324267"/>
            <a:ext cx="140886" cy="222338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w="128270" h="182880">
                <a:moveTo>
                  <a:pt x="63881" y="182549"/>
                </a:moveTo>
                <a:lnTo>
                  <a:pt x="39015" y="177531"/>
                </a:lnTo>
                <a:lnTo>
                  <a:pt x="18710" y="163845"/>
                </a:lnTo>
                <a:lnTo>
                  <a:pt x="5020" y="143544"/>
                </a:lnTo>
                <a:lnTo>
                  <a:pt x="0" y="118681"/>
                </a:lnTo>
                <a:lnTo>
                  <a:pt x="0" y="63880"/>
                </a:lnTo>
                <a:lnTo>
                  <a:pt x="5020" y="39015"/>
                </a:lnTo>
                <a:lnTo>
                  <a:pt x="18710" y="18710"/>
                </a:lnTo>
                <a:lnTo>
                  <a:pt x="39015" y="5020"/>
                </a:lnTo>
                <a:lnTo>
                  <a:pt x="63881" y="0"/>
                </a:lnTo>
                <a:lnTo>
                  <a:pt x="88746" y="5020"/>
                </a:lnTo>
                <a:lnTo>
                  <a:pt x="109051" y="18710"/>
                </a:lnTo>
                <a:lnTo>
                  <a:pt x="122741" y="39015"/>
                </a:lnTo>
                <a:lnTo>
                  <a:pt x="127762" y="63880"/>
                </a:lnTo>
                <a:lnTo>
                  <a:pt x="127762" y="118681"/>
                </a:lnTo>
                <a:lnTo>
                  <a:pt x="122741" y="143544"/>
                </a:lnTo>
                <a:lnTo>
                  <a:pt x="109051" y="163845"/>
                </a:lnTo>
                <a:lnTo>
                  <a:pt x="88746" y="177531"/>
                </a:lnTo>
                <a:lnTo>
                  <a:pt x="63881" y="182549"/>
                </a:lnTo>
                <a:close/>
              </a:path>
            </a:pathLst>
          </a:custGeom>
          <a:ln xmlns:a="http://schemas.openxmlformats.org/drawingml/2006/main" w="12700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16" name="object 79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6A994F03-8743-4B53-8601-C6A82C2412D4}"/>
              </a:ext>
            </a:extLst>
          </cdr:cNvPr>
          <cdr:cNvSpPr/>
        </cdr:nvSpPr>
        <cdr:spPr>
          <a:xfrm xmlns:a="http://schemas.openxmlformats.org/drawingml/2006/main">
            <a:off x="7405248" y="339182"/>
            <a:ext cx="59980" cy="66392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w="54609" h="54610">
                <a:moveTo>
                  <a:pt x="54051" y="0"/>
                </a:moveTo>
                <a:lnTo>
                  <a:pt x="49808" y="21047"/>
                </a:lnTo>
                <a:lnTo>
                  <a:pt x="38231" y="38226"/>
                </a:lnTo>
                <a:lnTo>
                  <a:pt x="21052" y="49806"/>
                </a:lnTo>
                <a:lnTo>
                  <a:pt x="0" y="54051"/>
                </a:lnTo>
              </a:path>
            </a:pathLst>
          </a:custGeom>
          <a:ln xmlns:a="http://schemas.openxmlformats.org/drawingml/2006/main" w="12700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17" name="object 80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14A7D2A9-D5F0-4286-9276-668FEFAFAF2B}"/>
              </a:ext>
            </a:extLst>
          </cdr:cNvPr>
          <cdr:cNvSpPr/>
        </cdr:nvSpPr>
        <cdr:spPr>
          <a:xfrm xmlns:a="http://schemas.openxmlformats.org/drawingml/2006/main">
            <a:off x="7472426" y="391262"/>
            <a:ext cx="25109" cy="11580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w="22859" h="9525">
                <a:moveTo>
                  <a:pt x="0" y="0"/>
                </a:moveTo>
                <a:lnTo>
                  <a:pt x="5753" y="5740"/>
                </a:lnTo>
                <a:lnTo>
                  <a:pt x="13703" y="9296"/>
                </a:lnTo>
                <a:lnTo>
                  <a:pt x="22479" y="9296"/>
                </a:lnTo>
              </a:path>
            </a:pathLst>
          </a:custGeom>
          <a:ln xmlns:a="http://schemas.openxmlformats.org/drawingml/2006/main" w="12700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18" name="object 81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A4B83F06-2175-4A52-A877-D5FE86749771}"/>
              </a:ext>
            </a:extLst>
          </cdr:cNvPr>
          <cdr:cNvSpPr/>
        </cdr:nvSpPr>
        <cdr:spPr>
          <a:xfrm xmlns:a="http://schemas.openxmlformats.org/drawingml/2006/main">
            <a:off x="7381020" y="404896"/>
            <a:ext cx="24411" cy="0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w="22225">
                <a:moveTo>
                  <a:pt x="22059" y="0"/>
                </a:moveTo>
                <a:lnTo>
                  <a:pt x="0" y="0"/>
                </a:lnTo>
              </a:path>
            </a:pathLst>
          </a:custGeom>
          <a:ln xmlns:a="http://schemas.openxmlformats.org/drawingml/2006/main" w="12700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19" name="object 82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53E6E282-CB47-4E0C-AAC4-7D34EC233D53}"/>
              </a:ext>
            </a:extLst>
          </cdr:cNvPr>
          <cdr:cNvSpPr/>
        </cdr:nvSpPr>
        <cdr:spPr>
          <a:xfrm xmlns:a="http://schemas.openxmlformats.org/drawingml/2006/main">
            <a:off x="7302611" y="554125"/>
            <a:ext cx="71837" cy="61760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w="65404" h="50800">
                <a:moveTo>
                  <a:pt x="0" y="50647"/>
                </a:moveTo>
                <a:lnTo>
                  <a:pt x="8874" y="30448"/>
                </a:lnTo>
                <a:lnTo>
                  <a:pt x="23563" y="14403"/>
                </a:lnTo>
                <a:lnTo>
                  <a:pt x="42764" y="3818"/>
                </a:lnTo>
                <a:lnTo>
                  <a:pt x="65176" y="0"/>
                </a:lnTo>
              </a:path>
            </a:pathLst>
          </a:custGeom>
          <a:ln xmlns:a="http://schemas.openxmlformats.org/drawingml/2006/main" w="12700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20" name="object 83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4320A4B4-C509-4E2E-B614-141AA0A3517C}"/>
              </a:ext>
            </a:extLst>
          </cdr:cNvPr>
          <cdr:cNvSpPr/>
        </cdr:nvSpPr>
        <cdr:spPr>
          <a:xfrm xmlns:a="http://schemas.openxmlformats.org/drawingml/2006/main">
            <a:off x="7374198" y="554125"/>
            <a:ext cx="52308" cy="57900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w="47625" h="47625">
                <a:moveTo>
                  <a:pt x="0" y="0"/>
                </a:moveTo>
                <a:lnTo>
                  <a:pt x="47434" y="47447"/>
                </a:lnTo>
              </a:path>
            </a:pathLst>
          </a:custGeom>
          <a:ln xmlns:a="http://schemas.openxmlformats.org/drawingml/2006/main" w="12700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21" name="object 84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D2E19F12-27AB-491D-9DDB-49B078F93327}"/>
              </a:ext>
            </a:extLst>
          </cdr:cNvPr>
          <cdr:cNvSpPr/>
        </cdr:nvSpPr>
        <cdr:spPr>
          <a:xfrm xmlns:a="http://schemas.openxmlformats.org/drawingml/2006/main">
            <a:off x="7426299" y="577717"/>
            <a:ext cx="31386" cy="34740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w="28575" h="28575">
                <a:moveTo>
                  <a:pt x="0" y="28041"/>
                </a:moveTo>
                <a:lnTo>
                  <a:pt x="28054" y="0"/>
                </a:lnTo>
              </a:path>
            </a:pathLst>
          </a:custGeom>
          <a:ln xmlns:a="http://schemas.openxmlformats.org/drawingml/2006/main" w="12700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22" name="object 85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31A8BCD0-D0CA-4E3C-AAE3-A5C9C458BE0B}"/>
              </a:ext>
            </a:extLst>
          </cdr:cNvPr>
          <cdr:cNvSpPr/>
        </cdr:nvSpPr>
        <cdr:spPr>
          <a:xfrm xmlns:a="http://schemas.openxmlformats.org/drawingml/2006/main">
            <a:off x="7426297" y="652061"/>
            <a:ext cx="0" cy="66392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h="54610">
                <a:moveTo>
                  <a:pt x="0" y="0"/>
                </a:moveTo>
                <a:lnTo>
                  <a:pt x="0" y="54000"/>
                </a:lnTo>
              </a:path>
            </a:pathLst>
          </a:custGeom>
          <a:ln xmlns:a="http://schemas.openxmlformats.org/drawingml/2006/main" w="12700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23" name="object 86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4D455BE5-92CC-4540-9B05-ADA79366A419}"/>
              </a:ext>
            </a:extLst>
          </cdr:cNvPr>
          <cdr:cNvSpPr/>
        </cdr:nvSpPr>
        <cdr:spPr>
          <a:xfrm xmlns:a="http://schemas.openxmlformats.org/drawingml/2006/main">
            <a:off x="7426297" y="611808"/>
            <a:ext cx="0" cy="40916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h="33655">
                <a:moveTo>
                  <a:pt x="0" y="0"/>
                </a:moveTo>
                <a:lnTo>
                  <a:pt x="0" y="33108"/>
                </a:lnTo>
              </a:path>
            </a:pathLst>
          </a:custGeom>
          <a:ln xmlns:a="http://schemas.openxmlformats.org/drawingml/2006/main" w="12700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24" name="object 87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B5D9733E-4DA5-45EA-B183-F2682A8659CA}"/>
              </a:ext>
            </a:extLst>
          </cdr:cNvPr>
          <cdr:cNvSpPr/>
        </cdr:nvSpPr>
        <cdr:spPr>
          <a:xfrm xmlns:a="http://schemas.openxmlformats.org/drawingml/2006/main">
            <a:off x="7823886" y="324267"/>
            <a:ext cx="140886" cy="222338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w="128270" h="182880">
                <a:moveTo>
                  <a:pt x="63881" y="182549"/>
                </a:moveTo>
                <a:lnTo>
                  <a:pt x="39015" y="177531"/>
                </a:lnTo>
                <a:lnTo>
                  <a:pt x="18710" y="163845"/>
                </a:lnTo>
                <a:lnTo>
                  <a:pt x="5020" y="143544"/>
                </a:lnTo>
                <a:lnTo>
                  <a:pt x="0" y="118681"/>
                </a:lnTo>
                <a:lnTo>
                  <a:pt x="0" y="63880"/>
                </a:lnTo>
                <a:lnTo>
                  <a:pt x="5020" y="39015"/>
                </a:lnTo>
                <a:lnTo>
                  <a:pt x="18710" y="18710"/>
                </a:lnTo>
                <a:lnTo>
                  <a:pt x="39015" y="5020"/>
                </a:lnTo>
                <a:lnTo>
                  <a:pt x="63881" y="0"/>
                </a:lnTo>
                <a:lnTo>
                  <a:pt x="88746" y="5020"/>
                </a:lnTo>
                <a:lnTo>
                  <a:pt x="109051" y="18710"/>
                </a:lnTo>
                <a:lnTo>
                  <a:pt x="122741" y="39015"/>
                </a:lnTo>
                <a:lnTo>
                  <a:pt x="127762" y="63880"/>
                </a:lnTo>
                <a:lnTo>
                  <a:pt x="127762" y="118681"/>
                </a:lnTo>
                <a:lnTo>
                  <a:pt x="122741" y="143544"/>
                </a:lnTo>
                <a:lnTo>
                  <a:pt x="109051" y="163845"/>
                </a:lnTo>
                <a:lnTo>
                  <a:pt x="88746" y="177531"/>
                </a:lnTo>
                <a:lnTo>
                  <a:pt x="63881" y="182549"/>
                </a:lnTo>
                <a:close/>
              </a:path>
            </a:pathLst>
          </a:custGeom>
          <a:ln xmlns:a="http://schemas.openxmlformats.org/drawingml/2006/main" w="12700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25" name="object 88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E5AF7B13-6A63-4425-B1F5-55F7ACEDBFB8}"/>
              </a:ext>
            </a:extLst>
          </cdr:cNvPr>
          <cdr:cNvSpPr/>
        </cdr:nvSpPr>
        <cdr:spPr>
          <a:xfrm xmlns:a="http://schemas.openxmlformats.org/drawingml/2006/main">
            <a:off x="7872345" y="339182"/>
            <a:ext cx="59980" cy="66392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w="54609" h="54610">
                <a:moveTo>
                  <a:pt x="54051" y="0"/>
                </a:moveTo>
                <a:lnTo>
                  <a:pt x="49806" y="21047"/>
                </a:lnTo>
                <a:lnTo>
                  <a:pt x="38226" y="38226"/>
                </a:lnTo>
                <a:lnTo>
                  <a:pt x="21047" y="49806"/>
                </a:lnTo>
                <a:lnTo>
                  <a:pt x="0" y="54051"/>
                </a:lnTo>
              </a:path>
            </a:pathLst>
          </a:custGeom>
          <a:ln xmlns:a="http://schemas.openxmlformats.org/drawingml/2006/main" w="12700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26" name="object 89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F26856C4-2FC7-475A-9315-A09CAA625718}"/>
              </a:ext>
            </a:extLst>
          </cdr:cNvPr>
          <cdr:cNvSpPr/>
        </cdr:nvSpPr>
        <cdr:spPr>
          <a:xfrm xmlns:a="http://schemas.openxmlformats.org/drawingml/2006/main">
            <a:off x="7939523" y="391262"/>
            <a:ext cx="25109" cy="11580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w="22859" h="9525">
                <a:moveTo>
                  <a:pt x="0" y="0"/>
                </a:moveTo>
                <a:lnTo>
                  <a:pt x="5753" y="5740"/>
                </a:lnTo>
                <a:lnTo>
                  <a:pt x="13690" y="9296"/>
                </a:lnTo>
                <a:lnTo>
                  <a:pt x="22479" y="9296"/>
                </a:lnTo>
              </a:path>
            </a:pathLst>
          </a:custGeom>
          <a:ln xmlns:a="http://schemas.openxmlformats.org/drawingml/2006/main" w="12700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27" name="object 90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9610231B-18A3-423B-A35A-3CA6C51D6FCF}"/>
              </a:ext>
            </a:extLst>
          </cdr:cNvPr>
          <cdr:cNvSpPr/>
        </cdr:nvSpPr>
        <cdr:spPr>
          <a:xfrm xmlns:a="http://schemas.openxmlformats.org/drawingml/2006/main">
            <a:off x="7848116" y="404896"/>
            <a:ext cx="24411" cy="0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w="22225">
                <a:moveTo>
                  <a:pt x="22059" y="0"/>
                </a:moveTo>
                <a:lnTo>
                  <a:pt x="0" y="0"/>
                </a:lnTo>
              </a:path>
            </a:pathLst>
          </a:custGeom>
          <a:ln xmlns:a="http://schemas.openxmlformats.org/drawingml/2006/main" w="12700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28" name="object 92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7BF748AF-6970-4DD4-845D-FD3B00EDB389}"/>
              </a:ext>
            </a:extLst>
          </cdr:cNvPr>
          <cdr:cNvSpPr/>
        </cdr:nvSpPr>
        <cdr:spPr>
          <a:xfrm xmlns:a="http://schemas.openxmlformats.org/drawingml/2006/main">
            <a:off x="7893395" y="577717"/>
            <a:ext cx="31386" cy="34740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w="28575" h="28575">
                <a:moveTo>
                  <a:pt x="0" y="28041"/>
                </a:moveTo>
                <a:lnTo>
                  <a:pt x="28054" y="0"/>
                </a:lnTo>
              </a:path>
            </a:pathLst>
          </a:custGeom>
          <a:ln xmlns:a="http://schemas.openxmlformats.org/drawingml/2006/main" w="12700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29" name="object 93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6DC73745-6A29-44DD-9687-A2E5D8B270A3}"/>
              </a:ext>
            </a:extLst>
          </cdr:cNvPr>
          <cdr:cNvSpPr/>
        </cdr:nvSpPr>
        <cdr:spPr>
          <a:xfrm xmlns:a="http://schemas.openxmlformats.org/drawingml/2006/main">
            <a:off x="7893393" y="655380"/>
            <a:ext cx="0" cy="36284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h="29844">
                <a:moveTo>
                  <a:pt x="0" y="0"/>
                </a:moveTo>
                <a:lnTo>
                  <a:pt x="0" y="29489"/>
                </a:lnTo>
              </a:path>
            </a:pathLst>
          </a:custGeom>
          <a:ln xmlns:a="http://schemas.openxmlformats.org/drawingml/2006/main" w="12700">
            <a:solidFill>
              <a:schemeClr val="accent1">
                <a:lumMod val="75000"/>
              </a:schemeClr>
            </a:solidFill>
            <a:prstDash val="sysDot"/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30" name="object 94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246856D1-FEC4-4FB3-9383-9186EE2DF462}"/>
              </a:ext>
            </a:extLst>
          </cdr:cNvPr>
          <cdr:cNvSpPr/>
        </cdr:nvSpPr>
        <cdr:spPr>
          <a:xfrm xmlns:a="http://schemas.openxmlformats.org/drawingml/2006/main">
            <a:off x="7893393" y="611808"/>
            <a:ext cx="0" cy="10037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h="8255">
                <a:moveTo>
                  <a:pt x="-6350" y="3854"/>
                </a:moveTo>
                <a:lnTo>
                  <a:pt x="6350" y="3854"/>
                </a:lnTo>
              </a:path>
            </a:pathLst>
          </a:custGeom>
          <a:ln xmlns:a="http://schemas.openxmlformats.org/drawingml/2006/main" w="7708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31" name="object 95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9817476C-4CE2-439C-9069-EF4ABC871724}"/>
              </a:ext>
            </a:extLst>
          </cdr:cNvPr>
          <cdr:cNvSpPr/>
        </cdr:nvSpPr>
        <cdr:spPr>
          <a:xfrm xmlns:a="http://schemas.openxmlformats.org/drawingml/2006/main">
            <a:off x="7893393" y="708323"/>
            <a:ext cx="0" cy="10037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h="8255">
                <a:moveTo>
                  <a:pt x="-6350" y="3854"/>
                </a:moveTo>
                <a:lnTo>
                  <a:pt x="6350" y="3854"/>
                </a:lnTo>
              </a:path>
            </a:pathLst>
          </a:custGeom>
          <a:ln xmlns:a="http://schemas.openxmlformats.org/drawingml/2006/main" w="7708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32" name="object 97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1ED695C2-08D0-44A4-9B03-0590E405CE46}"/>
              </a:ext>
            </a:extLst>
          </cdr:cNvPr>
          <cdr:cNvSpPr/>
        </cdr:nvSpPr>
        <cdr:spPr>
          <a:xfrm xmlns:a="http://schemas.openxmlformats.org/drawingml/2006/main">
            <a:off x="7946805" y="657279"/>
            <a:ext cx="36965" cy="0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w="33654">
                <a:moveTo>
                  <a:pt x="0" y="0"/>
                </a:moveTo>
                <a:lnTo>
                  <a:pt x="33616" y="0"/>
                </a:lnTo>
              </a:path>
            </a:pathLst>
          </a:custGeom>
          <a:ln xmlns:a="http://schemas.openxmlformats.org/drawingml/2006/main" w="12700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  <cdr:sp macro="" textlink="">
        <cdr:nvSpPr>
          <cdr:cNvPr id="33" name="object 88">
            <a:extLst xmlns:a="http://schemas.openxmlformats.org/drawingml/2006/main">
              <a:ext uri="{FF2B5EF4-FFF2-40B4-BE49-F238E27FC236}">
  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8CC44B37-570B-4219-8354-15F11D1599B6}"/>
              </a:ext>
            </a:extLst>
          </cdr:cNvPr>
          <cdr:cNvSpPr/>
        </cdr:nvSpPr>
        <cdr:spPr>
          <a:xfrm xmlns:a="http://schemas.openxmlformats.org/drawingml/2006/main">
            <a:off x="7435236" y="834460"/>
            <a:ext cx="408631" cy="114081"/>
          </a:xfrm>
          <a:custGeom xmlns:a="http://schemas.openxmlformats.org/drawingml/2006/main">
            <a:avLst/>
            <a:gdLst/>
            <a:ahLst/>
            <a:cxnLst/>
            <a:rect l="l" t="t" r="r" b="b"/>
            <a:pathLst>
              <a:path w="318134" h="85089">
                <a:moveTo>
                  <a:pt x="0" y="22818"/>
                </a:moveTo>
                <a:lnTo>
                  <a:pt x="46285" y="7357"/>
                </a:lnTo>
                <a:lnTo>
                  <a:pt x="94093" y="0"/>
                </a:lnTo>
                <a:lnTo>
                  <a:pt x="142342" y="744"/>
                </a:lnTo>
                <a:lnTo>
                  <a:pt x="189951" y="9592"/>
                </a:lnTo>
                <a:lnTo>
                  <a:pt x="235837" y="26542"/>
                </a:lnTo>
                <a:lnTo>
                  <a:pt x="278918" y="51593"/>
                </a:lnTo>
                <a:lnTo>
                  <a:pt x="318112" y="84747"/>
                </a:lnTo>
              </a:path>
            </a:pathLst>
          </a:custGeom>
          <a:ln xmlns:a="http://schemas.openxmlformats.org/drawingml/2006/main" w="12825">
            <a:solidFill>
              <a:schemeClr val="accent1">
                <a:lumMod val="75000"/>
              </a:schemeClr>
            </a:solidFill>
          </a:ln>
        </cdr:spPr>
        <cdr:txBody>
          <a:bodyPr xmlns:a="http://schemas.openxmlformats.org/drawingml/2006/main" wrap="square" lIns="0" tIns="0" rIns="0" bIns="0" rtlCol="0"/>
          <a:lstStyle xmlns:a="http://schemas.openxmlformats.org/drawingml/2006/main"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/>
          </a:p>
        </cdr:txBody>
      </cdr:sp>
    </cdr:grp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DE168B-7D15-4C2E-9CA8-F62F5BFE2A60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175A1E-9831-44AB-9796-14D65C677D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378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9626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9252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878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8503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CEBE39C-1707-9948-8F40-2824173F29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D49771F1-F29C-E94E-A7BC-A527A993F4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000"/>
            </a:lvl1pPr>
            <a:lvl2pPr marL="389626" indent="0" algn="ctr">
              <a:buNone/>
              <a:defRPr sz="1700"/>
            </a:lvl2pPr>
            <a:lvl3pPr marL="779252" indent="0" algn="ctr">
              <a:buNone/>
              <a:defRPr sz="1500"/>
            </a:lvl3pPr>
            <a:lvl4pPr marL="1168878" indent="0" algn="ctr">
              <a:buNone/>
              <a:defRPr sz="1400"/>
            </a:lvl4pPr>
            <a:lvl5pPr marL="1558503" indent="0" algn="ctr">
              <a:buNone/>
              <a:defRPr sz="1400"/>
            </a:lvl5pPr>
            <a:lvl6pPr marL="1948129" indent="0" algn="ctr">
              <a:buNone/>
              <a:defRPr sz="1400"/>
            </a:lvl6pPr>
            <a:lvl7pPr marL="2337755" indent="0" algn="ctr">
              <a:buNone/>
              <a:defRPr sz="1400"/>
            </a:lvl7pPr>
            <a:lvl8pPr marL="2727381" indent="0" algn="ctr">
              <a:buNone/>
              <a:defRPr sz="1400"/>
            </a:lvl8pPr>
            <a:lvl9pPr marL="3117007" indent="0" algn="ctr">
              <a:buNone/>
              <a:defRPr sz="14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7EC6CB6-673B-474B-8D91-8E681E03F3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EAAC-A5C2-3544-B282-3CA7E7DE5F16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94960E4-51D5-5343-A7D6-383500152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439A16D-4C31-494F-9402-DB99054A8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3D4B-0C37-5D47-AB8B-062A475B8C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055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D9DA4EB-84E7-564C-BA97-2729C69B5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61FD406F-C682-614B-B856-6B1D99B78A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F799834-36D1-1046-8CA4-4C5C5167A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EAAC-A5C2-3544-B282-3CA7E7DE5F16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CD92042-06D3-2647-9674-46B461E2F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9FF21EA-8D4A-9841-B066-2F3411361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3D4B-0C37-5D47-AB8B-062A475B8C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097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AD7B52C3-459C-E540-A4C4-F1A89DBC04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1F619569-9946-0E40-8C23-F184AB1D95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699297D-747E-0940-A465-614424D47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EAAC-A5C2-3544-B282-3CA7E7DE5F16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F358FBC-D87D-9349-AADF-09BAE6B52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4CE45F7-F0DB-2240-A579-063875560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3D4B-0C37-5D47-AB8B-062A475B8C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873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336E787-F92A-3446-B2DB-C41BE4F31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3675363-7D7E-1C4A-AD99-87F806FB75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A8E2F9D-25FC-6648-B736-1BECAB18E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EAAC-A5C2-3544-B282-3CA7E7DE5F16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CFE0FFB-D09A-0342-BED6-73EFC4432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9AA5008-1BF1-F846-BD79-A38D4CB7E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3D4B-0C37-5D47-AB8B-062A475B8C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579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85CA218-A72F-7545-B22E-6CA21A068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95FF8FA-FC54-F246-9669-DC70E75D2F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962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925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688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558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194812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3377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27273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11700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97CFF8E-8754-B848-B51F-87B8B1B39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EAAC-A5C2-3544-B282-3CA7E7DE5F16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5ABC463-E871-C845-BA35-3B2F5FCF4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257997C-0724-E249-9BBB-63EB706349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3D4B-0C37-5D47-AB8B-062A475B8C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207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5CE2583-DDCF-1344-8707-D425DB1CA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4B5CDDB-B061-2C4D-A55B-C9AB8E3DEC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628778C-663A-754B-A4FF-5FF067DBA0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62F3848-7582-3840-ACC7-064A07E03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EAAC-A5C2-3544-B282-3CA7E7DE5F16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12E98CC-8583-2B4F-A63F-EFE16CECE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76A3234D-16D5-D24F-A4C5-EF5ED3F72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3D4B-0C37-5D47-AB8B-062A475B8C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937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4C714AA-90A4-314B-A4E5-E872801A6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273845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16F8120-71EF-114F-BDA0-A93AB3AA9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626" indent="0">
              <a:buNone/>
              <a:defRPr sz="1700" b="1"/>
            </a:lvl2pPr>
            <a:lvl3pPr marL="779252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DEF5C18B-448D-3F4D-BE52-FA85780C1D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1878806"/>
            <a:ext cx="3868340" cy="2763441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F1DCF878-E2A2-1C48-AF21-27073296F2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626" indent="0">
              <a:buNone/>
              <a:defRPr sz="1700" b="1"/>
            </a:lvl2pPr>
            <a:lvl3pPr marL="779252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2F69A834-3BAC-0D48-80F0-8B5A6810B4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55F98725-BDE9-B740-BC9B-AFFB5FF8A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EAAC-A5C2-3544-B282-3CA7E7DE5F16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5393F74D-DEEA-A44E-9C67-B77EF4575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5CA6969F-CBF9-7D48-B7B1-837EF26E9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3D4B-0C37-5D47-AB8B-062A475B8C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36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BD7F974-5347-D24C-B1E8-E943E2CCD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5CD04C6A-606C-F042-B932-3A8733673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EAAC-A5C2-3544-B282-3CA7E7DE5F16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A0769A91-802B-444A-9E78-938B63685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7F1ECCA2-2E40-F245-A1D8-CE2AA3B4A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3D4B-0C37-5D47-AB8B-062A475B8C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56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883F0E40-FAB3-504E-B778-6D68EE24F5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EAAC-A5C2-3544-B282-3CA7E7DE5F16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4A15E867-932D-5D40-BC5C-8CEDDC0DA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09DF031-4700-3543-AB3E-03527A10A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3D4B-0C37-5D47-AB8B-062A475B8C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350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8D1A178-8A92-4249-B805-C1B60632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42900"/>
            <a:ext cx="2949178" cy="1200150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9E1DA47-7333-2844-8A44-0E5C8298CC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379D5AB6-DA7A-D74B-ADDC-D93052EDAB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1543050"/>
            <a:ext cx="2949178" cy="2858691"/>
          </a:xfrm>
        </p:spPr>
        <p:txBody>
          <a:bodyPr/>
          <a:lstStyle>
            <a:lvl1pPr marL="0" indent="0">
              <a:buNone/>
              <a:defRPr sz="1400"/>
            </a:lvl1pPr>
            <a:lvl2pPr marL="389626" indent="0">
              <a:buNone/>
              <a:defRPr sz="1200"/>
            </a:lvl2pPr>
            <a:lvl3pPr marL="779252" indent="0">
              <a:buNone/>
              <a:defRPr sz="1000"/>
            </a:lvl3pPr>
            <a:lvl4pPr marL="1168878" indent="0">
              <a:buNone/>
              <a:defRPr sz="900"/>
            </a:lvl4pPr>
            <a:lvl5pPr marL="1558503" indent="0">
              <a:buNone/>
              <a:defRPr sz="900"/>
            </a:lvl5pPr>
            <a:lvl6pPr marL="1948129" indent="0">
              <a:buNone/>
              <a:defRPr sz="900"/>
            </a:lvl6pPr>
            <a:lvl7pPr marL="2337755" indent="0">
              <a:buNone/>
              <a:defRPr sz="900"/>
            </a:lvl7pPr>
            <a:lvl8pPr marL="2727381" indent="0">
              <a:buNone/>
              <a:defRPr sz="900"/>
            </a:lvl8pPr>
            <a:lvl9pPr marL="3117007" indent="0">
              <a:buNone/>
              <a:defRPr sz="9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33FF159-DC91-CB4E-86B6-F8FCA0742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EAAC-A5C2-3544-B282-3CA7E7DE5F16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CD26FEC5-6294-904F-B026-0DE6D9FB4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2FB2D6D-3D68-764F-9E6D-7BCA6D18E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3D4B-0C37-5D47-AB8B-062A475B8C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164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3C28888-E1EC-924F-B02D-5AF9C016F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42900"/>
            <a:ext cx="2949178" cy="1200150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D6159121-FB1C-B641-AA94-8784A9D085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700"/>
            </a:lvl1pPr>
            <a:lvl2pPr marL="389626" indent="0">
              <a:buNone/>
              <a:defRPr sz="2400"/>
            </a:lvl2pPr>
            <a:lvl3pPr marL="779252" indent="0">
              <a:buNone/>
              <a:defRPr sz="2000"/>
            </a:lvl3pPr>
            <a:lvl4pPr marL="1168878" indent="0">
              <a:buNone/>
              <a:defRPr sz="1700"/>
            </a:lvl4pPr>
            <a:lvl5pPr marL="1558503" indent="0">
              <a:buNone/>
              <a:defRPr sz="1700"/>
            </a:lvl5pPr>
            <a:lvl6pPr marL="1948129" indent="0">
              <a:buNone/>
              <a:defRPr sz="1700"/>
            </a:lvl6pPr>
            <a:lvl7pPr marL="2337755" indent="0">
              <a:buNone/>
              <a:defRPr sz="1700"/>
            </a:lvl7pPr>
            <a:lvl8pPr marL="2727381" indent="0">
              <a:buNone/>
              <a:defRPr sz="1700"/>
            </a:lvl8pPr>
            <a:lvl9pPr marL="3117007" indent="0">
              <a:buNone/>
              <a:defRPr sz="17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A17E55DA-2E31-9A4A-9320-F8A2EEB6A7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1543050"/>
            <a:ext cx="2949178" cy="2858691"/>
          </a:xfrm>
        </p:spPr>
        <p:txBody>
          <a:bodyPr/>
          <a:lstStyle>
            <a:lvl1pPr marL="0" indent="0">
              <a:buNone/>
              <a:defRPr sz="1400"/>
            </a:lvl1pPr>
            <a:lvl2pPr marL="389626" indent="0">
              <a:buNone/>
              <a:defRPr sz="1200"/>
            </a:lvl2pPr>
            <a:lvl3pPr marL="779252" indent="0">
              <a:buNone/>
              <a:defRPr sz="1000"/>
            </a:lvl3pPr>
            <a:lvl4pPr marL="1168878" indent="0">
              <a:buNone/>
              <a:defRPr sz="900"/>
            </a:lvl4pPr>
            <a:lvl5pPr marL="1558503" indent="0">
              <a:buNone/>
              <a:defRPr sz="900"/>
            </a:lvl5pPr>
            <a:lvl6pPr marL="1948129" indent="0">
              <a:buNone/>
              <a:defRPr sz="900"/>
            </a:lvl6pPr>
            <a:lvl7pPr marL="2337755" indent="0">
              <a:buNone/>
              <a:defRPr sz="900"/>
            </a:lvl7pPr>
            <a:lvl8pPr marL="2727381" indent="0">
              <a:buNone/>
              <a:defRPr sz="900"/>
            </a:lvl8pPr>
            <a:lvl9pPr marL="3117007" indent="0">
              <a:buNone/>
              <a:defRPr sz="9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D23B2EF5-AE7F-9849-86F3-6BB90C543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EAAC-A5C2-3544-B282-3CA7E7DE5F16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949515AF-575A-A941-930A-742A77F0C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0A771413-808E-6948-9567-320D194E5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3D4B-0C37-5D47-AB8B-062A475B8C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048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2FE6C09-0CE6-CE48-9542-47A5137CB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273845"/>
            <a:ext cx="7886700" cy="994172"/>
          </a:xfrm>
          <a:prstGeom prst="rect">
            <a:avLst/>
          </a:prstGeom>
        </p:spPr>
        <p:txBody>
          <a:bodyPr vert="horz" lIns="77925" tIns="38963" rIns="77925" bIns="38963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0B04794-7C30-0740-B12E-E61F097042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369219"/>
            <a:ext cx="7886700" cy="3263504"/>
          </a:xfrm>
          <a:prstGeom prst="rect">
            <a:avLst/>
          </a:prstGeom>
        </p:spPr>
        <p:txBody>
          <a:bodyPr vert="horz" lIns="77925" tIns="38963" rIns="77925" bIns="38963" rtlCol="0">
            <a:normAutofit/>
          </a:bodyPr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E4B2076-7DCD-C847-AA16-B7EE0AA50B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CDEAAC-A5C2-3544-B282-3CA7E7DE5F16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7856D9B-E151-AA4E-8019-E24B7C6698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4767264"/>
            <a:ext cx="3086100" cy="273844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2315ED6-F241-354A-AFF2-C288739D6A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D3D4B-0C37-5D47-AB8B-062A475B8C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699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79252" rtl="0" eaLnBrk="1" latinLnBrk="0" hangingPunct="1">
        <a:lnSpc>
          <a:spcPct val="90000"/>
        </a:lnSpc>
        <a:spcBef>
          <a:spcPct val="0"/>
        </a:spcBef>
        <a:buNone/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813" indent="-194813" algn="l" defTabSz="779252" rtl="0" eaLnBrk="1" latinLnBrk="0" hangingPunct="1">
        <a:lnSpc>
          <a:spcPct val="90000"/>
        </a:lnSpc>
        <a:spcBef>
          <a:spcPts val="852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84439" indent="-194813" algn="l" defTabSz="779252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4065" indent="-194813" algn="l" defTabSz="779252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3690" indent="-194813" algn="l" defTabSz="779252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53316" indent="-194813" algn="l" defTabSz="779252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42942" indent="-194813" algn="l" defTabSz="779252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532568" indent="-194813" algn="l" defTabSz="779252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922194" indent="-194813" algn="l" defTabSz="779252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311820" indent="-194813" algn="l" defTabSz="779252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626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252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878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503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29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7755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381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007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7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BA1EDD5-82C6-3B4E-BF47-BCCC985E93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21A23A7D-766C-2B48-857C-D1926B1606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91959B0-7377-9348-9A06-D06DEF239B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000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8512" y="1863031"/>
            <a:ext cx="87484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Приоритетный проект</a:t>
            </a:r>
            <a:r>
              <a:rPr lang="en-US" sz="1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sz="1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ru-RU" sz="1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СОВРЕМЕННАЯ ЦИФРОВАЯ ОБРАЗОВАТЕЛЬНАЯ СРЕДА </a:t>
            </a:r>
          </a:p>
          <a:p>
            <a:r>
              <a:rPr lang="ru-RU" sz="1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РОССИЙСКОЙ ФЕДЕРАЦИИ</a:t>
            </a:r>
            <a:endParaRPr lang="ru-RU" sz="1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8512" y="3340741"/>
            <a:ext cx="5674242" cy="1002017"/>
          </a:xfrm>
          <a:prstGeom prst="rect">
            <a:avLst/>
          </a:prstGeom>
        </p:spPr>
        <p:txBody>
          <a:bodyPr wrap="square" lIns="77925" tIns="38963" rIns="77925" bIns="38963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Р.В. </a:t>
            </a:r>
            <a:r>
              <a:rPr lang="ru-RU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Надтока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Департамент 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информационных технологий в сфере науки и высшего образования Российской Федерации</a:t>
            </a:r>
          </a:p>
        </p:txBody>
      </p:sp>
    </p:spTree>
    <p:extLst>
      <p:ext uri="{BB962C8B-B14F-4D97-AF65-F5344CB8AC3E}">
        <p14:creationId xmlns:p14="http://schemas.microsoft.com/office/powerpoint/2010/main" val="137961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256F29BB-89B0-4244-B8B7-C688A7D6E4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8101"/>
          <a:stretch/>
        </p:blipFill>
        <p:spPr>
          <a:xfrm>
            <a:off x="8164728" y="0"/>
            <a:ext cx="979273" cy="5143500"/>
          </a:xfrm>
        </p:spPr>
      </p:pic>
      <p:sp>
        <p:nvSpPr>
          <p:cNvPr id="208" name="New shape"/>
          <p:cNvSpPr/>
          <p:nvPr/>
        </p:nvSpPr>
        <p:spPr>
          <a:xfrm>
            <a:off x="2822187" y="645542"/>
            <a:ext cx="5016994" cy="590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170" tIns="46990" rIns="90170" bIns="46990" rtlCol="0" anchor="b">
            <a:normAutofit/>
          </a:bodyPr>
          <a:lstStyle/>
          <a:p>
            <a:pPr>
              <a:spcAft>
                <a:spcPct val="20000"/>
              </a:spcAft>
            </a:pPr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</a:rPr>
              <a:t>Число </a:t>
            </a:r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</a:rPr>
              <a:t>сотрудников, </a:t>
            </a:r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обученных по программам повышения квалификации на базе РЦКОО</a:t>
            </a:r>
            <a:endParaRPr sz="1200"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798025" y="4828549"/>
            <a:ext cx="3257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New shape"/>
          <p:cNvSpPr/>
          <p:nvPr/>
        </p:nvSpPr>
        <p:spPr>
          <a:xfrm>
            <a:off x="2822184" y="1575727"/>
            <a:ext cx="4514572" cy="590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170" tIns="46990" rIns="90170" bIns="46990" rtlCol="0" anchor="b">
            <a:normAutofit lnSpcReduction="10000"/>
          </a:bodyPr>
          <a:lstStyle/>
          <a:p>
            <a:pPr>
              <a:spcAft>
                <a:spcPct val="20000"/>
              </a:spcAft>
            </a:pPr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</a:rPr>
              <a:t>Число </a:t>
            </a:r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обучающихся, прошедших обучение </a:t>
            </a:r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</a:rPr>
              <a:t>на </a:t>
            </a:r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ресурсе «одного </a:t>
            </a:r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</a:rPr>
              <a:t>окна» с </a:t>
            </a:r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подтверждением результатов </a:t>
            </a:r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</a:rPr>
              <a:t>обучения на </a:t>
            </a:r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базе </a:t>
            </a:r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</a:rPr>
              <a:t>РЦКОО</a:t>
            </a:r>
            <a:endParaRPr sz="1200"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12" name="New shape"/>
          <p:cNvSpPr/>
          <p:nvPr/>
        </p:nvSpPr>
        <p:spPr>
          <a:xfrm>
            <a:off x="2822184" y="2853278"/>
            <a:ext cx="4680906" cy="590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170" tIns="46990" rIns="90170" bIns="46990" rtlCol="0" anchor="b">
            <a:noAutofit/>
          </a:bodyPr>
          <a:lstStyle/>
          <a:p>
            <a:pPr>
              <a:spcAft>
                <a:spcPct val="20000"/>
              </a:spcAft>
            </a:pPr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</a:rPr>
              <a:t>Количество новых </a:t>
            </a:r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онлайн-курсов, доступных для освоения на </a:t>
            </a:r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</a:rPr>
              <a:t>ресурсе</a:t>
            </a:r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 </a:t>
            </a:r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</a:rPr>
              <a:t>«одного окна», результаты обучения по которым засчитываются при освоении образовательных программ в вузах на территории субъекта РФ где расположен РЦКОО</a:t>
            </a:r>
            <a:endParaRPr sz="1200"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13" name="New shape"/>
          <p:cNvSpPr/>
          <p:nvPr/>
        </p:nvSpPr>
        <p:spPr>
          <a:xfrm>
            <a:off x="2832821" y="3721428"/>
            <a:ext cx="4329976" cy="590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170" tIns="46990" rIns="90170" bIns="46990" rtlCol="0" anchor="b">
            <a:normAutofit lnSpcReduction="10000"/>
          </a:bodyPr>
          <a:lstStyle/>
          <a:p>
            <a:pPr>
              <a:spcAft>
                <a:spcPct val="20000"/>
              </a:spcAft>
            </a:pPr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</a:rPr>
              <a:t>Количество </a:t>
            </a:r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онлайн-курсов </a:t>
            </a:r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</a:rPr>
              <a:t>созданных к 2019 году </a:t>
            </a:r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с участием сотрудников, обученных по программам повышения квалификации на базе </a:t>
            </a:r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</a:rPr>
              <a:t>РЦКОО</a:t>
            </a:r>
            <a:endParaRPr sz="1200"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14" name="New shape"/>
          <p:cNvSpPr/>
          <p:nvPr/>
        </p:nvSpPr>
        <p:spPr>
          <a:xfrm>
            <a:off x="211878" y="4662949"/>
            <a:ext cx="7952850" cy="331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170" tIns="46990" rIns="90170" bIns="46990" rtlCol="0" anchor="t">
            <a:normAutofit fontScale="97500"/>
          </a:bodyPr>
          <a:lstStyle/>
          <a:p>
            <a:pPr>
              <a:spcAft>
                <a:spcPct val="20000"/>
              </a:spcAft>
            </a:pPr>
            <a:r>
              <a:rPr lang="ru-RU" sz="700" b="1" i="1" dirty="0" smtClean="0">
                <a:solidFill>
                  <a:srgbClr val="002060"/>
                </a:solidFill>
                <a:latin typeface="Arial" pitchFamily="34" charset="0"/>
              </a:rPr>
              <a:t>Источник</a:t>
            </a:r>
            <a:r>
              <a:rPr lang="en-US" sz="700" b="1" i="1" dirty="0" smtClean="0">
                <a:solidFill>
                  <a:srgbClr val="002060"/>
                </a:solidFill>
                <a:latin typeface="Arial" pitchFamily="34" charset="0"/>
              </a:rPr>
              <a:t>:</a:t>
            </a:r>
            <a:r>
              <a:rPr lang="ru-RU" sz="700" b="1" i="1" dirty="0" smtClean="0">
                <a:solidFill>
                  <a:srgbClr val="002060"/>
                </a:solidFill>
                <a:latin typeface="Arial" pitchFamily="34" charset="0"/>
              </a:rPr>
              <a:t> </a:t>
            </a:r>
            <a:r>
              <a:rPr lang="ru-RU" sz="700" b="1" i="1" dirty="0" smtClean="0">
                <a:solidFill>
                  <a:srgbClr val="002060"/>
                </a:solidFill>
                <a:latin typeface="Arial" pitchFamily="34" charset="0"/>
              </a:rPr>
              <a:t>квартальные отчеты РЦКОО</a:t>
            </a:r>
            <a:endParaRPr sz="600" b="1" i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447C55D2-03BE-4DE6-868E-06F111FD2CA4}"/>
              </a:ext>
            </a:extLst>
          </p:cNvPr>
          <p:cNvSpPr/>
          <p:nvPr/>
        </p:nvSpPr>
        <p:spPr>
          <a:xfrm>
            <a:off x="571249" y="709910"/>
            <a:ext cx="1955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40">
              <a:lnSpc>
                <a:spcPct val="100000"/>
              </a:lnSpc>
              <a:spcBef>
                <a:spcPts val="484"/>
              </a:spcBef>
            </a:pPr>
            <a:r>
              <a:rPr lang="en-US" sz="2400" b="1" spc="25" dirty="0" smtClean="0">
                <a:solidFill>
                  <a:srgbClr val="FF0000"/>
                </a:solidFill>
                <a:latin typeface="Arial"/>
                <a:cs typeface="Arial"/>
              </a:rPr>
              <a:t>&gt; 20 000</a:t>
            </a:r>
            <a:endParaRPr lang="ru-RU" sz="12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447C55D2-03BE-4DE6-868E-06F111FD2CA4}"/>
              </a:ext>
            </a:extLst>
          </p:cNvPr>
          <p:cNvSpPr/>
          <p:nvPr/>
        </p:nvSpPr>
        <p:spPr>
          <a:xfrm>
            <a:off x="571246" y="1575727"/>
            <a:ext cx="1955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40">
              <a:lnSpc>
                <a:spcPct val="100000"/>
              </a:lnSpc>
              <a:spcBef>
                <a:spcPts val="484"/>
              </a:spcBef>
            </a:pPr>
            <a:r>
              <a:rPr lang="en-US" sz="2400" b="1" spc="25" dirty="0" smtClean="0">
                <a:solidFill>
                  <a:srgbClr val="FF0000"/>
                </a:solidFill>
                <a:latin typeface="Arial"/>
                <a:cs typeface="Arial"/>
              </a:rPr>
              <a:t>&gt; 10</a:t>
            </a:r>
            <a:r>
              <a:rPr lang="en-US" sz="2400" b="1" spc="25" dirty="0" smtClean="0">
                <a:solidFill>
                  <a:srgbClr val="FF0000"/>
                </a:solidFill>
                <a:latin typeface="Arial"/>
                <a:cs typeface="Arial"/>
              </a:rPr>
              <a:t>0 000</a:t>
            </a:r>
            <a:endParaRPr lang="ru-RU" sz="12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447C55D2-03BE-4DE6-868E-06F111FD2CA4}"/>
              </a:ext>
            </a:extLst>
          </p:cNvPr>
          <p:cNvSpPr/>
          <p:nvPr/>
        </p:nvSpPr>
        <p:spPr>
          <a:xfrm>
            <a:off x="571250" y="2622446"/>
            <a:ext cx="1955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40">
              <a:lnSpc>
                <a:spcPct val="100000"/>
              </a:lnSpc>
              <a:spcBef>
                <a:spcPts val="484"/>
              </a:spcBef>
            </a:pPr>
            <a:r>
              <a:rPr lang="en-US" sz="2400" b="1" spc="25" dirty="0" smtClean="0">
                <a:solidFill>
                  <a:srgbClr val="FF0000"/>
                </a:solidFill>
                <a:latin typeface="Arial"/>
                <a:cs typeface="Arial"/>
              </a:rPr>
              <a:t>&gt;  700</a:t>
            </a:r>
            <a:endParaRPr lang="ru-RU" sz="12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447C55D2-03BE-4DE6-868E-06F111FD2CA4}"/>
              </a:ext>
            </a:extLst>
          </p:cNvPr>
          <p:cNvSpPr/>
          <p:nvPr/>
        </p:nvSpPr>
        <p:spPr>
          <a:xfrm>
            <a:off x="608825" y="3721428"/>
            <a:ext cx="1955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40">
              <a:lnSpc>
                <a:spcPct val="100000"/>
              </a:lnSpc>
              <a:spcBef>
                <a:spcPts val="484"/>
              </a:spcBef>
            </a:pPr>
            <a:r>
              <a:rPr lang="en-US" sz="2400" b="1" spc="25" dirty="0" smtClean="0">
                <a:solidFill>
                  <a:srgbClr val="FF0000"/>
                </a:solidFill>
                <a:latin typeface="Arial"/>
                <a:cs typeface="Arial"/>
              </a:rPr>
              <a:t>&gt; </a:t>
            </a:r>
            <a:r>
              <a:rPr lang="ru-RU" sz="2400" b="1" spc="25" dirty="0" smtClean="0">
                <a:solidFill>
                  <a:srgbClr val="FF0000"/>
                </a:solidFill>
                <a:latin typeface="Arial"/>
                <a:cs typeface="Arial"/>
              </a:rPr>
              <a:t>130</a:t>
            </a:r>
            <a:endParaRPr lang="ru-RU" sz="12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New shape"/>
          <p:cNvSpPr/>
          <p:nvPr/>
        </p:nvSpPr>
        <p:spPr>
          <a:xfrm>
            <a:off x="327884" y="0"/>
            <a:ext cx="6427758" cy="590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170" tIns="46990" rIns="90170" bIns="46990" rtlCol="0" anchor="b">
            <a:normAutofit/>
          </a:bodyPr>
          <a:lstStyle/>
          <a:p>
            <a:pPr>
              <a:spcAft>
                <a:spcPct val="20000"/>
              </a:spcAft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</a:rPr>
              <a:t>Достижения в рамках приоритетного проекта СЦОС</a:t>
            </a:r>
            <a:endParaRPr b="1" dirty="0">
              <a:solidFill>
                <a:srgbClr val="00206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76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256F29BB-89B0-4244-B8B7-C688A7D6E4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8101"/>
          <a:stretch/>
        </p:blipFill>
        <p:spPr>
          <a:xfrm>
            <a:off x="8164728" y="0"/>
            <a:ext cx="979273" cy="5143500"/>
          </a:xfrm>
        </p:spPr>
      </p:pic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265549" y="705786"/>
            <a:ext cx="4527432" cy="521273"/>
          </a:xfrm>
        </p:spPr>
        <p:txBody>
          <a:bodyPr>
            <a:noAutofit/>
          </a:bodyPr>
          <a:lstStyle/>
          <a:p>
            <a:r>
              <a:rPr lang="ru-RU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науки и высшего образования</a:t>
            </a:r>
            <a:br>
              <a:rPr lang="ru-RU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Российской Федерации</a:t>
            </a:r>
            <a:endParaRPr lang="ru-RU" sz="11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Текст 2"/>
          <p:cNvSpPr txBox="1">
            <a:spLocks/>
          </p:cNvSpPr>
          <p:nvPr/>
        </p:nvSpPr>
        <p:spPr>
          <a:xfrm>
            <a:off x="182336" y="1763142"/>
            <a:ext cx="3207525" cy="236864"/>
          </a:xfrm>
          <a:prstGeom prst="rect">
            <a:avLst/>
          </a:prstGeom>
        </p:spPr>
        <p:txBody>
          <a:bodyPr vert="horz" lIns="77925" tIns="38963" rIns="77925" bIns="38963" rtlCol="0">
            <a:noAutofit/>
          </a:bodyPr>
          <a:lstStyle>
            <a:lvl1pPr marL="194813" indent="-194813" algn="l" defTabSz="779252" rtl="0" eaLnBrk="1" latinLnBrk="0" hangingPunct="1">
              <a:lnSpc>
                <a:spcPct val="90000"/>
              </a:lnSpc>
              <a:spcBef>
                <a:spcPts val="852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84439" indent="-194813" algn="l" defTabSz="779252" rtl="0" eaLnBrk="1" latinLnBrk="0" hangingPunct="1">
              <a:lnSpc>
                <a:spcPct val="90000"/>
              </a:lnSpc>
              <a:spcBef>
                <a:spcPts val="426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74065" indent="-194813" algn="l" defTabSz="779252" rtl="0" eaLnBrk="1" latinLnBrk="0" hangingPunct="1">
              <a:lnSpc>
                <a:spcPct val="90000"/>
              </a:lnSpc>
              <a:spcBef>
                <a:spcPts val="426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63690" indent="-194813" algn="l" defTabSz="779252" rtl="0" eaLnBrk="1" latinLnBrk="0" hangingPunct="1">
              <a:lnSpc>
                <a:spcPct val="90000"/>
              </a:lnSpc>
              <a:spcBef>
                <a:spcPts val="426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53316" indent="-194813" algn="l" defTabSz="779252" rtl="0" eaLnBrk="1" latinLnBrk="0" hangingPunct="1">
              <a:lnSpc>
                <a:spcPct val="90000"/>
              </a:lnSpc>
              <a:spcBef>
                <a:spcPts val="426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42942" indent="-194813" algn="l" defTabSz="779252" rtl="0" eaLnBrk="1" latinLnBrk="0" hangingPunct="1">
              <a:lnSpc>
                <a:spcPct val="90000"/>
              </a:lnSpc>
              <a:spcBef>
                <a:spcPts val="426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32568" indent="-194813" algn="l" defTabSz="779252" rtl="0" eaLnBrk="1" latinLnBrk="0" hangingPunct="1">
              <a:lnSpc>
                <a:spcPct val="90000"/>
              </a:lnSpc>
              <a:spcBef>
                <a:spcPts val="426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22194" indent="-194813" algn="l" defTabSz="779252" rtl="0" eaLnBrk="1" latinLnBrk="0" hangingPunct="1">
              <a:lnSpc>
                <a:spcPct val="90000"/>
              </a:lnSpc>
              <a:spcBef>
                <a:spcPts val="426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11820" indent="-194813" algn="l" defTabSz="779252" rtl="0" eaLnBrk="1" latinLnBrk="0" hangingPunct="1">
              <a:lnSpc>
                <a:spcPct val="90000"/>
              </a:lnSpc>
              <a:spcBef>
                <a:spcPts val="426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</a:t>
            </a:r>
            <a:r>
              <a:rPr lang="en-US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://www.minobrnauki.gov.ru</a:t>
            </a:r>
            <a:r>
              <a:rPr lang="en-US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endParaRPr lang="ru-RU" sz="1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265548" y="314934"/>
            <a:ext cx="9529525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rgbClr val="3E3D4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z="1600" b="1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Контакты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65549" y="2000006"/>
            <a:ext cx="4588291" cy="1007803"/>
          </a:xfrm>
          <a:prstGeom prst="rect">
            <a:avLst/>
          </a:prstGeom>
        </p:spPr>
        <p:txBody>
          <a:bodyPr wrap="square" lIns="68415" tIns="34208" rIns="68415" bIns="34208">
            <a:spAutoFit/>
          </a:bodyPr>
          <a:lstStyle/>
          <a:p>
            <a:endParaRPr lang="ru-RU" sz="1100" b="1" dirty="0">
              <a:solidFill>
                <a:srgbClr val="00206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r>
              <a:rPr lang="ru-RU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Тверская ул., д.11 , Москва, ГСП- 3, </a:t>
            </a:r>
            <a:r>
              <a:rPr lang="ru-RU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125993</a:t>
            </a:r>
          </a:p>
          <a:p>
            <a:endParaRPr lang="ru-RU" sz="11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(495) 547-12-60 (доб. 2528, 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2529</a:t>
            </a:r>
            <a:endParaRPr lang="ru-RU" sz="1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pr.dit@minobrnauki.gov.ru</a:t>
            </a:r>
            <a:endParaRPr lang="ru-RU" sz="1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bject 2"/>
          <p:cNvSpPr/>
          <p:nvPr/>
        </p:nvSpPr>
        <p:spPr>
          <a:xfrm>
            <a:off x="182336" y="3151197"/>
            <a:ext cx="4472352" cy="39094"/>
          </a:xfrm>
          <a:custGeom>
            <a:avLst/>
            <a:gdLst/>
            <a:ahLst/>
            <a:cxnLst/>
            <a:rect l="l" t="t" r="r" b="b"/>
            <a:pathLst>
              <a:path w="9972040">
                <a:moveTo>
                  <a:pt x="0" y="0"/>
                </a:moveTo>
                <a:lnTo>
                  <a:pt x="9972001" y="0"/>
                </a:lnTo>
              </a:path>
            </a:pathLst>
          </a:custGeom>
          <a:ln w="12700">
            <a:solidFill>
              <a:srgbClr val="3B4256"/>
            </a:solidFill>
          </a:ln>
        </p:spPr>
        <p:txBody>
          <a:bodyPr wrap="square" lIns="0" tIns="0" rIns="0" bIns="0" rtlCol="0"/>
          <a:lstStyle/>
          <a:p>
            <a:endParaRPr sz="16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265549" y="1162986"/>
            <a:ext cx="3483492" cy="521273"/>
          </a:xfrm>
          <a:prstGeom prst="rect">
            <a:avLst/>
          </a:prstGeom>
        </p:spPr>
        <p:txBody>
          <a:bodyPr vert="horz" lIns="77925" tIns="38963" rIns="77925" bIns="38963" rtlCol="0" anchor="ctr">
            <a:noAutofit/>
          </a:bodyPr>
          <a:lstStyle>
            <a:lvl1pPr algn="l" defTabSz="77925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Департамент информационных технологий в сфере науки и высшего образования Российской Федерации</a:t>
            </a:r>
            <a:endParaRPr lang="ru-RU" sz="11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://qrcoder.ru/code/?https%3A%2F%2Fwww.minobrnauki.gov.ru%2Fru%2Fabout%2Fperson%2F%3Fid_4%3D6009&amp;4&amp;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877" y="526066"/>
            <a:ext cx="1722221" cy="1722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5549" y="3761567"/>
            <a:ext cx="21114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</a:t>
            </a:r>
            <a:r>
              <a:rPr lang="en-US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neorusedu.ru</a:t>
            </a:r>
            <a:endParaRPr lang="ru-RU" dirty="0"/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265548" y="3273313"/>
            <a:ext cx="4527432" cy="521273"/>
          </a:xfrm>
          <a:prstGeom prst="rect">
            <a:avLst/>
          </a:prstGeom>
        </p:spPr>
        <p:txBody>
          <a:bodyPr vert="horz" lIns="77925" tIns="38963" rIns="77925" bIns="38963" rtlCol="0" anchor="ctr">
            <a:noAutofit/>
          </a:bodyPr>
          <a:lstStyle>
            <a:lvl1pPr algn="l" defTabSz="77925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Портал «Современная цифровая образовательная среда»</a:t>
            </a:r>
            <a:endParaRPr lang="ru-RU" sz="11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0" name="Picture 6" descr="http://qrcoder.ru/code/?http%3A%2F%2Fneorusedu.ru%2F&amp;6&amp;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944" y="3065709"/>
            <a:ext cx="1804086" cy="1804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455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256F29BB-89B0-4244-B8B7-C688A7D6E4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8101"/>
          <a:stretch/>
        </p:blipFill>
        <p:spPr>
          <a:xfrm>
            <a:off x="8164728" y="0"/>
            <a:ext cx="979273" cy="5143500"/>
          </a:xfrm>
        </p:spPr>
      </p:pic>
      <p:sp>
        <p:nvSpPr>
          <p:cNvPr id="63" name="TextBox 62"/>
          <p:cNvSpPr txBox="1"/>
          <p:nvPr/>
        </p:nvSpPr>
        <p:spPr>
          <a:xfrm>
            <a:off x="8798025" y="4828549"/>
            <a:ext cx="255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0" name="New shape"/>
          <p:cNvSpPr/>
          <p:nvPr/>
        </p:nvSpPr>
        <p:spPr>
          <a:xfrm>
            <a:off x="327884" y="0"/>
            <a:ext cx="5131221" cy="590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170" tIns="46990" rIns="90170" bIns="46990" rtlCol="0" anchor="b">
            <a:normAutofit/>
          </a:bodyPr>
          <a:lstStyle/>
          <a:p>
            <a:pPr>
              <a:spcAft>
                <a:spcPct val="20000"/>
              </a:spcAft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</a:rPr>
              <a:t>Данные – топливо цифровой экономики</a:t>
            </a:r>
            <a:endParaRPr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14" name="New shape"/>
          <p:cNvSpPr/>
          <p:nvPr/>
        </p:nvSpPr>
        <p:spPr>
          <a:xfrm>
            <a:off x="318367" y="4362072"/>
            <a:ext cx="7952850" cy="331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170" tIns="46990" rIns="90170" bIns="46990" rtlCol="0" anchor="t">
            <a:normAutofit fontScale="97500"/>
          </a:bodyPr>
          <a:lstStyle/>
          <a:p>
            <a:pPr>
              <a:spcAft>
                <a:spcPct val="20000"/>
              </a:spcAft>
            </a:pPr>
            <a:r>
              <a:rPr lang="ru-RU" sz="800" b="1" i="1" dirty="0" smtClean="0">
                <a:solidFill>
                  <a:srgbClr val="002060"/>
                </a:solidFill>
                <a:latin typeface="Arial" pitchFamily="34" charset="0"/>
              </a:rPr>
              <a:t>Источник</a:t>
            </a:r>
            <a:r>
              <a:rPr lang="en-US" sz="800" b="1" i="1" dirty="0" smtClean="0">
                <a:solidFill>
                  <a:srgbClr val="002060"/>
                </a:solidFill>
                <a:latin typeface="Arial" pitchFamily="34" charset="0"/>
              </a:rPr>
              <a:t>:</a:t>
            </a:r>
            <a:r>
              <a:rPr lang="ru-RU" sz="800" b="1" i="1" dirty="0" smtClean="0">
                <a:solidFill>
                  <a:srgbClr val="002060"/>
                </a:solidFill>
                <a:latin typeface="Arial" pitchFamily="34" charset="0"/>
              </a:rPr>
              <a:t> ООН</a:t>
            </a:r>
            <a:r>
              <a:rPr lang="en-US" sz="800" b="1" i="1" dirty="0" smtClean="0">
                <a:solidFill>
                  <a:srgbClr val="002060"/>
                </a:solidFill>
                <a:latin typeface="Arial" pitchFamily="34" charset="0"/>
              </a:rPr>
              <a:t>, 2019</a:t>
            </a:r>
            <a:endParaRPr sz="700" b="1" i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8" name="New shape"/>
          <p:cNvSpPr/>
          <p:nvPr/>
        </p:nvSpPr>
        <p:spPr>
          <a:xfrm>
            <a:off x="327883" y="322496"/>
            <a:ext cx="7157914" cy="590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170" tIns="46990" rIns="90170" bIns="46990" rtlCol="0" anchor="b">
            <a:normAutofit/>
          </a:bodyPr>
          <a:lstStyle/>
          <a:p>
            <a:pPr>
              <a:spcAft>
                <a:spcPct val="20000"/>
              </a:spcAft>
            </a:pPr>
            <a:r>
              <a:rPr lang="ru-RU" sz="1000" b="1" i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Динамика мирового интернет-трафика (гигабайт в секунду)</a:t>
            </a:r>
            <a:endParaRPr sz="1000" b="1" i="1" dirty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2004436" y="3571506"/>
            <a:ext cx="281389" cy="28048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073396" y="2595498"/>
            <a:ext cx="1395468" cy="134100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953746" y="1392583"/>
            <a:ext cx="2726099" cy="261298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837749" y="3653416"/>
            <a:ext cx="135826" cy="12365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New shape"/>
          <p:cNvSpPr/>
          <p:nvPr/>
        </p:nvSpPr>
        <p:spPr>
          <a:xfrm>
            <a:off x="318367" y="2992153"/>
            <a:ext cx="1308895" cy="4898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170" tIns="46990" rIns="90170" bIns="46990" rtlCol="0" anchor="b">
            <a:normAutofit fontScale="92500" lnSpcReduction="20000"/>
          </a:bodyPr>
          <a:lstStyle/>
          <a:p>
            <a:pPr algn="ctr">
              <a:spcAft>
                <a:spcPct val="2000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</a:rPr>
              <a:t>2002 ГОД</a:t>
            </a:r>
          </a:p>
          <a:p>
            <a:pPr algn="ctr">
              <a:spcAft>
                <a:spcPct val="2000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</a:rPr>
              <a:t>100 ГБ</a:t>
            </a:r>
            <a:r>
              <a:rPr lang="en-US" sz="1400" b="1" dirty="0" smtClean="0">
                <a:solidFill>
                  <a:srgbClr val="002060"/>
                </a:solidFill>
                <a:latin typeface="Arial" pitchFamily="34" charset="0"/>
              </a:rPr>
              <a:t>/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</a:rPr>
              <a:t>сек</a:t>
            </a:r>
            <a:endParaRPr sz="1400"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17" name="New shape"/>
          <p:cNvSpPr/>
          <p:nvPr/>
        </p:nvSpPr>
        <p:spPr>
          <a:xfrm>
            <a:off x="1516213" y="2992153"/>
            <a:ext cx="1308895" cy="4898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170" tIns="46990" rIns="90170" bIns="46990" rtlCol="0" anchor="b">
            <a:normAutofit fontScale="92500" lnSpcReduction="20000"/>
          </a:bodyPr>
          <a:lstStyle/>
          <a:p>
            <a:pPr algn="ctr">
              <a:spcAft>
                <a:spcPct val="2000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</a:rPr>
              <a:t>2007 ГОД</a:t>
            </a:r>
          </a:p>
          <a:p>
            <a:pPr algn="ctr">
              <a:spcAft>
                <a:spcPct val="2000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</a:rPr>
              <a:t>2 000 ГБ</a:t>
            </a:r>
            <a:r>
              <a:rPr lang="en-US" sz="1400" b="1" dirty="0" smtClean="0">
                <a:solidFill>
                  <a:srgbClr val="002060"/>
                </a:solidFill>
                <a:latin typeface="Arial" pitchFamily="34" charset="0"/>
              </a:rPr>
              <a:t>/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</a:rPr>
              <a:t>сек</a:t>
            </a:r>
            <a:endParaRPr sz="1400"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18" name="New shape"/>
          <p:cNvSpPr/>
          <p:nvPr/>
        </p:nvSpPr>
        <p:spPr>
          <a:xfrm>
            <a:off x="3116683" y="3021066"/>
            <a:ext cx="1308895" cy="4898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170" tIns="46990" rIns="90170" bIns="46990" rtlCol="0" anchor="b">
            <a:normAutofit fontScale="92500" lnSpcReduction="20000"/>
          </a:bodyPr>
          <a:lstStyle/>
          <a:p>
            <a:pPr algn="ctr">
              <a:spcAft>
                <a:spcPct val="2000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</a:rPr>
              <a:t>2017 ГОД</a:t>
            </a:r>
          </a:p>
          <a:p>
            <a:pPr algn="ctr">
              <a:spcAft>
                <a:spcPct val="2000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</a:rPr>
              <a:t>46 000 ГБ</a:t>
            </a:r>
            <a:r>
              <a:rPr lang="en-US" sz="1400" b="1" dirty="0" smtClean="0">
                <a:solidFill>
                  <a:srgbClr val="002060"/>
                </a:solidFill>
                <a:latin typeface="Arial" pitchFamily="34" charset="0"/>
              </a:rPr>
              <a:t>/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</a:rPr>
              <a:t>сек</a:t>
            </a:r>
            <a:endParaRPr sz="1400"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19" name="New shape"/>
          <p:cNvSpPr/>
          <p:nvPr/>
        </p:nvSpPr>
        <p:spPr>
          <a:xfrm>
            <a:off x="5259183" y="2659294"/>
            <a:ext cx="2115224" cy="4898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170" tIns="46990" rIns="90170" bIns="46990" rtlCol="0" anchor="b">
            <a:noAutofit/>
          </a:bodyPr>
          <a:lstStyle/>
          <a:p>
            <a:pPr algn="ctr">
              <a:spcAft>
                <a:spcPct val="2000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Arial" pitchFamily="34" charset="0"/>
              </a:rPr>
              <a:t>2022 ГОД</a:t>
            </a:r>
          </a:p>
          <a:p>
            <a:pPr algn="ctr">
              <a:spcAft>
                <a:spcPct val="20000"/>
              </a:spcAft>
            </a:pPr>
            <a:r>
              <a:rPr lang="ru-RU" sz="1800" b="1" dirty="0" smtClean="0">
                <a:solidFill>
                  <a:srgbClr val="002060"/>
                </a:solidFill>
                <a:latin typeface="Arial" pitchFamily="34" charset="0"/>
              </a:rPr>
              <a:t>150 700 ГБ</a:t>
            </a:r>
            <a:r>
              <a:rPr lang="en-US" sz="1800" b="1" dirty="0" smtClean="0">
                <a:solidFill>
                  <a:srgbClr val="002060"/>
                </a:solidFill>
                <a:latin typeface="Arial" pitchFamily="34" charset="0"/>
              </a:rPr>
              <a:t>/</a:t>
            </a:r>
            <a:r>
              <a:rPr lang="ru-RU" sz="1800" b="1" dirty="0" smtClean="0">
                <a:solidFill>
                  <a:srgbClr val="002060"/>
                </a:solidFill>
                <a:latin typeface="Arial" pitchFamily="34" charset="0"/>
              </a:rPr>
              <a:t>сек</a:t>
            </a:r>
            <a:endParaRPr sz="1800" b="1" dirty="0">
              <a:solidFill>
                <a:srgbClr val="00206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13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256F29BB-89B0-4244-B8B7-C688A7D6E4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8101"/>
          <a:stretch/>
        </p:blipFill>
        <p:spPr>
          <a:xfrm>
            <a:off x="8164728" y="0"/>
            <a:ext cx="979273" cy="5143500"/>
          </a:xfrm>
        </p:spPr>
      </p:pic>
      <p:sp>
        <p:nvSpPr>
          <p:cNvPr id="63" name="TextBox 62"/>
          <p:cNvSpPr txBox="1"/>
          <p:nvPr/>
        </p:nvSpPr>
        <p:spPr>
          <a:xfrm>
            <a:off x="8798025" y="4828549"/>
            <a:ext cx="255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0" name="New shape"/>
          <p:cNvSpPr/>
          <p:nvPr/>
        </p:nvSpPr>
        <p:spPr>
          <a:xfrm>
            <a:off x="327884" y="0"/>
            <a:ext cx="6678972" cy="590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170" tIns="46990" rIns="90170" bIns="46990" rtlCol="0" anchor="b">
            <a:normAutofit/>
          </a:bodyPr>
          <a:lstStyle/>
          <a:p>
            <a:pPr>
              <a:spcAft>
                <a:spcPct val="20000"/>
              </a:spcAft>
            </a:pPr>
            <a:r>
              <a:rPr lang="ru-RU" b="1" dirty="0">
                <a:solidFill>
                  <a:srgbClr val="002060"/>
                </a:solidFill>
                <a:latin typeface="Arial" pitchFamily="34" charset="0"/>
              </a:rPr>
              <a:t>Т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</a:rPr>
              <a:t>ренды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</a:rPr>
              <a:t>цифровой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</a:rPr>
              <a:t>трансформации в сфере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</a:rPr>
              <a:t>образования</a:t>
            </a:r>
            <a:endParaRPr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99" name="object 14"/>
          <p:cNvSpPr txBox="1"/>
          <p:nvPr/>
        </p:nvSpPr>
        <p:spPr>
          <a:xfrm>
            <a:off x="638910" y="1925547"/>
            <a:ext cx="1962622" cy="565239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lang="ru-RU" sz="1200" b="1" spc="-22" dirty="0" smtClean="0">
                <a:solidFill>
                  <a:srgbClr val="002060"/>
                </a:solidFill>
                <a:latin typeface="Arial"/>
                <a:cs typeface="Arial"/>
              </a:rPr>
              <a:t>Развитие и внедрение сквозных цифровых технологий</a:t>
            </a:r>
            <a:endParaRPr sz="12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100" name="object 16"/>
          <p:cNvSpPr/>
          <p:nvPr/>
        </p:nvSpPr>
        <p:spPr>
          <a:xfrm>
            <a:off x="706817" y="1275437"/>
            <a:ext cx="319280" cy="338581"/>
          </a:xfrm>
          <a:custGeom>
            <a:avLst/>
            <a:gdLst/>
            <a:ahLst/>
            <a:cxnLst/>
            <a:rect l="l" t="t" r="r" b="b"/>
            <a:pathLst>
              <a:path w="373379" h="373380">
                <a:moveTo>
                  <a:pt x="372783" y="372795"/>
                </a:moveTo>
                <a:lnTo>
                  <a:pt x="0" y="372795"/>
                </a:lnTo>
                <a:lnTo>
                  <a:pt x="0" y="0"/>
                </a:lnTo>
                <a:lnTo>
                  <a:pt x="372783" y="0"/>
                </a:lnTo>
                <a:lnTo>
                  <a:pt x="372783" y="3727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7"/>
          <p:cNvSpPr/>
          <p:nvPr/>
        </p:nvSpPr>
        <p:spPr>
          <a:xfrm>
            <a:off x="706817" y="1275437"/>
            <a:ext cx="319280" cy="338581"/>
          </a:xfrm>
          <a:custGeom>
            <a:avLst/>
            <a:gdLst/>
            <a:ahLst/>
            <a:cxnLst/>
            <a:rect l="l" t="t" r="r" b="b"/>
            <a:pathLst>
              <a:path w="373379" h="373380">
                <a:moveTo>
                  <a:pt x="372783" y="372795"/>
                </a:moveTo>
                <a:lnTo>
                  <a:pt x="0" y="372795"/>
                </a:lnTo>
                <a:lnTo>
                  <a:pt x="0" y="0"/>
                </a:lnTo>
                <a:lnTo>
                  <a:pt x="372783" y="0"/>
                </a:lnTo>
                <a:lnTo>
                  <a:pt x="372783" y="372795"/>
                </a:lnTo>
                <a:close/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8"/>
          <p:cNvSpPr/>
          <p:nvPr/>
        </p:nvSpPr>
        <p:spPr>
          <a:xfrm>
            <a:off x="821443" y="1405261"/>
            <a:ext cx="74390" cy="78887"/>
          </a:xfrm>
          <a:custGeom>
            <a:avLst/>
            <a:gdLst/>
            <a:ahLst/>
            <a:cxnLst/>
            <a:rect l="l" t="t" r="r" b="b"/>
            <a:pathLst>
              <a:path w="86995" h="86994">
                <a:moveTo>
                  <a:pt x="43243" y="0"/>
                </a:moveTo>
                <a:lnTo>
                  <a:pt x="26414" y="3397"/>
                </a:lnTo>
                <a:lnTo>
                  <a:pt x="12668" y="12663"/>
                </a:lnTo>
                <a:lnTo>
                  <a:pt x="3399" y="26408"/>
                </a:lnTo>
                <a:lnTo>
                  <a:pt x="0" y="43243"/>
                </a:lnTo>
                <a:lnTo>
                  <a:pt x="3399" y="60072"/>
                </a:lnTo>
                <a:lnTo>
                  <a:pt x="12668" y="73818"/>
                </a:lnTo>
                <a:lnTo>
                  <a:pt x="26414" y="83087"/>
                </a:lnTo>
                <a:lnTo>
                  <a:pt x="43243" y="86486"/>
                </a:lnTo>
                <a:lnTo>
                  <a:pt x="60072" y="83087"/>
                </a:lnTo>
                <a:lnTo>
                  <a:pt x="73818" y="73818"/>
                </a:lnTo>
                <a:lnTo>
                  <a:pt x="83087" y="60072"/>
                </a:lnTo>
                <a:lnTo>
                  <a:pt x="86486" y="43243"/>
                </a:lnTo>
                <a:lnTo>
                  <a:pt x="83087" y="26408"/>
                </a:lnTo>
                <a:lnTo>
                  <a:pt x="73818" y="12663"/>
                </a:lnTo>
                <a:lnTo>
                  <a:pt x="60072" y="3397"/>
                </a:lnTo>
                <a:lnTo>
                  <a:pt x="432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9"/>
          <p:cNvSpPr/>
          <p:nvPr/>
        </p:nvSpPr>
        <p:spPr>
          <a:xfrm>
            <a:off x="821443" y="1405261"/>
            <a:ext cx="74390" cy="78887"/>
          </a:xfrm>
          <a:custGeom>
            <a:avLst/>
            <a:gdLst/>
            <a:ahLst/>
            <a:cxnLst/>
            <a:rect l="l" t="t" r="r" b="b"/>
            <a:pathLst>
              <a:path w="86995" h="86994">
                <a:moveTo>
                  <a:pt x="86486" y="43243"/>
                </a:moveTo>
                <a:lnTo>
                  <a:pt x="83087" y="60072"/>
                </a:lnTo>
                <a:lnTo>
                  <a:pt x="73818" y="73818"/>
                </a:lnTo>
                <a:lnTo>
                  <a:pt x="60072" y="83087"/>
                </a:lnTo>
                <a:lnTo>
                  <a:pt x="43243" y="86486"/>
                </a:lnTo>
                <a:lnTo>
                  <a:pt x="26414" y="83087"/>
                </a:lnTo>
                <a:lnTo>
                  <a:pt x="12668" y="73818"/>
                </a:lnTo>
                <a:lnTo>
                  <a:pt x="3399" y="60072"/>
                </a:lnTo>
                <a:lnTo>
                  <a:pt x="0" y="43243"/>
                </a:lnTo>
                <a:lnTo>
                  <a:pt x="3399" y="26408"/>
                </a:lnTo>
                <a:lnTo>
                  <a:pt x="12668" y="12663"/>
                </a:lnTo>
                <a:lnTo>
                  <a:pt x="26414" y="3397"/>
                </a:lnTo>
                <a:lnTo>
                  <a:pt x="43243" y="0"/>
                </a:lnTo>
                <a:lnTo>
                  <a:pt x="60072" y="3397"/>
                </a:lnTo>
                <a:lnTo>
                  <a:pt x="73818" y="12663"/>
                </a:lnTo>
                <a:lnTo>
                  <a:pt x="83087" y="26408"/>
                </a:lnTo>
                <a:lnTo>
                  <a:pt x="86486" y="43243"/>
                </a:lnTo>
                <a:close/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20"/>
          <p:cNvSpPr/>
          <p:nvPr/>
        </p:nvSpPr>
        <p:spPr>
          <a:xfrm>
            <a:off x="838558" y="1311529"/>
            <a:ext cx="40181" cy="42611"/>
          </a:xfrm>
          <a:custGeom>
            <a:avLst/>
            <a:gdLst/>
            <a:ahLst/>
            <a:cxnLst/>
            <a:rect l="l" t="t" r="r" b="b"/>
            <a:pathLst>
              <a:path w="46990" h="46989">
                <a:moveTo>
                  <a:pt x="23228" y="0"/>
                </a:moveTo>
                <a:lnTo>
                  <a:pt x="14187" y="1827"/>
                </a:lnTo>
                <a:lnTo>
                  <a:pt x="6804" y="6810"/>
                </a:lnTo>
                <a:lnTo>
                  <a:pt x="1825" y="14198"/>
                </a:lnTo>
                <a:lnTo>
                  <a:pt x="0" y="23240"/>
                </a:lnTo>
                <a:lnTo>
                  <a:pt x="1825" y="32289"/>
                </a:lnTo>
                <a:lnTo>
                  <a:pt x="6804" y="39676"/>
                </a:lnTo>
                <a:lnTo>
                  <a:pt x="14187" y="44656"/>
                </a:lnTo>
                <a:lnTo>
                  <a:pt x="23228" y="46481"/>
                </a:lnTo>
                <a:lnTo>
                  <a:pt x="32276" y="44656"/>
                </a:lnTo>
                <a:lnTo>
                  <a:pt x="39663" y="39676"/>
                </a:lnTo>
                <a:lnTo>
                  <a:pt x="44643" y="32289"/>
                </a:lnTo>
                <a:lnTo>
                  <a:pt x="46469" y="23240"/>
                </a:lnTo>
                <a:lnTo>
                  <a:pt x="44643" y="14198"/>
                </a:lnTo>
                <a:lnTo>
                  <a:pt x="39663" y="6810"/>
                </a:lnTo>
                <a:lnTo>
                  <a:pt x="32276" y="1827"/>
                </a:lnTo>
                <a:lnTo>
                  <a:pt x="23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21"/>
          <p:cNvSpPr/>
          <p:nvPr/>
        </p:nvSpPr>
        <p:spPr>
          <a:xfrm>
            <a:off x="838558" y="1311529"/>
            <a:ext cx="40181" cy="42611"/>
          </a:xfrm>
          <a:custGeom>
            <a:avLst/>
            <a:gdLst/>
            <a:ahLst/>
            <a:cxnLst/>
            <a:rect l="l" t="t" r="r" b="b"/>
            <a:pathLst>
              <a:path w="46990" h="46989">
                <a:moveTo>
                  <a:pt x="46469" y="23240"/>
                </a:moveTo>
                <a:lnTo>
                  <a:pt x="44643" y="32289"/>
                </a:lnTo>
                <a:lnTo>
                  <a:pt x="39663" y="39676"/>
                </a:lnTo>
                <a:lnTo>
                  <a:pt x="32276" y="44656"/>
                </a:lnTo>
                <a:lnTo>
                  <a:pt x="23228" y="46481"/>
                </a:lnTo>
                <a:lnTo>
                  <a:pt x="14187" y="44656"/>
                </a:lnTo>
                <a:lnTo>
                  <a:pt x="6804" y="39676"/>
                </a:lnTo>
                <a:lnTo>
                  <a:pt x="1825" y="32289"/>
                </a:lnTo>
                <a:lnTo>
                  <a:pt x="0" y="23240"/>
                </a:lnTo>
                <a:lnTo>
                  <a:pt x="1825" y="14198"/>
                </a:lnTo>
                <a:lnTo>
                  <a:pt x="6804" y="6810"/>
                </a:lnTo>
                <a:lnTo>
                  <a:pt x="14187" y="1827"/>
                </a:lnTo>
                <a:lnTo>
                  <a:pt x="23228" y="0"/>
                </a:lnTo>
                <a:lnTo>
                  <a:pt x="32276" y="1827"/>
                </a:lnTo>
                <a:lnTo>
                  <a:pt x="39663" y="6810"/>
                </a:lnTo>
                <a:lnTo>
                  <a:pt x="44643" y="14198"/>
                </a:lnTo>
                <a:lnTo>
                  <a:pt x="46469" y="23240"/>
                </a:lnTo>
                <a:close/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22"/>
          <p:cNvSpPr/>
          <p:nvPr/>
        </p:nvSpPr>
        <p:spPr>
          <a:xfrm>
            <a:off x="838558" y="1535258"/>
            <a:ext cx="40181" cy="42611"/>
          </a:xfrm>
          <a:custGeom>
            <a:avLst/>
            <a:gdLst/>
            <a:ahLst/>
            <a:cxnLst/>
            <a:rect l="l" t="t" r="r" b="b"/>
            <a:pathLst>
              <a:path w="46990" h="46989">
                <a:moveTo>
                  <a:pt x="23228" y="0"/>
                </a:moveTo>
                <a:lnTo>
                  <a:pt x="14187" y="1827"/>
                </a:lnTo>
                <a:lnTo>
                  <a:pt x="6804" y="6810"/>
                </a:lnTo>
                <a:lnTo>
                  <a:pt x="1825" y="14198"/>
                </a:lnTo>
                <a:lnTo>
                  <a:pt x="0" y="23240"/>
                </a:lnTo>
                <a:lnTo>
                  <a:pt x="1825" y="32289"/>
                </a:lnTo>
                <a:lnTo>
                  <a:pt x="6804" y="39676"/>
                </a:lnTo>
                <a:lnTo>
                  <a:pt x="14187" y="44656"/>
                </a:lnTo>
                <a:lnTo>
                  <a:pt x="23228" y="46481"/>
                </a:lnTo>
                <a:lnTo>
                  <a:pt x="32276" y="44656"/>
                </a:lnTo>
                <a:lnTo>
                  <a:pt x="39663" y="39676"/>
                </a:lnTo>
                <a:lnTo>
                  <a:pt x="44643" y="32289"/>
                </a:lnTo>
                <a:lnTo>
                  <a:pt x="46469" y="23240"/>
                </a:lnTo>
                <a:lnTo>
                  <a:pt x="44643" y="14198"/>
                </a:lnTo>
                <a:lnTo>
                  <a:pt x="39663" y="6810"/>
                </a:lnTo>
                <a:lnTo>
                  <a:pt x="32276" y="1827"/>
                </a:lnTo>
                <a:lnTo>
                  <a:pt x="23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23"/>
          <p:cNvSpPr/>
          <p:nvPr/>
        </p:nvSpPr>
        <p:spPr>
          <a:xfrm>
            <a:off x="838558" y="1535258"/>
            <a:ext cx="40181" cy="42611"/>
          </a:xfrm>
          <a:custGeom>
            <a:avLst/>
            <a:gdLst/>
            <a:ahLst/>
            <a:cxnLst/>
            <a:rect l="l" t="t" r="r" b="b"/>
            <a:pathLst>
              <a:path w="46990" h="46989">
                <a:moveTo>
                  <a:pt x="46469" y="23240"/>
                </a:moveTo>
                <a:lnTo>
                  <a:pt x="44643" y="32289"/>
                </a:lnTo>
                <a:lnTo>
                  <a:pt x="39663" y="39676"/>
                </a:lnTo>
                <a:lnTo>
                  <a:pt x="32276" y="44656"/>
                </a:lnTo>
                <a:lnTo>
                  <a:pt x="23228" y="46481"/>
                </a:lnTo>
                <a:lnTo>
                  <a:pt x="14187" y="44656"/>
                </a:lnTo>
                <a:lnTo>
                  <a:pt x="6804" y="39676"/>
                </a:lnTo>
                <a:lnTo>
                  <a:pt x="1825" y="32289"/>
                </a:lnTo>
                <a:lnTo>
                  <a:pt x="0" y="23240"/>
                </a:lnTo>
                <a:lnTo>
                  <a:pt x="1825" y="14198"/>
                </a:lnTo>
                <a:lnTo>
                  <a:pt x="6804" y="6810"/>
                </a:lnTo>
                <a:lnTo>
                  <a:pt x="14187" y="1827"/>
                </a:lnTo>
                <a:lnTo>
                  <a:pt x="23228" y="0"/>
                </a:lnTo>
                <a:lnTo>
                  <a:pt x="32276" y="1827"/>
                </a:lnTo>
                <a:lnTo>
                  <a:pt x="39663" y="6810"/>
                </a:lnTo>
                <a:lnTo>
                  <a:pt x="44643" y="14198"/>
                </a:lnTo>
                <a:lnTo>
                  <a:pt x="46469" y="23240"/>
                </a:lnTo>
                <a:close/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24"/>
          <p:cNvSpPr/>
          <p:nvPr/>
        </p:nvSpPr>
        <p:spPr>
          <a:xfrm>
            <a:off x="743252" y="1423399"/>
            <a:ext cx="40181" cy="42611"/>
          </a:xfrm>
          <a:custGeom>
            <a:avLst/>
            <a:gdLst/>
            <a:ahLst/>
            <a:cxnLst/>
            <a:rect l="l" t="t" r="r" b="b"/>
            <a:pathLst>
              <a:path w="46990" h="46989">
                <a:moveTo>
                  <a:pt x="23228" y="0"/>
                </a:moveTo>
                <a:lnTo>
                  <a:pt x="14187" y="1825"/>
                </a:lnTo>
                <a:lnTo>
                  <a:pt x="6804" y="6805"/>
                </a:lnTo>
                <a:lnTo>
                  <a:pt x="1825" y="14192"/>
                </a:lnTo>
                <a:lnTo>
                  <a:pt x="0" y="23240"/>
                </a:lnTo>
                <a:lnTo>
                  <a:pt x="1825" y="32283"/>
                </a:lnTo>
                <a:lnTo>
                  <a:pt x="6804" y="39671"/>
                </a:lnTo>
                <a:lnTo>
                  <a:pt x="14187" y="44654"/>
                </a:lnTo>
                <a:lnTo>
                  <a:pt x="23228" y="46481"/>
                </a:lnTo>
                <a:lnTo>
                  <a:pt x="32276" y="44654"/>
                </a:lnTo>
                <a:lnTo>
                  <a:pt x="39663" y="39671"/>
                </a:lnTo>
                <a:lnTo>
                  <a:pt x="44643" y="32283"/>
                </a:lnTo>
                <a:lnTo>
                  <a:pt x="46469" y="23240"/>
                </a:lnTo>
                <a:lnTo>
                  <a:pt x="44643" y="14192"/>
                </a:lnTo>
                <a:lnTo>
                  <a:pt x="39663" y="6805"/>
                </a:lnTo>
                <a:lnTo>
                  <a:pt x="32276" y="1825"/>
                </a:lnTo>
                <a:lnTo>
                  <a:pt x="232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25"/>
          <p:cNvSpPr/>
          <p:nvPr/>
        </p:nvSpPr>
        <p:spPr>
          <a:xfrm>
            <a:off x="743252" y="1423399"/>
            <a:ext cx="40181" cy="42611"/>
          </a:xfrm>
          <a:custGeom>
            <a:avLst/>
            <a:gdLst/>
            <a:ahLst/>
            <a:cxnLst/>
            <a:rect l="l" t="t" r="r" b="b"/>
            <a:pathLst>
              <a:path w="46990" h="46989">
                <a:moveTo>
                  <a:pt x="46469" y="23240"/>
                </a:moveTo>
                <a:lnTo>
                  <a:pt x="44643" y="32283"/>
                </a:lnTo>
                <a:lnTo>
                  <a:pt x="39663" y="39671"/>
                </a:lnTo>
                <a:lnTo>
                  <a:pt x="32276" y="44654"/>
                </a:lnTo>
                <a:lnTo>
                  <a:pt x="23228" y="46481"/>
                </a:lnTo>
                <a:lnTo>
                  <a:pt x="14187" y="44654"/>
                </a:lnTo>
                <a:lnTo>
                  <a:pt x="6804" y="39671"/>
                </a:lnTo>
                <a:lnTo>
                  <a:pt x="1825" y="32283"/>
                </a:lnTo>
                <a:lnTo>
                  <a:pt x="0" y="23240"/>
                </a:lnTo>
                <a:lnTo>
                  <a:pt x="1825" y="14192"/>
                </a:lnTo>
                <a:lnTo>
                  <a:pt x="6804" y="6805"/>
                </a:lnTo>
                <a:lnTo>
                  <a:pt x="14187" y="1825"/>
                </a:lnTo>
                <a:lnTo>
                  <a:pt x="23228" y="0"/>
                </a:lnTo>
                <a:lnTo>
                  <a:pt x="32276" y="1825"/>
                </a:lnTo>
                <a:lnTo>
                  <a:pt x="39663" y="6805"/>
                </a:lnTo>
                <a:lnTo>
                  <a:pt x="44643" y="14192"/>
                </a:lnTo>
                <a:lnTo>
                  <a:pt x="46469" y="23240"/>
                </a:lnTo>
                <a:close/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26"/>
          <p:cNvSpPr/>
          <p:nvPr/>
        </p:nvSpPr>
        <p:spPr>
          <a:xfrm>
            <a:off x="960079" y="1429065"/>
            <a:ext cx="29322" cy="31094"/>
          </a:xfrm>
          <a:custGeom>
            <a:avLst/>
            <a:gdLst/>
            <a:ahLst/>
            <a:cxnLst/>
            <a:rect l="l" t="t" r="r" b="b"/>
            <a:pathLst>
              <a:path w="34290" h="34289">
                <a:moveTo>
                  <a:pt x="26390" y="0"/>
                </a:moveTo>
                <a:lnTo>
                  <a:pt x="7607" y="0"/>
                </a:lnTo>
                <a:lnTo>
                  <a:pt x="0" y="7607"/>
                </a:lnTo>
                <a:lnTo>
                  <a:pt x="0" y="26377"/>
                </a:lnTo>
                <a:lnTo>
                  <a:pt x="7607" y="33985"/>
                </a:lnTo>
                <a:lnTo>
                  <a:pt x="26390" y="33985"/>
                </a:lnTo>
                <a:lnTo>
                  <a:pt x="33997" y="26377"/>
                </a:lnTo>
                <a:lnTo>
                  <a:pt x="33997" y="7607"/>
                </a:lnTo>
                <a:lnTo>
                  <a:pt x="2639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27"/>
          <p:cNvSpPr/>
          <p:nvPr/>
        </p:nvSpPr>
        <p:spPr>
          <a:xfrm>
            <a:off x="960079" y="1429065"/>
            <a:ext cx="29322" cy="31094"/>
          </a:xfrm>
          <a:custGeom>
            <a:avLst/>
            <a:gdLst/>
            <a:ahLst/>
            <a:cxnLst/>
            <a:rect l="l" t="t" r="r" b="b"/>
            <a:pathLst>
              <a:path w="34290" h="34289">
                <a:moveTo>
                  <a:pt x="33997" y="16992"/>
                </a:moveTo>
                <a:lnTo>
                  <a:pt x="33997" y="26377"/>
                </a:lnTo>
                <a:lnTo>
                  <a:pt x="26390" y="33985"/>
                </a:lnTo>
                <a:lnTo>
                  <a:pt x="17005" y="33985"/>
                </a:lnTo>
                <a:lnTo>
                  <a:pt x="7607" y="33985"/>
                </a:lnTo>
                <a:lnTo>
                  <a:pt x="0" y="26377"/>
                </a:lnTo>
                <a:lnTo>
                  <a:pt x="0" y="16992"/>
                </a:lnTo>
                <a:lnTo>
                  <a:pt x="0" y="7607"/>
                </a:lnTo>
                <a:lnTo>
                  <a:pt x="7607" y="0"/>
                </a:lnTo>
                <a:lnTo>
                  <a:pt x="17005" y="0"/>
                </a:lnTo>
                <a:lnTo>
                  <a:pt x="26390" y="0"/>
                </a:lnTo>
                <a:lnTo>
                  <a:pt x="33997" y="7607"/>
                </a:lnTo>
                <a:lnTo>
                  <a:pt x="33997" y="16992"/>
                </a:lnTo>
                <a:close/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28"/>
          <p:cNvSpPr/>
          <p:nvPr/>
        </p:nvSpPr>
        <p:spPr>
          <a:xfrm>
            <a:off x="782640" y="1362639"/>
            <a:ext cx="26064" cy="27639"/>
          </a:xfrm>
          <a:custGeom>
            <a:avLst/>
            <a:gdLst/>
            <a:ahLst/>
            <a:cxnLst/>
            <a:rect l="l" t="t" r="r" b="b"/>
            <a:pathLst>
              <a:path w="30479" h="30480">
                <a:moveTo>
                  <a:pt x="23495" y="0"/>
                </a:moveTo>
                <a:lnTo>
                  <a:pt x="6781" y="0"/>
                </a:lnTo>
                <a:lnTo>
                  <a:pt x="0" y="6781"/>
                </a:lnTo>
                <a:lnTo>
                  <a:pt x="0" y="23495"/>
                </a:lnTo>
                <a:lnTo>
                  <a:pt x="6781" y="30276"/>
                </a:lnTo>
                <a:lnTo>
                  <a:pt x="23495" y="30276"/>
                </a:lnTo>
                <a:lnTo>
                  <a:pt x="30276" y="23495"/>
                </a:lnTo>
                <a:lnTo>
                  <a:pt x="30276" y="6781"/>
                </a:lnTo>
                <a:lnTo>
                  <a:pt x="2349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29"/>
          <p:cNvSpPr/>
          <p:nvPr/>
        </p:nvSpPr>
        <p:spPr>
          <a:xfrm>
            <a:off x="782640" y="1362639"/>
            <a:ext cx="26064" cy="27639"/>
          </a:xfrm>
          <a:custGeom>
            <a:avLst/>
            <a:gdLst/>
            <a:ahLst/>
            <a:cxnLst/>
            <a:rect l="l" t="t" r="r" b="b"/>
            <a:pathLst>
              <a:path w="30479" h="30480">
                <a:moveTo>
                  <a:pt x="30276" y="15138"/>
                </a:moveTo>
                <a:lnTo>
                  <a:pt x="30276" y="23495"/>
                </a:lnTo>
                <a:lnTo>
                  <a:pt x="23495" y="30276"/>
                </a:lnTo>
                <a:lnTo>
                  <a:pt x="15138" y="30276"/>
                </a:lnTo>
                <a:lnTo>
                  <a:pt x="6781" y="30276"/>
                </a:lnTo>
                <a:lnTo>
                  <a:pt x="0" y="23495"/>
                </a:lnTo>
                <a:lnTo>
                  <a:pt x="0" y="15138"/>
                </a:lnTo>
                <a:lnTo>
                  <a:pt x="0" y="6781"/>
                </a:lnTo>
                <a:lnTo>
                  <a:pt x="6781" y="0"/>
                </a:lnTo>
                <a:lnTo>
                  <a:pt x="15138" y="0"/>
                </a:lnTo>
                <a:lnTo>
                  <a:pt x="23495" y="0"/>
                </a:lnTo>
                <a:lnTo>
                  <a:pt x="30276" y="6781"/>
                </a:lnTo>
                <a:lnTo>
                  <a:pt x="30276" y="15138"/>
                </a:lnTo>
                <a:close/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30"/>
          <p:cNvSpPr/>
          <p:nvPr/>
        </p:nvSpPr>
        <p:spPr>
          <a:xfrm>
            <a:off x="909928" y="1497611"/>
            <a:ext cx="26064" cy="27639"/>
          </a:xfrm>
          <a:custGeom>
            <a:avLst/>
            <a:gdLst/>
            <a:ahLst/>
            <a:cxnLst/>
            <a:rect l="l" t="t" r="r" b="b"/>
            <a:pathLst>
              <a:path w="30479" h="30480">
                <a:moveTo>
                  <a:pt x="23495" y="0"/>
                </a:moveTo>
                <a:lnTo>
                  <a:pt x="6781" y="0"/>
                </a:lnTo>
                <a:lnTo>
                  <a:pt x="0" y="6781"/>
                </a:lnTo>
                <a:lnTo>
                  <a:pt x="0" y="23495"/>
                </a:lnTo>
                <a:lnTo>
                  <a:pt x="6781" y="30276"/>
                </a:lnTo>
                <a:lnTo>
                  <a:pt x="23495" y="30276"/>
                </a:lnTo>
                <a:lnTo>
                  <a:pt x="30276" y="23495"/>
                </a:lnTo>
                <a:lnTo>
                  <a:pt x="30276" y="6781"/>
                </a:lnTo>
                <a:lnTo>
                  <a:pt x="2349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31"/>
          <p:cNvSpPr/>
          <p:nvPr/>
        </p:nvSpPr>
        <p:spPr>
          <a:xfrm>
            <a:off x="909928" y="1497611"/>
            <a:ext cx="26064" cy="27639"/>
          </a:xfrm>
          <a:custGeom>
            <a:avLst/>
            <a:gdLst/>
            <a:ahLst/>
            <a:cxnLst/>
            <a:rect l="l" t="t" r="r" b="b"/>
            <a:pathLst>
              <a:path w="30479" h="30480">
                <a:moveTo>
                  <a:pt x="30276" y="15138"/>
                </a:moveTo>
                <a:lnTo>
                  <a:pt x="30276" y="23495"/>
                </a:lnTo>
                <a:lnTo>
                  <a:pt x="23495" y="30276"/>
                </a:lnTo>
                <a:lnTo>
                  <a:pt x="15138" y="30276"/>
                </a:lnTo>
                <a:lnTo>
                  <a:pt x="6781" y="30276"/>
                </a:lnTo>
                <a:lnTo>
                  <a:pt x="0" y="23495"/>
                </a:lnTo>
                <a:lnTo>
                  <a:pt x="0" y="15138"/>
                </a:lnTo>
                <a:lnTo>
                  <a:pt x="0" y="6781"/>
                </a:lnTo>
                <a:lnTo>
                  <a:pt x="6781" y="0"/>
                </a:lnTo>
                <a:lnTo>
                  <a:pt x="15138" y="0"/>
                </a:lnTo>
                <a:lnTo>
                  <a:pt x="23495" y="0"/>
                </a:lnTo>
                <a:lnTo>
                  <a:pt x="30276" y="6781"/>
                </a:lnTo>
                <a:lnTo>
                  <a:pt x="30276" y="15138"/>
                </a:lnTo>
                <a:close/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32"/>
          <p:cNvSpPr/>
          <p:nvPr/>
        </p:nvSpPr>
        <p:spPr>
          <a:xfrm>
            <a:off x="909928" y="1362639"/>
            <a:ext cx="26064" cy="27639"/>
          </a:xfrm>
          <a:custGeom>
            <a:avLst/>
            <a:gdLst/>
            <a:ahLst/>
            <a:cxnLst/>
            <a:rect l="l" t="t" r="r" b="b"/>
            <a:pathLst>
              <a:path w="30479" h="30480">
                <a:moveTo>
                  <a:pt x="23495" y="0"/>
                </a:moveTo>
                <a:lnTo>
                  <a:pt x="6781" y="0"/>
                </a:lnTo>
                <a:lnTo>
                  <a:pt x="0" y="6781"/>
                </a:lnTo>
                <a:lnTo>
                  <a:pt x="0" y="23495"/>
                </a:lnTo>
                <a:lnTo>
                  <a:pt x="6781" y="30276"/>
                </a:lnTo>
                <a:lnTo>
                  <a:pt x="23495" y="30276"/>
                </a:lnTo>
                <a:lnTo>
                  <a:pt x="30276" y="23495"/>
                </a:lnTo>
                <a:lnTo>
                  <a:pt x="30276" y="6781"/>
                </a:lnTo>
                <a:lnTo>
                  <a:pt x="2349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33"/>
          <p:cNvSpPr/>
          <p:nvPr/>
        </p:nvSpPr>
        <p:spPr>
          <a:xfrm>
            <a:off x="909928" y="1362639"/>
            <a:ext cx="26064" cy="27639"/>
          </a:xfrm>
          <a:custGeom>
            <a:avLst/>
            <a:gdLst/>
            <a:ahLst/>
            <a:cxnLst/>
            <a:rect l="l" t="t" r="r" b="b"/>
            <a:pathLst>
              <a:path w="30479" h="30480">
                <a:moveTo>
                  <a:pt x="30276" y="15138"/>
                </a:moveTo>
                <a:lnTo>
                  <a:pt x="30276" y="23495"/>
                </a:lnTo>
                <a:lnTo>
                  <a:pt x="23495" y="30276"/>
                </a:lnTo>
                <a:lnTo>
                  <a:pt x="15138" y="30276"/>
                </a:lnTo>
                <a:lnTo>
                  <a:pt x="6781" y="30276"/>
                </a:lnTo>
                <a:lnTo>
                  <a:pt x="0" y="23495"/>
                </a:lnTo>
                <a:lnTo>
                  <a:pt x="0" y="15138"/>
                </a:lnTo>
                <a:lnTo>
                  <a:pt x="0" y="6781"/>
                </a:lnTo>
                <a:lnTo>
                  <a:pt x="6781" y="0"/>
                </a:lnTo>
                <a:lnTo>
                  <a:pt x="15138" y="0"/>
                </a:lnTo>
                <a:lnTo>
                  <a:pt x="23495" y="0"/>
                </a:lnTo>
                <a:lnTo>
                  <a:pt x="30276" y="6781"/>
                </a:lnTo>
                <a:lnTo>
                  <a:pt x="30276" y="15138"/>
                </a:lnTo>
                <a:close/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34"/>
          <p:cNvSpPr/>
          <p:nvPr/>
        </p:nvSpPr>
        <p:spPr>
          <a:xfrm>
            <a:off x="778503" y="1500111"/>
            <a:ext cx="26064" cy="27639"/>
          </a:xfrm>
          <a:custGeom>
            <a:avLst/>
            <a:gdLst/>
            <a:ahLst/>
            <a:cxnLst/>
            <a:rect l="l" t="t" r="r" b="b"/>
            <a:pathLst>
              <a:path w="30479" h="30480">
                <a:moveTo>
                  <a:pt x="23495" y="0"/>
                </a:moveTo>
                <a:lnTo>
                  <a:pt x="6781" y="0"/>
                </a:lnTo>
                <a:lnTo>
                  <a:pt x="0" y="6781"/>
                </a:lnTo>
                <a:lnTo>
                  <a:pt x="0" y="23495"/>
                </a:lnTo>
                <a:lnTo>
                  <a:pt x="6781" y="30276"/>
                </a:lnTo>
                <a:lnTo>
                  <a:pt x="23495" y="30276"/>
                </a:lnTo>
                <a:lnTo>
                  <a:pt x="30276" y="23495"/>
                </a:lnTo>
                <a:lnTo>
                  <a:pt x="30276" y="6781"/>
                </a:lnTo>
                <a:lnTo>
                  <a:pt x="2349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35"/>
          <p:cNvSpPr/>
          <p:nvPr/>
        </p:nvSpPr>
        <p:spPr>
          <a:xfrm>
            <a:off x="778503" y="1500111"/>
            <a:ext cx="26064" cy="27639"/>
          </a:xfrm>
          <a:custGeom>
            <a:avLst/>
            <a:gdLst/>
            <a:ahLst/>
            <a:cxnLst/>
            <a:rect l="l" t="t" r="r" b="b"/>
            <a:pathLst>
              <a:path w="30479" h="30480">
                <a:moveTo>
                  <a:pt x="30276" y="15138"/>
                </a:moveTo>
                <a:lnTo>
                  <a:pt x="30276" y="23495"/>
                </a:lnTo>
                <a:lnTo>
                  <a:pt x="23495" y="30276"/>
                </a:lnTo>
                <a:lnTo>
                  <a:pt x="15138" y="30276"/>
                </a:lnTo>
                <a:lnTo>
                  <a:pt x="6781" y="30276"/>
                </a:lnTo>
                <a:lnTo>
                  <a:pt x="0" y="23495"/>
                </a:lnTo>
                <a:lnTo>
                  <a:pt x="0" y="15138"/>
                </a:lnTo>
                <a:lnTo>
                  <a:pt x="0" y="6781"/>
                </a:lnTo>
                <a:lnTo>
                  <a:pt x="6781" y="0"/>
                </a:lnTo>
                <a:lnTo>
                  <a:pt x="15138" y="0"/>
                </a:lnTo>
                <a:lnTo>
                  <a:pt x="23495" y="0"/>
                </a:lnTo>
                <a:lnTo>
                  <a:pt x="30276" y="6781"/>
                </a:lnTo>
                <a:lnTo>
                  <a:pt x="30276" y="15138"/>
                </a:lnTo>
                <a:close/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36"/>
          <p:cNvSpPr/>
          <p:nvPr/>
        </p:nvSpPr>
        <p:spPr>
          <a:xfrm>
            <a:off x="858431" y="1353691"/>
            <a:ext cx="0" cy="51824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56870"/>
                </a:moveTo>
                <a:lnTo>
                  <a:pt x="0" y="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37"/>
          <p:cNvSpPr/>
          <p:nvPr/>
        </p:nvSpPr>
        <p:spPr>
          <a:xfrm>
            <a:off x="858431" y="1483687"/>
            <a:ext cx="0" cy="51824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56883"/>
                </a:moveTo>
                <a:lnTo>
                  <a:pt x="0" y="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38"/>
          <p:cNvSpPr/>
          <p:nvPr/>
        </p:nvSpPr>
        <p:spPr>
          <a:xfrm>
            <a:off x="804404" y="1387180"/>
            <a:ext cx="28236" cy="29943"/>
          </a:xfrm>
          <a:custGeom>
            <a:avLst/>
            <a:gdLst/>
            <a:ahLst/>
            <a:cxnLst/>
            <a:rect l="l" t="t" r="r" b="b"/>
            <a:pathLst>
              <a:path w="33020" h="33019">
                <a:moveTo>
                  <a:pt x="32600" y="32600"/>
                </a:moveTo>
                <a:lnTo>
                  <a:pt x="0" y="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39"/>
          <p:cNvSpPr/>
          <p:nvPr/>
        </p:nvSpPr>
        <p:spPr>
          <a:xfrm>
            <a:off x="884810" y="1472447"/>
            <a:ext cx="28236" cy="29943"/>
          </a:xfrm>
          <a:custGeom>
            <a:avLst/>
            <a:gdLst/>
            <a:ahLst/>
            <a:cxnLst/>
            <a:rect l="l" t="t" r="r" b="b"/>
            <a:pathLst>
              <a:path w="33020" h="33019">
                <a:moveTo>
                  <a:pt x="32600" y="32600"/>
                </a:moveTo>
                <a:lnTo>
                  <a:pt x="0" y="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40"/>
          <p:cNvSpPr/>
          <p:nvPr/>
        </p:nvSpPr>
        <p:spPr>
          <a:xfrm>
            <a:off x="884810" y="1387180"/>
            <a:ext cx="28236" cy="29943"/>
          </a:xfrm>
          <a:custGeom>
            <a:avLst/>
            <a:gdLst/>
            <a:ahLst/>
            <a:cxnLst/>
            <a:rect l="l" t="t" r="r" b="b"/>
            <a:pathLst>
              <a:path w="33020" h="33019">
                <a:moveTo>
                  <a:pt x="32600" y="0"/>
                </a:moveTo>
                <a:lnTo>
                  <a:pt x="0" y="3260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41"/>
          <p:cNvSpPr/>
          <p:nvPr/>
        </p:nvSpPr>
        <p:spPr>
          <a:xfrm>
            <a:off x="802167" y="1474302"/>
            <a:ext cx="30408" cy="29943"/>
          </a:xfrm>
          <a:custGeom>
            <a:avLst/>
            <a:gdLst/>
            <a:ahLst/>
            <a:cxnLst/>
            <a:rect l="l" t="t" r="r" b="b"/>
            <a:pathLst>
              <a:path w="35559" h="33019">
                <a:moveTo>
                  <a:pt x="35217" y="0"/>
                </a:moveTo>
                <a:lnTo>
                  <a:pt x="0" y="32905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42"/>
          <p:cNvSpPr/>
          <p:nvPr/>
        </p:nvSpPr>
        <p:spPr>
          <a:xfrm>
            <a:off x="921745" y="1444475"/>
            <a:ext cx="38552" cy="0"/>
          </a:xfrm>
          <a:custGeom>
            <a:avLst/>
            <a:gdLst/>
            <a:ahLst/>
            <a:cxnLst/>
            <a:rect l="l" t="t" r="r" b="b"/>
            <a:pathLst>
              <a:path w="45084">
                <a:moveTo>
                  <a:pt x="0" y="0"/>
                </a:moveTo>
                <a:lnTo>
                  <a:pt x="44843" y="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43"/>
          <p:cNvSpPr/>
          <p:nvPr/>
        </p:nvSpPr>
        <p:spPr>
          <a:xfrm>
            <a:off x="783000" y="1444475"/>
            <a:ext cx="38552" cy="0"/>
          </a:xfrm>
          <a:custGeom>
            <a:avLst/>
            <a:gdLst/>
            <a:ahLst/>
            <a:cxnLst/>
            <a:rect l="l" t="t" r="r" b="b"/>
            <a:pathLst>
              <a:path w="45084">
                <a:moveTo>
                  <a:pt x="0" y="0"/>
                </a:moveTo>
                <a:lnTo>
                  <a:pt x="44843" y="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44"/>
          <p:cNvSpPr/>
          <p:nvPr/>
        </p:nvSpPr>
        <p:spPr>
          <a:xfrm>
            <a:off x="644015" y="1444475"/>
            <a:ext cx="62987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73444" y="0"/>
                </a:moveTo>
                <a:lnTo>
                  <a:pt x="0" y="0"/>
                </a:lnTo>
              </a:path>
            </a:pathLst>
          </a:custGeom>
          <a:ln w="11430">
            <a:solidFill>
              <a:srgbClr val="231F20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45"/>
          <p:cNvSpPr/>
          <p:nvPr/>
        </p:nvSpPr>
        <p:spPr>
          <a:xfrm>
            <a:off x="989152" y="1444475"/>
            <a:ext cx="99368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116052" y="0"/>
                </a:moveTo>
                <a:lnTo>
                  <a:pt x="0" y="0"/>
                </a:lnTo>
              </a:path>
            </a:pathLst>
          </a:custGeom>
          <a:ln w="11430">
            <a:solidFill>
              <a:srgbClr val="231F20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46"/>
          <p:cNvSpPr/>
          <p:nvPr/>
        </p:nvSpPr>
        <p:spPr>
          <a:xfrm>
            <a:off x="858431" y="1208850"/>
            <a:ext cx="0" cy="66795"/>
          </a:xfrm>
          <a:custGeom>
            <a:avLst/>
            <a:gdLst/>
            <a:ahLst/>
            <a:cxnLst/>
            <a:rect l="l" t="t" r="r" b="b"/>
            <a:pathLst>
              <a:path h="73660">
                <a:moveTo>
                  <a:pt x="0" y="73444"/>
                </a:moveTo>
                <a:lnTo>
                  <a:pt x="0" y="0"/>
                </a:lnTo>
              </a:path>
            </a:pathLst>
          </a:custGeom>
          <a:ln w="11430">
            <a:solidFill>
              <a:srgbClr val="231F20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47"/>
          <p:cNvSpPr/>
          <p:nvPr/>
        </p:nvSpPr>
        <p:spPr>
          <a:xfrm>
            <a:off x="858431" y="1574852"/>
            <a:ext cx="0" cy="105375"/>
          </a:xfrm>
          <a:custGeom>
            <a:avLst/>
            <a:gdLst/>
            <a:ahLst/>
            <a:cxnLst/>
            <a:rect l="l" t="t" r="r" b="b"/>
            <a:pathLst>
              <a:path h="116205">
                <a:moveTo>
                  <a:pt x="0" y="116052"/>
                </a:moveTo>
                <a:lnTo>
                  <a:pt x="0" y="0"/>
                </a:lnTo>
              </a:path>
            </a:pathLst>
          </a:custGeom>
          <a:ln w="11430">
            <a:solidFill>
              <a:srgbClr val="231F20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48"/>
          <p:cNvSpPr/>
          <p:nvPr/>
        </p:nvSpPr>
        <p:spPr>
          <a:xfrm>
            <a:off x="706816" y="1444475"/>
            <a:ext cx="36924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0" y="0"/>
                </a:moveTo>
                <a:lnTo>
                  <a:pt x="42608" y="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49"/>
          <p:cNvSpPr/>
          <p:nvPr/>
        </p:nvSpPr>
        <p:spPr>
          <a:xfrm>
            <a:off x="736139" y="1306543"/>
            <a:ext cx="42896" cy="45490"/>
          </a:xfrm>
          <a:custGeom>
            <a:avLst/>
            <a:gdLst/>
            <a:ahLst/>
            <a:cxnLst/>
            <a:rect l="l" t="t" r="r" b="b"/>
            <a:pathLst>
              <a:path w="50165" h="50164">
                <a:moveTo>
                  <a:pt x="0" y="49555"/>
                </a:moveTo>
                <a:lnTo>
                  <a:pt x="0" y="0"/>
                </a:lnTo>
                <a:lnTo>
                  <a:pt x="49555" y="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50"/>
          <p:cNvSpPr/>
          <p:nvPr/>
        </p:nvSpPr>
        <p:spPr>
          <a:xfrm>
            <a:off x="953315" y="1306543"/>
            <a:ext cx="42896" cy="0"/>
          </a:xfrm>
          <a:custGeom>
            <a:avLst/>
            <a:gdLst/>
            <a:ahLst/>
            <a:cxnLst/>
            <a:rect l="l" t="t" r="r" b="b"/>
            <a:pathLst>
              <a:path w="50165">
                <a:moveTo>
                  <a:pt x="49542" y="0"/>
                </a:moveTo>
                <a:lnTo>
                  <a:pt x="0" y="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51"/>
          <p:cNvSpPr/>
          <p:nvPr/>
        </p:nvSpPr>
        <p:spPr>
          <a:xfrm>
            <a:off x="995678" y="1306544"/>
            <a:ext cx="0" cy="14395"/>
          </a:xfrm>
          <a:custGeom>
            <a:avLst/>
            <a:gdLst/>
            <a:ahLst/>
            <a:cxnLst/>
            <a:rect l="l" t="t" r="r" b="b"/>
            <a:pathLst>
              <a:path h="15875">
                <a:moveTo>
                  <a:pt x="-5715" y="7861"/>
                </a:moveTo>
                <a:lnTo>
                  <a:pt x="5715" y="7861"/>
                </a:lnTo>
              </a:path>
            </a:pathLst>
          </a:custGeom>
          <a:ln w="15722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52"/>
          <p:cNvSpPr/>
          <p:nvPr/>
        </p:nvSpPr>
        <p:spPr>
          <a:xfrm>
            <a:off x="995678" y="1329011"/>
            <a:ext cx="0" cy="23033"/>
          </a:xfrm>
          <a:custGeom>
            <a:avLst/>
            <a:gdLst/>
            <a:ahLst/>
            <a:cxnLst/>
            <a:rect l="l" t="t" r="r" b="b"/>
            <a:pathLst>
              <a:path h="25400">
                <a:moveTo>
                  <a:pt x="0" y="24777"/>
                </a:moveTo>
                <a:lnTo>
                  <a:pt x="0" y="0"/>
                </a:lnTo>
              </a:path>
            </a:pathLst>
          </a:custGeom>
          <a:ln w="11430">
            <a:solidFill>
              <a:srgbClr val="231F20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53"/>
          <p:cNvSpPr/>
          <p:nvPr/>
        </p:nvSpPr>
        <p:spPr>
          <a:xfrm>
            <a:off x="736139" y="1537469"/>
            <a:ext cx="42896" cy="45490"/>
          </a:xfrm>
          <a:custGeom>
            <a:avLst/>
            <a:gdLst/>
            <a:ahLst/>
            <a:cxnLst/>
            <a:rect l="l" t="t" r="r" b="b"/>
            <a:pathLst>
              <a:path w="50165" h="50164">
                <a:moveTo>
                  <a:pt x="0" y="0"/>
                </a:moveTo>
                <a:lnTo>
                  <a:pt x="0" y="49555"/>
                </a:lnTo>
                <a:lnTo>
                  <a:pt x="49555" y="49555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54"/>
          <p:cNvSpPr/>
          <p:nvPr/>
        </p:nvSpPr>
        <p:spPr>
          <a:xfrm>
            <a:off x="953315" y="1537469"/>
            <a:ext cx="42896" cy="45490"/>
          </a:xfrm>
          <a:custGeom>
            <a:avLst/>
            <a:gdLst/>
            <a:ahLst/>
            <a:cxnLst/>
            <a:rect l="l" t="t" r="r" b="b"/>
            <a:pathLst>
              <a:path w="50165" h="50164">
                <a:moveTo>
                  <a:pt x="49542" y="0"/>
                </a:moveTo>
                <a:lnTo>
                  <a:pt x="49542" y="49555"/>
                </a:lnTo>
                <a:lnTo>
                  <a:pt x="0" y="49555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57"/>
          <p:cNvSpPr txBox="1"/>
          <p:nvPr/>
        </p:nvSpPr>
        <p:spPr>
          <a:xfrm>
            <a:off x="3176028" y="1925547"/>
            <a:ext cx="2020476" cy="387105"/>
          </a:xfrm>
          <a:prstGeom prst="rect">
            <a:avLst/>
          </a:prstGeom>
        </p:spPr>
        <p:txBody>
          <a:bodyPr vert="horz" wrap="square" lIns="0" tIns="6679" rIns="0" bIns="0" rtlCol="0">
            <a:spAutoFit/>
          </a:bodyPr>
          <a:lstStyle/>
          <a:p>
            <a:pPr marL="11132" marR="4453">
              <a:lnSpc>
                <a:spcPct val="102600"/>
              </a:lnSpc>
              <a:spcBef>
                <a:spcPts val="53"/>
              </a:spcBef>
            </a:pPr>
            <a:r>
              <a:rPr lang="ru-RU" sz="1200" b="1" dirty="0" smtClean="0">
                <a:solidFill>
                  <a:srgbClr val="002060"/>
                </a:solidFill>
                <a:latin typeface="Arial"/>
                <a:cs typeface="Arial"/>
              </a:rPr>
              <a:t>Распространение цифровых платформ</a:t>
            </a:r>
            <a:endParaRPr sz="1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140" name="object 93"/>
          <p:cNvSpPr/>
          <p:nvPr/>
        </p:nvSpPr>
        <p:spPr>
          <a:xfrm>
            <a:off x="3342985" y="1117108"/>
            <a:ext cx="40181" cy="42611"/>
          </a:xfrm>
          <a:custGeom>
            <a:avLst/>
            <a:gdLst/>
            <a:ahLst/>
            <a:cxnLst/>
            <a:rect l="l" t="t" r="r" b="b"/>
            <a:pathLst>
              <a:path w="46990" h="46989">
                <a:moveTo>
                  <a:pt x="23469" y="0"/>
                </a:moveTo>
                <a:lnTo>
                  <a:pt x="14337" y="1843"/>
                </a:lnTo>
                <a:lnTo>
                  <a:pt x="6877" y="6870"/>
                </a:lnTo>
                <a:lnTo>
                  <a:pt x="1845" y="14326"/>
                </a:lnTo>
                <a:lnTo>
                  <a:pt x="0" y="23456"/>
                </a:lnTo>
                <a:lnTo>
                  <a:pt x="1845" y="32594"/>
                </a:lnTo>
                <a:lnTo>
                  <a:pt x="6877" y="40054"/>
                </a:lnTo>
                <a:lnTo>
                  <a:pt x="14337" y="45082"/>
                </a:lnTo>
                <a:lnTo>
                  <a:pt x="23469" y="46926"/>
                </a:lnTo>
                <a:lnTo>
                  <a:pt x="32599" y="45082"/>
                </a:lnTo>
                <a:lnTo>
                  <a:pt x="40055" y="40054"/>
                </a:lnTo>
                <a:lnTo>
                  <a:pt x="45083" y="32594"/>
                </a:lnTo>
                <a:lnTo>
                  <a:pt x="46926" y="23456"/>
                </a:lnTo>
                <a:lnTo>
                  <a:pt x="45083" y="14326"/>
                </a:lnTo>
                <a:lnTo>
                  <a:pt x="40055" y="6870"/>
                </a:lnTo>
                <a:lnTo>
                  <a:pt x="32599" y="1843"/>
                </a:lnTo>
                <a:lnTo>
                  <a:pt x="2346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94"/>
          <p:cNvSpPr/>
          <p:nvPr/>
        </p:nvSpPr>
        <p:spPr>
          <a:xfrm>
            <a:off x="3342985" y="1117108"/>
            <a:ext cx="40181" cy="42611"/>
          </a:xfrm>
          <a:custGeom>
            <a:avLst/>
            <a:gdLst/>
            <a:ahLst/>
            <a:cxnLst/>
            <a:rect l="l" t="t" r="r" b="b"/>
            <a:pathLst>
              <a:path w="46990" h="46989">
                <a:moveTo>
                  <a:pt x="23469" y="46926"/>
                </a:moveTo>
                <a:lnTo>
                  <a:pt x="14337" y="45082"/>
                </a:lnTo>
                <a:lnTo>
                  <a:pt x="6877" y="40054"/>
                </a:lnTo>
                <a:lnTo>
                  <a:pt x="1845" y="32594"/>
                </a:lnTo>
                <a:lnTo>
                  <a:pt x="0" y="23456"/>
                </a:lnTo>
                <a:lnTo>
                  <a:pt x="1845" y="14326"/>
                </a:lnTo>
                <a:lnTo>
                  <a:pt x="6877" y="6870"/>
                </a:lnTo>
                <a:lnTo>
                  <a:pt x="14337" y="1843"/>
                </a:lnTo>
                <a:lnTo>
                  <a:pt x="23469" y="0"/>
                </a:lnTo>
                <a:lnTo>
                  <a:pt x="32599" y="1843"/>
                </a:lnTo>
                <a:lnTo>
                  <a:pt x="40055" y="6870"/>
                </a:lnTo>
                <a:lnTo>
                  <a:pt x="45083" y="14326"/>
                </a:lnTo>
                <a:lnTo>
                  <a:pt x="46926" y="23456"/>
                </a:lnTo>
                <a:lnTo>
                  <a:pt x="45083" y="32594"/>
                </a:lnTo>
                <a:lnTo>
                  <a:pt x="40055" y="40054"/>
                </a:lnTo>
                <a:lnTo>
                  <a:pt x="32599" y="45082"/>
                </a:lnTo>
                <a:lnTo>
                  <a:pt x="23469" y="46926"/>
                </a:lnTo>
                <a:close/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95"/>
          <p:cNvSpPr/>
          <p:nvPr/>
        </p:nvSpPr>
        <p:spPr>
          <a:xfrm>
            <a:off x="3363053" y="1159662"/>
            <a:ext cx="0" cy="282727"/>
          </a:xfrm>
          <a:custGeom>
            <a:avLst/>
            <a:gdLst/>
            <a:ahLst/>
            <a:cxnLst/>
            <a:rect l="l" t="t" r="r" b="b"/>
            <a:pathLst>
              <a:path h="311785">
                <a:moveTo>
                  <a:pt x="0" y="0"/>
                </a:moveTo>
                <a:lnTo>
                  <a:pt x="0" y="311759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96"/>
          <p:cNvSpPr/>
          <p:nvPr/>
        </p:nvSpPr>
        <p:spPr>
          <a:xfrm>
            <a:off x="3318942" y="1214963"/>
            <a:ext cx="0" cy="226873"/>
          </a:xfrm>
          <a:custGeom>
            <a:avLst/>
            <a:gdLst/>
            <a:ahLst/>
            <a:cxnLst/>
            <a:rect l="l" t="t" r="r" b="b"/>
            <a:pathLst>
              <a:path h="250189">
                <a:moveTo>
                  <a:pt x="0" y="0"/>
                </a:moveTo>
                <a:lnTo>
                  <a:pt x="0" y="250139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97"/>
          <p:cNvSpPr/>
          <p:nvPr/>
        </p:nvSpPr>
        <p:spPr>
          <a:xfrm>
            <a:off x="3274828" y="1257516"/>
            <a:ext cx="0" cy="184838"/>
          </a:xfrm>
          <a:custGeom>
            <a:avLst/>
            <a:gdLst/>
            <a:ahLst/>
            <a:cxnLst/>
            <a:rect l="l" t="t" r="r" b="b"/>
            <a:pathLst>
              <a:path h="203835">
                <a:moveTo>
                  <a:pt x="0" y="0"/>
                </a:moveTo>
                <a:lnTo>
                  <a:pt x="0" y="203212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98"/>
          <p:cNvSpPr/>
          <p:nvPr/>
        </p:nvSpPr>
        <p:spPr>
          <a:xfrm>
            <a:off x="3407167" y="1180933"/>
            <a:ext cx="0" cy="261997"/>
          </a:xfrm>
          <a:custGeom>
            <a:avLst/>
            <a:gdLst/>
            <a:ahLst/>
            <a:cxnLst/>
            <a:rect l="l" t="t" r="r" b="b"/>
            <a:pathLst>
              <a:path h="288925">
                <a:moveTo>
                  <a:pt x="0" y="0"/>
                </a:moveTo>
                <a:lnTo>
                  <a:pt x="0" y="288302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99"/>
          <p:cNvSpPr/>
          <p:nvPr/>
        </p:nvSpPr>
        <p:spPr>
          <a:xfrm>
            <a:off x="3451279" y="1257515"/>
            <a:ext cx="0" cy="185414"/>
          </a:xfrm>
          <a:custGeom>
            <a:avLst/>
            <a:gdLst/>
            <a:ahLst/>
            <a:cxnLst/>
            <a:rect l="l" t="t" r="r" b="b"/>
            <a:pathLst>
              <a:path h="204470">
                <a:moveTo>
                  <a:pt x="0" y="0"/>
                </a:moveTo>
                <a:lnTo>
                  <a:pt x="0" y="203847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00"/>
          <p:cNvSpPr/>
          <p:nvPr/>
        </p:nvSpPr>
        <p:spPr>
          <a:xfrm>
            <a:off x="3451279" y="1223485"/>
            <a:ext cx="32580" cy="34549"/>
          </a:xfrm>
          <a:custGeom>
            <a:avLst/>
            <a:gdLst/>
            <a:ahLst/>
            <a:cxnLst/>
            <a:rect l="l" t="t" r="r" b="b"/>
            <a:pathLst>
              <a:path w="38100" h="38100">
                <a:moveTo>
                  <a:pt x="0" y="37528"/>
                </a:moveTo>
                <a:lnTo>
                  <a:pt x="37528" y="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01"/>
          <p:cNvSpPr/>
          <p:nvPr/>
        </p:nvSpPr>
        <p:spPr>
          <a:xfrm>
            <a:off x="3463291" y="1202214"/>
            <a:ext cx="40181" cy="42611"/>
          </a:xfrm>
          <a:custGeom>
            <a:avLst/>
            <a:gdLst/>
            <a:ahLst/>
            <a:cxnLst/>
            <a:rect l="l" t="t" r="r" b="b"/>
            <a:pathLst>
              <a:path w="46990" h="46989">
                <a:moveTo>
                  <a:pt x="23469" y="0"/>
                </a:moveTo>
                <a:lnTo>
                  <a:pt x="14337" y="1843"/>
                </a:lnTo>
                <a:lnTo>
                  <a:pt x="6877" y="6870"/>
                </a:lnTo>
                <a:lnTo>
                  <a:pt x="1845" y="14326"/>
                </a:lnTo>
                <a:lnTo>
                  <a:pt x="0" y="23456"/>
                </a:lnTo>
                <a:lnTo>
                  <a:pt x="1845" y="32594"/>
                </a:lnTo>
                <a:lnTo>
                  <a:pt x="6877" y="40054"/>
                </a:lnTo>
                <a:lnTo>
                  <a:pt x="14337" y="45082"/>
                </a:lnTo>
                <a:lnTo>
                  <a:pt x="23469" y="46926"/>
                </a:lnTo>
                <a:lnTo>
                  <a:pt x="32601" y="45082"/>
                </a:lnTo>
                <a:lnTo>
                  <a:pt x="40062" y="40054"/>
                </a:lnTo>
                <a:lnTo>
                  <a:pt x="45093" y="32594"/>
                </a:lnTo>
                <a:lnTo>
                  <a:pt x="46939" y="23456"/>
                </a:lnTo>
                <a:lnTo>
                  <a:pt x="45093" y="14326"/>
                </a:lnTo>
                <a:lnTo>
                  <a:pt x="40062" y="6870"/>
                </a:lnTo>
                <a:lnTo>
                  <a:pt x="32601" y="1843"/>
                </a:lnTo>
                <a:lnTo>
                  <a:pt x="2346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02"/>
          <p:cNvSpPr/>
          <p:nvPr/>
        </p:nvSpPr>
        <p:spPr>
          <a:xfrm>
            <a:off x="3463291" y="1202214"/>
            <a:ext cx="40181" cy="42611"/>
          </a:xfrm>
          <a:custGeom>
            <a:avLst/>
            <a:gdLst/>
            <a:ahLst/>
            <a:cxnLst/>
            <a:rect l="l" t="t" r="r" b="b"/>
            <a:pathLst>
              <a:path w="46990" h="46989">
                <a:moveTo>
                  <a:pt x="23469" y="46926"/>
                </a:moveTo>
                <a:lnTo>
                  <a:pt x="14337" y="45082"/>
                </a:lnTo>
                <a:lnTo>
                  <a:pt x="6877" y="40054"/>
                </a:lnTo>
                <a:lnTo>
                  <a:pt x="1845" y="32594"/>
                </a:lnTo>
                <a:lnTo>
                  <a:pt x="0" y="23456"/>
                </a:lnTo>
                <a:lnTo>
                  <a:pt x="1845" y="14326"/>
                </a:lnTo>
                <a:lnTo>
                  <a:pt x="6877" y="6870"/>
                </a:lnTo>
                <a:lnTo>
                  <a:pt x="14337" y="1843"/>
                </a:lnTo>
                <a:lnTo>
                  <a:pt x="23469" y="0"/>
                </a:lnTo>
                <a:lnTo>
                  <a:pt x="32601" y="1843"/>
                </a:lnTo>
                <a:lnTo>
                  <a:pt x="40062" y="6870"/>
                </a:lnTo>
                <a:lnTo>
                  <a:pt x="45093" y="14326"/>
                </a:lnTo>
                <a:lnTo>
                  <a:pt x="46939" y="23456"/>
                </a:lnTo>
                <a:lnTo>
                  <a:pt x="45093" y="32594"/>
                </a:lnTo>
                <a:lnTo>
                  <a:pt x="40062" y="40054"/>
                </a:lnTo>
                <a:lnTo>
                  <a:pt x="32601" y="45082"/>
                </a:lnTo>
                <a:lnTo>
                  <a:pt x="23469" y="46926"/>
                </a:lnTo>
                <a:close/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03"/>
          <p:cNvSpPr/>
          <p:nvPr/>
        </p:nvSpPr>
        <p:spPr>
          <a:xfrm>
            <a:off x="3495381" y="1286354"/>
            <a:ext cx="0" cy="155471"/>
          </a:xfrm>
          <a:custGeom>
            <a:avLst/>
            <a:gdLst/>
            <a:ahLst/>
            <a:cxnLst/>
            <a:rect l="l" t="t" r="r" b="b"/>
            <a:pathLst>
              <a:path h="171450">
                <a:moveTo>
                  <a:pt x="0" y="0"/>
                </a:moveTo>
                <a:lnTo>
                  <a:pt x="0" y="171399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04"/>
          <p:cNvSpPr/>
          <p:nvPr/>
        </p:nvSpPr>
        <p:spPr>
          <a:xfrm>
            <a:off x="3475313" y="1318012"/>
            <a:ext cx="40181" cy="42611"/>
          </a:xfrm>
          <a:custGeom>
            <a:avLst/>
            <a:gdLst/>
            <a:ahLst/>
            <a:cxnLst/>
            <a:rect l="l" t="t" r="r" b="b"/>
            <a:pathLst>
              <a:path w="46990" h="46989">
                <a:moveTo>
                  <a:pt x="23469" y="0"/>
                </a:moveTo>
                <a:lnTo>
                  <a:pt x="14337" y="1843"/>
                </a:lnTo>
                <a:lnTo>
                  <a:pt x="6877" y="6872"/>
                </a:lnTo>
                <a:lnTo>
                  <a:pt x="1845" y="14332"/>
                </a:lnTo>
                <a:lnTo>
                  <a:pt x="0" y="23469"/>
                </a:lnTo>
                <a:lnTo>
                  <a:pt x="1845" y="32599"/>
                </a:lnTo>
                <a:lnTo>
                  <a:pt x="6877" y="40055"/>
                </a:lnTo>
                <a:lnTo>
                  <a:pt x="14337" y="45083"/>
                </a:lnTo>
                <a:lnTo>
                  <a:pt x="23469" y="46926"/>
                </a:lnTo>
                <a:lnTo>
                  <a:pt x="32599" y="45083"/>
                </a:lnTo>
                <a:lnTo>
                  <a:pt x="40055" y="40055"/>
                </a:lnTo>
                <a:lnTo>
                  <a:pt x="45083" y="32599"/>
                </a:lnTo>
                <a:lnTo>
                  <a:pt x="46926" y="23469"/>
                </a:lnTo>
                <a:lnTo>
                  <a:pt x="45083" y="14332"/>
                </a:lnTo>
                <a:lnTo>
                  <a:pt x="40055" y="6872"/>
                </a:lnTo>
                <a:lnTo>
                  <a:pt x="32599" y="1843"/>
                </a:lnTo>
                <a:lnTo>
                  <a:pt x="2346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05"/>
          <p:cNvSpPr/>
          <p:nvPr/>
        </p:nvSpPr>
        <p:spPr>
          <a:xfrm>
            <a:off x="3475313" y="1318012"/>
            <a:ext cx="40181" cy="42611"/>
          </a:xfrm>
          <a:custGeom>
            <a:avLst/>
            <a:gdLst/>
            <a:ahLst/>
            <a:cxnLst/>
            <a:rect l="l" t="t" r="r" b="b"/>
            <a:pathLst>
              <a:path w="46990" h="46989">
                <a:moveTo>
                  <a:pt x="23469" y="46926"/>
                </a:moveTo>
                <a:lnTo>
                  <a:pt x="14337" y="45083"/>
                </a:lnTo>
                <a:lnTo>
                  <a:pt x="6877" y="40055"/>
                </a:lnTo>
                <a:lnTo>
                  <a:pt x="1845" y="32599"/>
                </a:lnTo>
                <a:lnTo>
                  <a:pt x="0" y="23469"/>
                </a:lnTo>
                <a:lnTo>
                  <a:pt x="1845" y="14332"/>
                </a:lnTo>
                <a:lnTo>
                  <a:pt x="6877" y="6872"/>
                </a:lnTo>
                <a:lnTo>
                  <a:pt x="14337" y="1843"/>
                </a:lnTo>
                <a:lnTo>
                  <a:pt x="23469" y="0"/>
                </a:lnTo>
                <a:lnTo>
                  <a:pt x="32599" y="1843"/>
                </a:lnTo>
                <a:lnTo>
                  <a:pt x="40055" y="6872"/>
                </a:lnTo>
                <a:lnTo>
                  <a:pt x="45083" y="14332"/>
                </a:lnTo>
                <a:lnTo>
                  <a:pt x="46926" y="23469"/>
                </a:lnTo>
                <a:lnTo>
                  <a:pt x="45083" y="32599"/>
                </a:lnTo>
                <a:lnTo>
                  <a:pt x="40055" y="40055"/>
                </a:lnTo>
                <a:lnTo>
                  <a:pt x="32599" y="45083"/>
                </a:lnTo>
                <a:lnTo>
                  <a:pt x="23469" y="46926"/>
                </a:lnTo>
                <a:close/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06"/>
          <p:cNvSpPr/>
          <p:nvPr/>
        </p:nvSpPr>
        <p:spPr>
          <a:xfrm>
            <a:off x="3254759" y="1318012"/>
            <a:ext cx="40181" cy="42611"/>
          </a:xfrm>
          <a:custGeom>
            <a:avLst/>
            <a:gdLst/>
            <a:ahLst/>
            <a:cxnLst/>
            <a:rect l="l" t="t" r="r" b="b"/>
            <a:pathLst>
              <a:path w="46990" h="46989">
                <a:moveTo>
                  <a:pt x="23469" y="0"/>
                </a:moveTo>
                <a:lnTo>
                  <a:pt x="14337" y="1843"/>
                </a:lnTo>
                <a:lnTo>
                  <a:pt x="6877" y="6872"/>
                </a:lnTo>
                <a:lnTo>
                  <a:pt x="1845" y="14332"/>
                </a:lnTo>
                <a:lnTo>
                  <a:pt x="0" y="23469"/>
                </a:lnTo>
                <a:lnTo>
                  <a:pt x="1845" y="32599"/>
                </a:lnTo>
                <a:lnTo>
                  <a:pt x="6877" y="40055"/>
                </a:lnTo>
                <a:lnTo>
                  <a:pt x="14337" y="45083"/>
                </a:lnTo>
                <a:lnTo>
                  <a:pt x="23469" y="46926"/>
                </a:lnTo>
                <a:lnTo>
                  <a:pt x="32601" y="45083"/>
                </a:lnTo>
                <a:lnTo>
                  <a:pt x="40062" y="40055"/>
                </a:lnTo>
                <a:lnTo>
                  <a:pt x="45093" y="32599"/>
                </a:lnTo>
                <a:lnTo>
                  <a:pt x="46939" y="23469"/>
                </a:lnTo>
                <a:lnTo>
                  <a:pt x="45093" y="14332"/>
                </a:lnTo>
                <a:lnTo>
                  <a:pt x="40062" y="6872"/>
                </a:lnTo>
                <a:lnTo>
                  <a:pt x="32601" y="1843"/>
                </a:lnTo>
                <a:lnTo>
                  <a:pt x="2346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07"/>
          <p:cNvSpPr/>
          <p:nvPr/>
        </p:nvSpPr>
        <p:spPr>
          <a:xfrm>
            <a:off x="3254759" y="1318012"/>
            <a:ext cx="40181" cy="42611"/>
          </a:xfrm>
          <a:custGeom>
            <a:avLst/>
            <a:gdLst/>
            <a:ahLst/>
            <a:cxnLst/>
            <a:rect l="l" t="t" r="r" b="b"/>
            <a:pathLst>
              <a:path w="46990" h="46989">
                <a:moveTo>
                  <a:pt x="23469" y="46926"/>
                </a:moveTo>
                <a:lnTo>
                  <a:pt x="32601" y="45083"/>
                </a:lnTo>
                <a:lnTo>
                  <a:pt x="40062" y="40055"/>
                </a:lnTo>
                <a:lnTo>
                  <a:pt x="45093" y="32599"/>
                </a:lnTo>
                <a:lnTo>
                  <a:pt x="46939" y="23469"/>
                </a:lnTo>
                <a:lnTo>
                  <a:pt x="45093" y="14332"/>
                </a:lnTo>
                <a:lnTo>
                  <a:pt x="40062" y="6872"/>
                </a:lnTo>
                <a:lnTo>
                  <a:pt x="32601" y="1843"/>
                </a:lnTo>
                <a:lnTo>
                  <a:pt x="23469" y="0"/>
                </a:lnTo>
                <a:lnTo>
                  <a:pt x="14337" y="1843"/>
                </a:lnTo>
                <a:lnTo>
                  <a:pt x="6877" y="6872"/>
                </a:lnTo>
                <a:lnTo>
                  <a:pt x="1845" y="14332"/>
                </a:lnTo>
                <a:lnTo>
                  <a:pt x="0" y="23469"/>
                </a:lnTo>
                <a:lnTo>
                  <a:pt x="1845" y="32599"/>
                </a:lnTo>
                <a:lnTo>
                  <a:pt x="6877" y="40055"/>
                </a:lnTo>
                <a:lnTo>
                  <a:pt x="14337" y="45083"/>
                </a:lnTo>
                <a:lnTo>
                  <a:pt x="23469" y="46926"/>
                </a:lnTo>
                <a:close/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08"/>
          <p:cNvSpPr/>
          <p:nvPr/>
        </p:nvSpPr>
        <p:spPr>
          <a:xfrm>
            <a:off x="3261894" y="1154480"/>
            <a:ext cx="61934" cy="6566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09"/>
          <p:cNvSpPr/>
          <p:nvPr/>
        </p:nvSpPr>
        <p:spPr>
          <a:xfrm>
            <a:off x="3387098" y="1202214"/>
            <a:ext cx="40181" cy="42611"/>
          </a:xfrm>
          <a:custGeom>
            <a:avLst/>
            <a:gdLst/>
            <a:ahLst/>
            <a:cxnLst/>
            <a:rect l="l" t="t" r="r" b="b"/>
            <a:pathLst>
              <a:path w="46990" h="46989">
                <a:moveTo>
                  <a:pt x="23469" y="0"/>
                </a:moveTo>
                <a:lnTo>
                  <a:pt x="14337" y="1843"/>
                </a:lnTo>
                <a:lnTo>
                  <a:pt x="6877" y="6870"/>
                </a:lnTo>
                <a:lnTo>
                  <a:pt x="1845" y="14326"/>
                </a:lnTo>
                <a:lnTo>
                  <a:pt x="0" y="23456"/>
                </a:lnTo>
                <a:lnTo>
                  <a:pt x="1845" y="32594"/>
                </a:lnTo>
                <a:lnTo>
                  <a:pt x="6877" y="40054"/>
                </a:lnTo>
                <a:lnTo>
                  <a:pt x="14337" y="45082"/>
                </a:lnTo>
                <a:lnTo>
                  <a:pt x="23469" y="46926"/>
                </a:lnTo>
                <a:lnTo>
                  <a:pt x="32601" y="45082"/>
                </a:lnTo>
                <a:lnTo>
                  <a:pt x="40062" y="40054"/>
                </a:lnTo>
                <a:lnTo>
                  <a:pt x="45093" y="32594"/>
                </a:lnTo>
                <a:lnTo>
                  <a:pt x="46939" y="23456"/>
                </a:lnTo>
                <a:lnTo>
                  <a:pt x="45093" y="14326"/>
                </a:lnTo>
                <a:lnTo>
                  <a:pt x="40062" y="6870"/>
                </a:lnTo>
                <a:lnTo>
                  <a:pt x="32601" y="1843"/>
                </a:lnTo>
                <a:lnTo>
                  <a:pt x="2346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10"/>
          <p:cNvSpPr/>
          <p:nvPr/>
        </p:nvSpPr>
        <p:spPr>
          <a:xfrm>
            <a:off x="3387098" y="1202214"/>
            <a:ext cx="40181" cy="42611"/>
          </a:xfrm>
          <a:custGeom>
            <a:avLst/>
            <a:gdLst/>
            <a:ahLst/>
            <a:cxnLst/>
            <a:rect l="l" t="t" r="r" b="b"/>
            <a:pathLst>
              <a:path w="46990" h="46989">
                <a:moveTo>
                  <a:pt x="23469" y="46926"/>
                </a:moveTo>
                <a:lnTo>
                  <a:pt x="14337" y="45082"/>
                </a:lnTo>
                <a:lnTo>
                  <a:pt x="6877" y="40054"/>
                </a:lnTo>
                <a:lnTo>
                  <a:pt x="1845" y="32594"/>
                </a:lnTo>
                <a:lnTo>
                  <a:pt x="0" y="23456"/>
                </a:lnTo>
                <a:lnTo>
                  <a:pt x="1845" y="14326"/>
                </a:lnTo>
                <a:lnTo>
                  <a:pt x="6877" y="6870"/>
                </a:lnTo>
                <a:lnTo>
                  <a:pt x="14337" y="1843"/>
                </a:lnTo>
                <a:lnTo>
                  <a:pt x="23469" y="0"/>
                </a:lnTo>
                <a:lnTo>
                  <a:pt x="32601" y="1843"/>
                </a:lnTo>
                <a:lnTo>
                  <a:pt x="40062" y="6870"/>
                </a:lnTo>
                <a:lnTo>
                  <a:pt x="45093" y="14326"/>
                </a:lnTo>
                <a:lnTo>
                  <a:pt x="46939" y="23456"/>
                </a:lnTo>
                <a:lnTo>
                  <a:pt x="45093" y="32594"/>
                </a:lnTo>
                <a:lnTo>
                  <a:pt x="40062" y="40054"/>
                </a:lnTo>
                <a:lnTo>
                  <a:pt x="32601" y="45082"/>
                </a:lnTo>
                <a:lnTo>
                  <a:pt x="23469" y="46926"/>
                </a:lnTo>
                <a:close/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11"/>
          <p:cNvSpPr/>
          <p:nvPr/>
        </p:nvSpPr>
        <p:spPr>
          <a:xfrm>
            <a:off x="3213187" y="1442365"/>
            <a:ext cx="348058" cy="97889"/>
          </a:xfrm>
          <a:custGeom>
            <a:avLst/>
            <a:gdLst/>
            <a:ahLst/>
            <a:cxnLst/>
            <a:rect l="l" t="t" r="r" b="b"/>
            <a:pathLst>
              <a:path w="407034" h="107950">
                <a:moveTo>
                  <a:pt x="406755" y="107670"/>
                </a:moveTo>
                <a:lnTo>
                  <a:pt x="0" y="107670"/>
                </a:lnTo>
                <a:lnTo>
                  <a:pt x="0" y="0"/>
                </a:lnTo>
                <a:lnTo>
                  <a:pt x="406755" y="0"/>
                </a:lnTo>
                <a:lnTo>
                  <a:pt x="406755" y="10767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12"/>
          <p:cNvSpPr/>
          <p:nvPr/>
        </p:nvSpPr>
        <p:spPr>
          <a:xfrm>
            <a:off x="3213187" y="1442365"/>
            <a:ext cx="348058" cy="97889"/>
          </a:xfrm>
          <a:custGeom>
            <a:avLst/>
            <a:gdLst/>
            <a:ahLst/>
            <a:cxnLst/>
            <a:rect l="l" t="t" r="r" b="b"/>
            <a:pathLst>
              <a:path w="407034" h="107950">
                <a:moveTo>
                  <a:pt x="406755" y="107670"/>
                </a:moveTo>
                <a:lnTo>
                  <a:pt x="0" y="107670"/>
                </a:lnTo>
                <a:lnTo>
                  <a:pt x="0" y="0"/>
                </a:lnTo>
                <a:lnTo>
                  <a:pt x="406755" y="0"/>
                </a:lnTo>
                <a:lnTo>
                  <a:pt x="406755" y="107670"/>
                </a:lnTo>
                <a:close/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13"/>
          <p:cNvSpPr/>
          <p:nvPr/>
        </p:nvSpPr>
        <p:spPr>
          <a:xfrm>
            <a:off x="3274829" y="1523440"/>
            <a:ext cx="220998" cy="0"/>
          </a:xfrm>
          <a:custGeom>
            <a:avLst/>
            <a:gdLst/>
            <a:ahLst/>
            <a:cxnLst/>
            <a:rect l="l" t="t" r="r" b="b"/>
            <a:pathLst>
              <a:path w="258445">
                <a:moveTo>
                  <a:pt x="0" y="0"/>
                </a:moveTo>
                <a:lnTo>
                  <a:pt x="257924" y="0"/>
                </a:lnTo>
              </a:path>
            </a:pathLst>
          </a:custGeom>
          <a:ln w="83642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14"/>
          <p:cNvSpPr/>
          <p:nvPr/>
        </p:nvSpPr>
        <p:spPr>
          <a:xfrm>
            <a:off x="3274829" y="1485517"/>
            <a:ext cx="220998" cy="76008"/>
          </a:xfrm>
          <a:custGeom>
            <a:avLst/>
            <a:gdLst/>
            <a:ahLst/>
            <a:cxnLst/>
            <a:rect l="l" t="t" r="r" b="b"/>
            <a:pathLst>
              <a:path w="258445" h="83820">
                <a:moveTo>
                  <a:pt x="257924" y="0"/>
                </a:moveTo>
                <a:lnTo>
                  <a:pt x="0" y="0"/>
                </a:lnTo>
                <a:lnTo>
                  <a:pt x="0" y="83642"/>
                </a:lnTo>
                <a:lnTo>
                  <a:pt x="257924" y="83642"/>
                </a:lnTo>
                <a:lnTo>
                  <a:pt x="257924" y="0"/>
                </a:lnTo>
                <a:close/>
              </a:path>
            </a:pathLst>
          </a:custGeom>
          <a:ln w="1269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15"/>
          <p:cNvSpPr/>
          <p:nvPr/>
        </p:nvSpPr>
        <p:spPr>
          <a:xfrm>
            <a:off x="3363054" y="1594496"/>
            <a:ext cx="88508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174" y="0"/>
                </a:lnTo>
              </a:path>
            </a:pathLst>
          </a:custGeom>
          <a:ln w="11430">
            <a:solidFill>
              <a:srgbClr val="231F2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16"/>
          <p:cNvSpPr/>
          <p:nvPr/>
        </p:nvSpPr>
        <p:spPr>
          <a:xfrm>
            <a:off x="3274829" y="1540001"/>
            <a:ext cx="88508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174" y="0"/>
                </a:lnTo>
              </a:path>
            </a:pathLst>
          </a:custGeom>
          <a:ln w="11430">
            <a:solidFill>
              <a:srgbClr val="231F2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17"/>
          <p:cNvSpPr/>
          <p:nvPr/>
        </p:nvSpPr>
        <p:spPr>
          <a:xfrm>
            <a:off x="3274829" y="1485517"/>
            <a:ext cx="220998" cy="109406"/>
          </a:xfrm>
          <a:custGeom>
            <a:avLst/>
            <a:gdLst/>
            <a:ahLst/>
            <a:cxnLst/>
            <a:rect l="l" t="t" r="r" b="b"/>
            <a:pathLst>
              <a:path w="258445" h="120650">
                <a:moveTo>
                  <a:pt x="206336" y="120180"/>
                </a:moveTo>
                <a:lnTo>
                  <a:pt x="257924" y="120180"/>
                </a:lnTo>
                <a:lnTo>
                  <a:pt x="257924" y="0"/>
                </a:lnTo>
                <a:lnTo>
                  <a:pt x="0" y="0"/>
                </a:lnTo>
                <a:lnTo>
                  <a:pt x="0" y="120180"/>
                </a:lnTo>
                <a:lnTo>
                  <a:pt x="103162" y="12018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18"/>
          <p:cNvSpPr/>
          <p:nvPr/>
        </p:nvSpPr>
        <p:spPr>
          <a:xfrm>
            <a:off x="3363043" y="1540013"/>
            <a:ext cx="132490" cy="0"/>
          </a:xfrm>
          <a:custGeom>
            <a:avLst/>
            <a:gdLst/>
            <a:ahLst/>
            <a:cxnLst/>
            <a:rect l="l" t="t" r="r" b="b"/>
            <a:pathLst>
              <a:path w="154940">
                <a:moveTo>
                  <a:pt x="154762" y="0"/>
                </a:moveTo>
                <a:lnTo>
                  <a:pt x="0" y="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47"/>
          <p:cNvSpPr txBox="1"/>
          <p:nvPr/>
        </p:nvSpPr>
        <p:spPr>
          <a:xfrm>
            <a:off x="5783289" y="1885360"/>
            <a:ext cx="2259567" cy="565239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lang="ru-RU" sz="1200" b="1" spc="-18" dirty="0" smtClean="0">
                <a:solidFill>
                  <a:srgbClr val="002060"/>
                </a:solidFill>
                <a:latin typeface="Arial"/>
                <a:cs typeface="Arial"/>
              </a:rPr>
              <a:t>Растущий дисбаланс  возможностей и потребностей</a:t>
            </a:r>
            <a:r>
              <a:rPr lang="ru-RU" sz="1200" b="1" spc="-18" dirty="0" smtClean="0">
                <a:solidFill>
                  <a:srgbClr val="002060"/>
                </a:solidFill>
                <a:latin typeface="Arial"/>
                <a:cs typeface="Arial"/>
              </a:rPr>
              <a:t> на рынке труда</a:t>
            </a:r>
            <a:endParaRPr sz="12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167" name="object 160"/>
          <p:cNvSpPr/>
          <p:nvPr/>
        </p:nvSpPr>
        <p:spPr>
          <a:xfrm>
            <a:off x="5930897" y="1140283"/>
            <a:ext cx="419733" cy="355856"/>
          </a:xfrm>
          <a:custGeom>
            <a:avLst/>
            <a:gdLst/>
            <a:ahLst/>
            <a:cxnLst/>
            <a:rect l="l" t="t" r="r" b="b"/>
            <a:pathLst>
              <a:path w="490854" h="392429">
                <a:moveTo>
                  <a:pt x="0" y="0"/>
                </a:moveTo>
                <a:lnTo>
                  <a:pt x="0" y="392036"/>
                </a:lnTo>
                <a:lnTo>
                  <a:pt x="54855" y="338651"/>
                </a:lnTo>
                <a:lnTo>
                  <a:pt x="98705" y="311237"/>
                </a:lnTo>
                <a:lnTo>
                  <a:pt x="154560" y="301137"/>
                </a:lnTo>
                <a:lnTo>
                  <a:pt x="245427" y="299694"/>
                </a:lnTo>
                <a:lnTo>
                  <a:pt x="490855" y="299694"/>
                </a:lnTo>
                <a:lnTo>
                  <a:pt x="490855" y="102057"/>
                </a:lnTo>
                <a:lnTo>
                  <a:pt x="246456" y="102057"/>
                </a:lnTo>
                <a:lnTo>
                  <a:pt x="142244" y="86110"/>
                </a:lnTo>
                <a:lnTo>
                  <a:pt x="64825" y="51028"/>
                </a:lnTo>
                <a:lnTo>
                  <a:pt x="16607" y="15946"/>
                </a:lnTo>
                <a:lnTo>
                  <a:pt x="0" y="0"/>
                </a:lnTo>
                <a:close/>
              </a:path>
              <a:path w="490854" h="392429">
                <a:moveTo>
                  <a:pt x="490855" y="299694"/>
                </a:moveTo>
                <a:lnTo>
                  <a:pt x="245427" y="299694"/>
                </a:lnTo>
                <a:lnTo>
                  <a:pt x="349044" y="314122"/>
                </a:lnTo>
                <a:lnTo>
                  <a:pt x="426158" y="345865"/>
                </a:lnTo>
                <a:lnTo>
                  <a:pt x="474263" y="377607"/>
                </a:lnTo>
                <a:lnTo>
                  <a:pt x="490855" y="392036"/>
                </a:lnTo>
                <a:lnTo>
                  <a:pt x="490855" y="299694"/>
                </a:lnTo>
                <a:close/>
              </a:path>
              <a:path w="490854" h="392429">
                <a:moveTo>
                  <a:pt x="490855" y="0"/>
                </a:moveTo>
                <a:lnTo>
                  <a:pt x="437172" y="59001"/>
                </a:lnTo>
                <a:lnTo>
                  <a:pt x="393820" y="89300"/>
                </a:lnTo>
                <a:lnTo>
                  <a:pt x="337885" y="100462"/>
                </a:lnTo>
                <a:lnTo>
                  <a:pt x="246456" y="102057"/>
                </a:lnTo>
                <a:lnTo>
                  <a:pt x="490855" y="102057"/>
                </a:lnTo>
                <a:lnTo>
                  <a:pt x="4908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1"/>
          <p:cNvSpPr/>
          <p:nvPr/>
        </p:nvSpPr>
        <p:spPr>
          <a:xfrm>
            <a:off x="5930897" y="1140283"/>
            <a:ext cx="419733" cy="355856"/>
          </a:xfrm>
          <a:custGeom>
            <a:avLst/>
            <a:gdLst/>
            <a:ahLst/>
            <a:cxnLst/>
            <a:rect l="l" t="t" r="r" b="b"/>
            <a:pathLst>
              <a:path w="490854" h="392429">
                <a:moveTo>
                  <a:pt x="0" y="0"/>
                </a:moveTo>
                <a:lnTo>
                  <a:pt x="0" y="392036"/>
                </a:lnTo>
                <a:lnTo>
                  <a:pt x="54855" y="338651"/>
                </a:lnTo>
                <a:lnTo>
                  <a:pt x="98705" y="311237"/>
                </a:lnTo>
                <a:lnTo>
                  <a:pt x="154560" y="301137"/>
                </a:lnTo>
                <a:lnTo>
                  <a:pt x="245427" y="299694"/>
                </a:lnTo>
                <a:lnTo>
                  <a:pt x="349044" y="314122"/>
                </a:lnTo>
                <a:lnTo>
                  <a:pt x="426158" y="345865"/>
                </a:lnTo>
                <a:lnTo>
                  <a:pt x="474263" y="377607"/>
                </a:lnTo>
                <a:lnTo>
                  <a:pt x="490855" y="392036"/>
                </a:lnTo>
                <a:lnTo>
                  <a:pt x="490855" y="0"/>
                </a:lnTo>
                <a:lnTo>
                  <a:pt x="437172" y="59001"/>
                </a:lnTo>
                <a:lnTo>
                  <a:pt x="393820" y="89300"/>
                </a:lnTo>
                <a:lnTo>
                  <a:pt x="337885" y="100462"/>
                </a:lnTo>
                <a:lnTo>
                  <a:pt x="246456" y="102057"/>
                </a:lnTo>
                <a:lnTo>
                  <a:pt x="142244" y="86110"/>
                </a:lnTo>
                <a:lnTo>
                  <a:pt x="64825" y="51028"/>
                </a:lnTo>
                <a:lnTo>
                  <a:pt x="16607" y="15946"/>
                </a:lnTo>
                <a:lnTo>
                  <a:pt x="0" y="0"/>
                </a:lnTo>
                <a:close/>
              </a:path>
            </a:pathLst>
          </a:custGeom>
          <a:ln w="1142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2"/>
          <p:cNvSpPr/>
          <p:nvPr/>
        </p:nvSpPr>
        <p:spPr>
          <a:xfrm>
            <a:off x="6140469" y="1139374"/>
            <a:ext cx="90137" cy="27063"/>
          </a:xfrm>
          <a:custGeom>
            <a:avLst/>
            <a:gdLst/>
            <a:ahLst/>
            <a:cxnLst/>
            <a:rect l="l" t="t" r="r" b="b"/>
            <a:pathLst>
              <a:path w="105409" h="29845">
                <a:moveTo>
                  <a:pt x="0" y="0"/>
                </a:moveTo>
                <a:lnTo>
                  <a:pt x="28350" y="1990"/>
                </a:lnTo>
                <a:lnTo>
                  <a:pt x="55481" y="7781"/>
                </a:lnTo>
                <a:lnTo>
                  <a:pt x="81119" y="17102"/>
                </a:lnTo>
                <a:lnTo>
                  <a:pt x="104990" y="29679"/>
                </a:lnTo>
              </a:path>
            </a:pathLst>
          </a:custGeom>
          <a:ln w="11430">
            <a:solidFill>
              <a:srgbClr val="231F20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63"/>
          <p:cNvSpPr/>
          <p:nvPr/>
        </p:nvSpPr>
        <p:spPr>
          <a:xfrm>
            <a:off x="5969155" y="1139385"/>
            <a:ext cx="171586" cy="282151"/>
          </a:xfrm>
          <a:custGeom>
            <a:avLst/>
            <a:gdLst/>
            <a:ahLst/>
            <a:cxnLst/>
            <a:rect l="l" t="t" r="r" b="b"/>
            <a:pathLst>
              <a:path w="200659" h="311150">
                <a:moveTo>
                  <a:pt x="33312" y="311010"/>
                </a:moveTo>
                <a:lnTo>
                  <a:pt x="19223" y="286092"/>
                </a:lnTo>
                <a:lnTo>
                  <a:pt x="8759" y="259124"/>
                </a:lnTo>
                <a:lnTo>
                  <a:pt x="2243" y="230432"/>
                </a:lnTo>
                <a:lnTo>
                  <a:pt x="0" y="200342"/>
                </a:lnTo>
                <a:lnTo>
                  <a:pt x="5291" y="154402"/>
                </a:lnTo>
                <a:lnTo>
                  <a:pt x="20363" y="112233"/>
                </a:lnTo>
                <a:lnTo>
                  <a:pt x="44014" y="75034"/>
                </a:lnTo>
                <a:lnTo>
                  <a:pt x="75040" y="44010"/>
                </a:lnTo>
                <a:lnTo>
                  <a:pt x="112238" y="20361"/>
                </a:lnTo>
                <a:lnTo>
                  <a:pt x="154406" y="5290"/>
                </a:lnTo>
                <a:lnTo>
                  <a:pt x="200342" y="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64"/>
          <p:cNvSpPr/>
          <p:nvPr/>
        </p:nvSpPr>
        <p:spPr>
          <a:xfrm>
            <a:off x="6092077" y="1488999"/>
            <a:ext cx="114029" cy="13820"/>
          </a:xfrm>
          <a:custGeom>
            <a:avLst/>
            <a:gdLst/>
            <a:ahLst/>
            <a:cxnLst/>
            <a:rect l="l" t="t" r="r" b="b"/>
            <a:pathLst>
              <a:path w="133350" h="15239">
                <a:moveTo>
                  <a:pt x="133121" y="0"/>
                </a:moveTo>
                <a:lnTo>
                  <a:pt x="115025" y="6480"/>
                </a:lnTo>
                <a:lnTo>
                  <a:pt x="96175" y="11226"/>
                </a:lnTo>
                <a:lnTo>
                  <a:pt x="76666" y="14144"/>
                </a:lnTo>
                <a:lnTo>
                  <a:pt x="56591" y="15138"/>
                </a:lnTo>
                <a:lnTo>
                  <a:pt x="41978" y="14613"/>
                </a:lnTo>
                <a:lnTo>
                  <a:pt x="27652" y="13063"/>
                </a:lnTo>
                <a:lnTo>
                  <a:pt x="13648" y="10525"/>
                </a:lnTo>
                <a:lnTo>
                  <a:pt x="0" y="7035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65"/>
          <p:cNvSpPr/>
          <p:nvPr/>
        </p:nvSpPr>
        <p:spPr>
          <a:xfrm>
            <a:off x="6205910" y="1481606"/>
            <a:ext cx="15204" cy="7486"/>
          </a:xfrm>
          <a:custGeom>
            <a:avLst/>
            <a:gdLst/>
            <a:ahLst/>
            <a:cxnLst/>
            <a:rect l="l" t="t" r="r" b="b"/>
            <a:pathLst>
              <a:path w="17779" h="8254">
                <a:moveTo>
                  <a:pt x="17322" y="0"/>
                </a:moveTo>
                <a:lnTo>
                  <a:pt x="11696" y="2984"/>
                </a:lnTo>
                <a:lnTo>
                  <a:pt x="5918" y="5714"/>
                </a:lnTo>
                <a:lnTo>
                  <a:pt x="0" y="8153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66"/>
          <p:cNvSpPr/>
          <p:nvPr/>
        </p:nvSpPr>
        <p:spPr>
          <a:xfrm>
            <a:off x="6220723" y="1463928"/>
            <a:ext cx="26064" cy="17850"/>
          </a:xfrm>
          <a:custGeom>
            <a:avLst/>
            <a:gdLst/>
            <a:ahLst/>
            <a:cxnLst/>
            <a:rect l="l" t="t" r="r" b="b"/>
            <a:pathLst>
              <a:path w="30479" h="19685">
                <a:moveTo>
                  <a:pt x="29908" y="0"/>
                </a:moveTo>
                <a:lnTo>
                  <a:pt x="22783" y="5353"/>
                </a:lnTo>
                <a:lnTo>
                  <a:pt x="15416" y="10394"/>
                </a:lnTo>
                <a:lnTo>
                  <a:pt x="7818" y="15112"/>
                </a:lnTo>
                <a:lnTo>
                  <a:pt x="0" y="19494"/>
                </a:lnTo>
              </a:path>
            </a:pathLst>
          </a:custGeom>
          <a:ln w="11430">
            <a:solidFill>
              <a:srgbClr val="231F20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67"/>
          <p:cNvSpPr/>
          <p:nvPr/>
        </p:nvSpPr>
        <p:spPr>
          <a:xfrm>
            <a:off x="6052504" y="1281531"/>
            <a:ext cx="175930" cy="79463"/>
          </a:xfrm>
          <a:custGeom>
            <a:avLst/>
            <a:gdLst/>
            <a:ahLst/>
            <a:cxnLst/>
            <a:rect l="l" t="t" r="r" b="b"/>
            <a:pathLst>
              <a:path w="205740" h="87629">
                <a:moveTo>
                  <a:pt x="205740" y="0"/>
                </a:moveTo>
                <a:lnTo>
                  <a:pt x="0" y="0"/>
                </a:lnTo>
                <a:lnTo>
                  <a:pt x="0" y="87160"/>
                </a:lnTo>
                <a:lnTo>
                  <a:pt x="78574" y="87160"/>
                </a:lnTo>
                <a:lnTo>
                  <a:pt x="80483" y="77708"/>
                </a:lnTo>
                <a:lnTo>
                  <a:pt x="85686" y="69989"/>
                </a:lnTo>
                <a:lnTo>
                  <a:pt x="93405" y="64785"/>
                </a:lnTo>
                <a:lnTo>
                  <a:pt x="102857" y="62877"/>
                </a:lnTo>
                <a:lnTo>
                  <a:pt x="205740" y="62877"/>
                </a:lnTo>
                <a:lnTo>
                  <a:pt x="205740" y="0"/>
                </a:lnTo>
                <a:close/>
              </a:path>
              <a:path w="205740" h="87629">
                <a:moveTo>
                  <a:pt x="205740" y="62877"/>
                </a:moveTo>
                <a:lnTo>
                  <a:pt x="102857" y="62877"/>
                </a:lnTo>
                <a:lnTo>
                  <a:pt x="112316" y="64785"/>
                </a:lnTo>
                <a:lnTo>
                  <a:pt x="120038" y="69989"/>
                </a:lnTo>
                <a:lnTo>
                  <a:pt x="125244" y="77708"/>
                </a:lnTo>
                <a:lnTo>
                  <a:pt x="127152" y="87160"/>
                </a:lnTo>
                <a:lnTo>
                  <a:pt x="205740" y="87160"/>
                </a:lnTo>
                <a:lnTo>
                  <a:pt x="205740" y="62877"/>
                </a:lnTo>
                <a:close/>
              </a:path>
            </a:pathLst>
          </a:custGeom>
          <a:solidFill>
            <a:srgbClr val="51BF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68"/>
          <p:cNvSpPr/>
          <p:nvPr/>
        </p:nvSpPr>
        <p:spPr>
          <a:xfrm>
            <a:off x="6052504" y="1281531"/>
            <a:ext cx="175930" cy="79463"/>
          </a:xfrm>
          <a:custGeom>
            <a:avLst/>
            <a:gdLst/>
            <a:ahLst/>
            <a:cxnLst/>
            <a:rect l="l" t="t" r="r" b="b"/>
            <a:pathLst>
              <a:path w="205740" h="87629">
                <a:moveTo>
                  <a:pt x="78574" y="87160"/>
                </a:moveTo>
                <a:lnTo>
                  <a:pt x="80483" y="77708"/>
                </a:lnTo>
                <a:lnTo>
                  <a:pt x="85686" y="69989"/>
                </a:lnTo>
                <a:lnTo>
                  <a:pt x="93405" y="64785"/>
                </a:lnTo>
                <a:lnTo>
                  <a:pt x="102857" y="62877"/>
                </a:lnTo>
                <a:lnTo>
                  <a:pt x="112316" y="64785"/>
                </a:lnTo>
                <a:lnTo>
                  <a:pt x="120038" y="69989"/>
                </a:lnTo>
                <a:lnTo>
                  <a:pt x="125244" y="77708"/>
                </a:lnTo>
                <a:lnTo>
                  <a:pt x="127152" y="87160"/>
                </a:lnTo>
                <a:lnTo>
                  <a:pt x="205740" y="87160"/>
                </a:lnTo>
                <a:lnTo>
                  <a:pt x="205740" y="0"/>
                </a:lnTo>
                <a:lnTo>
                  <a:pt x="0" y="0"/>
                </a:lnTo>
                <a:lnTo>
                  <a:pt x="0" y="87160"/>
                </a:lnTo>
                <a:lnTo>
                  <a:pt x="78574" y="87160"/>
                </a:lnTo>
                <a:close/>
              </a:path>
            </a:pathLst>
          </a:custGeom>
          <a:solidFill>
            <a:srgbClr val="002060"/>
          </a:solidFill>
          <a:ln w="1142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69"/>
          <p:cNvSpPr/>
          <p:nvPr/>
        </p:nvSpPr>
        <p:spPr>
          <a:xfrm>
            <a:off x="5981111" y="1321044"/>
            <a:ext cx="71675" cy="0"/>
          </a:xfrm>
          <a:custGeom>
            <a:avLst/>
            <a:gdLst/>
            <a:ahLst/>
            <a:cxnLst/>
            <a:rect l="l" t="t" r="r" b="b"/>
            <a:pathLst>
              <a:path w="83820">
                <a:moveTo>
                  <a:pt x="83489" y="0"/>
                </a:moveTo>
                <a:lnTo>
                  <a:pt x="0" y="0"/>
                </a:lnTo>
              </a:path>
            </a:pathLst>
          </a:custGeom>
          <a:ln w="11430">
            <a:solidFill>
              <a:srgbClr val="231F20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0"/>
          <p:cNvSpPr/>
          <p:nvPr/>
        </p:nvSpPr>
        <p:spPr>
          <a:xfrm>
            <a:off x="6228434" y="1321044"/>
            <a:ext cx="35838" cy="0"/>
          </a:xfrm>
          <a:custGeom>
            <a:avLst/>
            <a:gdLst/>
            <a:ahLst/>
            <a:cxnLst/>
            <a:rect l="l" t="t" r="r" b="b"/>
            <a:pathLst>
              <a:path w="41909">
                <a:moveTo>
                  <a:pt x="41744" y="0"/>
                </a:moveTo>
                <a:lnTo>
                  <a:pt x="0" y="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1"/>
          <p:cNvSpPr/>
          <p:nvPr/>
        </p:nvSpPr>
        <p:spPr>
          <a:xfrm>
            <a:off x="6264120" y="1321044"/>
            <a:ext cx="35838" cy="0"/>
          </a:xfrm>
          <a:custGeom>
            <a:avLst/>
            <a:gdLst/>
            <a:ahLst/>
            <a:cxnLst/>
            <a:rect l="l" t="t" r="r" b="b"/>
            <a:pathLst>
              <a:path w="41909">
                <a:moveTo>
                  <a:pt x="41744" y="0"/>
                </a:moveTo>
                <a:lnTo>
                  <a:pt x="0" y="0"/>
                </a:lnTo>
              </a:path>
            </a:pathLst>
          </a:custGeom>
          <a:ln w="11430">
            <a:solidFill>
              <a:srgbClr val="231F20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2"/>
          <p:cNvSpPr/>
          <p:nvPr/>
        </p:nvSpPr>
        <p:spPr>
          <a:xfrm>
            <a:off x="6092078" y="1358968"/>
            <a:ext cx="0" cy="136469"/>
          </a:xfrm>
          <a:custGeom>
            <a:avLst/>
            <a:gdLst/>
            <a:ahLst/>
            <a:cxnLst/>
            <a:rect l="l" t="t" r="r" b="b"/>
            <a:pathLst>
              <a:path h="150495">
                <a:moveTo>
                  <a:pt x="0" y="0"/>
                </a:moveTo>
                <a:lnTo>
                  <a:pt x="0" y="150406"/>
                </a:lnTo>
              </a:path>
            </a:pathLst>
          </a:custGeom>
          <a:ln w="11430">
            <a:solidFill>
              <a:srgbClr val="231F20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73"/>
          <p:cNvSpPr/>
          <p:nvPr/>
        </p:nvSpPr>
        <p:spPr>
          <a:xfrm>
            <a:off x="6092078" y="1321044"/>
            <a:ext cx="0" cy="38004"/>
          </a:xfrm>
          <a:custGeom>
            <a:avLst/>
            <a:gdLst/>
            <a:ahLst/>
            <a:cxnLst/>
            <a:rect l="l" t="t" r="r" b="b"/>
            <a:pathLst>
              <a:path h="41910">
                <a:moveTo>
                  <a:pt x="0" y="0"/>
                </a:moveTo>
                <a:lnTo>
                  <a:pt x="0" y="41808"/>
                </a:lnTo>
              </a:path>
            </a:pathLst>
          </a:custGeom>
          <a:ln w="11430">
            <a:solidFill>
              <a:srgbClr val="231F20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74"/>
          <p:cNvSpPr/>
          <p:nvPr/>
        </p:nvSpPr>
        <p:spPr>
          <a:xfrm>
            <a:off x="6188850" y="1411114"/>
            <a:ext cx="0" cy="84645"/>
          </a:xfrm>
          <a:custGeom>
            <a:avLst/>
            <a:gdLst/>
            <a:ahLst/>
            <a:cxnLst/>
            <a:rect l="l" t="t" r="r" b="b"/>
            <a:pathLst>
              <a:path h="93345">
                <a:moveTo>
                  <a:pt x="0" y="0"/>
                </a:moveTo>
                <a:lnTo>
                  <a:pt x="0" y="92913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75"/>
          <p:cNvSpPr/>
          <p:nvPr/>
        </p:nvSpPr>
        <p:spPr>
          <a:xfrm>
            <a:off x="6188850" y="1358957"/>
            <a:ext cx="0" cy="26487"/>
          </a:xfrm>
          <a:custGeom>
            <a:avLst/>
            <a:gdLst/>
            <a:ahLst/>
            <a:cxnLst/>
            <a:rect l="l" t="t" r="r" b="b"/>
            <a:pathLst>
              <a:path h="29210">
                <a:moveTo>
                  <a:pt x="0" y="28752"/>
                </a:moveTo>
                <a:lnTo>
                  <a:pt x="0" y="0"/>
                </a:lnTo>
              </a:path>
            </a:pathLst>
          </a:custGeom>
          <a:ln w="11430">
            <a:solidFill>
              <a:srgbClr val="231F20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76"/>
          <p:cNvSpPr/>
          <p:nvPr/>
        </p:nvSpPr>
        <p:spPr>
          <a:xfrm>
            <a:off x="6188850" y="1321044"/>
            <a:ext cx="0" cy="38004"/>
          </a:xfrm>
          <a:custGeom>
            <a:avLst/>
            <a:gdLst/>
            <a:ahLst/>
            <a:cxnLst/>
            <a:rect l="l" t="t" r="r" b="b"/>
            <a:pathLst>
              <a:path h="41910">
                <a:moveTo>
                  <a:pt x="0" y="0"/>
                </a:moveTo>
                <a:lnTo>
                  <a:pt x="0" y="41808"/>
                </a:lnTo>
              </a:path>
            </a:pathLst>
          </a:custGeom>
          <a:ln w="11430">
            <a:solidFill>
              <a:srgbClr val="231F20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77"/>
          <p:cNvSpPr/>
          <p:nvPr/>
        </p:nvSpPr>
        <p:spPr>
          <a:xfrm>
            <a:off x="5907058" y="1321044"/>
            <a:ext cx="24435" cy="0"/>
          </a:xfrm>
          <a:custGeom>
            <a:avLst/>
            <a:gdLst/>
            <a:ahLst/>
            <a:cxnLst/>
            <a:rect l="l" t="t" r="r" b="b"/>
            <a:pathLst>
              <a:path w="28575">
                <a:moveTo>
                  <a:pt x="28105" y="0"/>
                </a:moveTo>
                <a:lnTo>
                  <a:pt x="0" y="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78"/>
          <p:cNvSpPr/>
          <p:nvPr/>
        </p:nvSpPr>
        <p:spPr>
          <a:xfrm>
            <a:off x="6349836" y="1321044"/>
            <a:ext cx="24435" cy="0"/>
          </a:xfrm>
          <a:custGeom>
            <a:avLst/>
            <a:gdLst/>
            <a:ahLst/>
            <a:cxnLst/>
            <a:rect l="l" t="t" r="r" b="b"/>
            <a:pathLst>
              <a:path w="28575">
                <a:moveTo>
                  <a:pt x="28092" y="0"/>
                </a:moveTo>
                <a:lnTo>
                  <a:pt x="0" y="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79"/>
          <p:cNvSpPr/>
          <p:nvPr/>
        </p:nvSpPr>
        <p:spPr>
          <a:xfrm>
            <a:off x="6230236" y="1166288"/>
            <a:ext cx="47783" cy="46065"/>
          </a:xfrm>
          <a:custGeom>
            <a:avLst/>
            <a:gdLst/>
            <a:ahLst/>
            <a:cxnLst/>
            <a:rect l="l" t="t" r="r" b="b"/>
            <a:pathLst>
              <a:path w="55879" h="50800">
                <a:moveTo>
                  <a:pt x="0" y="0"/>
                </a:moveTo>
                <a:lnTo>
                  <a:pt x="15576" y="10639"/>
                </a:lnTo>
                <a:lnTo>
                  <a:pt x="30051" y="22663"/>
                </a:lnTo>
                <a:lnTo>
                  <a:pt x="43330" y="35972"/>
                </a:lnTo>
                <a:lnTo>
                  <a:pt x="55321" y="50469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0"/>
          <p:cNvSpPr/>
          <p:nvPr/>
        </p:nvSpPr>
        <p:spPr>
          <a:xfrm>
            <a:off x="6000529" y="1425890"/>
            <a:ext cx="91765" cy="69674"/>
          </a:xfrm>
          <a:custGeom>
            <a:avLst/>
            <a:gdLst/>
            <a:ahLst/>
            <a:cxnLst/>
            <a:rect l="l" t="t" r="r" b="b"/>
            <a:pathLst>
              <a:path w="107315" h="76835">
                <a:moveTo>
                  <a:pt x="107060" y="76619"/>
                </a:moveTo>
                <a:lnTo>
                  <a:pt x="75484" y="64333"/>
                </a:lnTo>
                <a:lnTo>
                  <a:pt x="46767" y="47120"/>
                </a:lnTo>
                <a:lnTo>
                  <a:pt x="21432" y="25501"/>
                </a:lnTo>
                <a:lnTo>
                  <a:pt x="0" y="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1"/>
          <p:cNvSpPr/>
          <p:nvPr/>
        </p:nvSpPr>
        <p:spPr>
          <a:xfrm>
            <a:off x="5978505" y="1391859"/>
            <a:ext cx="0" cy="17850"/>
          </a:xfrm>
          <a:custGeom>
            <a:avLst/>
            <a:gdLst/>
            <a:ahLst/>
            <a:cxnLst/>
            <a:rect l="l" t="t" r="r" b="b"/>
            <a:pathLst>
              <a:path h="19685">
                <a:moveTo>
                  <a:pt x="-5715" y="9778"/>
                </a:moveTo>
                <a:lnTo>
                  <a:pt x="5715" y="9778"/>
                </a:lnTo>
              </a:path>
            </a:pathLst>
          </a:custGeom>
          <a:ln w="19557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2"/>
          <p:cNvSpPr/>
          <p:nvPr/>
        </p:nvSpPr>
        <p:spPr>
          <a:xfrm>
            <a:off x="5970144" y="1400725"/>
            <a:ext cx="16833" cy="0"/>
          </a:xfrm>
          <a:custGeom>
            <a:avLst/>
            <a:gdLst/>
            <a:ahLst/>
            <a:cxnLst/>
            <a:rect l="l" t="t" r="r" b="b"/>
            <a:pathLst>
              <a:path w="19684">
                <a:moveTo>
                  <a:pt x="0" y="0"/>
                </a:moveTo>
                <a:lnTo>
                  <a:pt x="19557" y="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83"/>
          <p:cNvSpPr/>
          <p:nvPr/>
        </p:nvSpPr>
        <p:spPr>
          <a:xfrm>
            <a:off x="6298491" y="1225493"/>
            <a:ext cx="0" cy="17850"/>
          </a:xfrm>
          <a:custGeom>
            <a:avLst/>
            <a:gdLst/>
            <a:ahLst/>
            <a:cxnLst/>
            <a:rect l="l" t="t" r="r" b="b"/>
            <a:pathLst>
              <a:path h="19685">
                <a:moveTo>
                  <a:pt x="-5715" y="9778"/>
                </a:moveTo>
                <a:lnTo>
                  <a:pt x="5715" y="9778"/>
                </a:lnTo>
              </a:path>
            </a:pathLst>
          </a:custGeom>
          <a:ln w="19557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84"/>
          <p:cNvSpPr/>
          <p:nvPr/>
        </p:nvSpPr>
        <p:spPr>
          <a:xfrm>
            <a:off x="6290129" y="1234360"/>
            <a:ext cx="16833" cy="0"/>
          </a:xfrm>
          <a:custGeom>
            <a:avLst/>
            <a:gdLst/>
            <a:ahLst/>
            <a:cxnLst/>
            <a:rect l="l" t="t" r="r" b="b"/>
            <a:pathLst>
              <a:path w="19684">
                <a:moveTo>
                  <a:pt x="0" y="0"/>
                </a:moveTo>
                <a:lnTo>
                  <a:pt x="19557" y="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208"/>
          <p:cNvSpPr/>
          <p:nvPr/>
        </p:nvSpPr>
        <p:spPr>
          <a:xfrm>
            <a:off x="693550" y="3051232"/>
            <a:ext cx="437109" cy="338581"/>
          </a:xfrm>
          <a:custGeom>
            <a:avLst/>
            <a:gdLst/>
            <a:ahLst/>
            <a:cxnLst/>
            <a:rect l="l" t="t" r="r" b="b"/>
            <a:pathLst>
              <a:path w="511175" h="373380">
                <a:moveTo>
                  <a:pt x="510920" y="372795"/>
                </a:moveTo>
                <a:lnTo>
                  <a:pt x="0" y="372795"/>
                </a:lnTo>
                <a:lnTo>
                  <a:pt x="0" y="0"/>
                </a:lnTo>
                <a:lnTo>
                  <a:pt x="510920" y="0"/>
                </a:lnTo>
                <a:lnTo>
                  <a:pt x="510920" y="3727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210"/>
          <p:cNvSpPr/>
          <p:nvPr/>
        </p:nvSpPr>
        <p:spPr>
          <a:xfrm>
            <a:off x="787128" y="3095294"/>
            <a:ext cx="276926" cy="0"/>
          </a:xfrm>
          <a:custGeom>
            <a:avLst/>
            <a:gdLst/>
            <a:ahLst/>
            <a:cxnLst/>
            <a:rect l="l" t="t" r="r" b="b"/>
            <a:pathLst>
              <a:path w="323850">
                <a:moveTo>
                  <a:pt x="323303" y="0"/>
                </a:moveTo>
                <a:lnTo>
                  <a:pt x="0" y="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211"/>
          <p:cNvSpPr/>
          <p:nvPr/>
        </p:nvSpPr>
        <p:spPr>
          <a:xfrm>
            <a:off x="693551" y="3095294"/>
            <a:ext cx="93938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109435" y="0"/>
                </a:moveTo>
                <a:lnTo>
                  <a:pt x="0" y="0"/>
                </a:lnTo>
              </a:path>
            </a:pathLst>
          </a:custGeom>
          <a:ln w="11430">
            <a:solidFill>
              <a:srgbClr val="231F20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212"/>
          <p:cNvSpPr/>
          <p:nvPr/>
        </p:nvSpPr>
        <p:spPr>
          <a:xfrm>
            <a:off x="743855" y="3184672"/>
            <a:ext cx="74053" cy="831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213"/>
          <p:cNvSpPr/>
          <p:nvPr/>
        </p:nvSpPr>
        <p:spPr>
          <a:xfrm>
            <a:off x="1019815" y="3247056"/>
            <a:ext cx="40181" cy="0"/>
          </a:xfrm>
          <a:custGeom>
            <a:avLst/>
            <a:gdLst/>
            <a:ahLst/>
            <a:cxnLst/>
            <a:rect l="l" t="t" r="r" b="b"/>
            <a:pathLst>
              <a:path w="46990">
                <a:moveTo>
                  <a:pt x="0" y="0"/>
                </a:moveTo>
                <a:lnTo>
                  <a:pt x="46545" y="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214"/>
          <p:cNvSpPr/>
          <p:nvPr/>
        </p:nvSpPr>
        <p:spPr>
          <a:xfrm>
            <a:off x="924389" y="3247056"/>
            <a:ext cx="95567" cy="0"/>
          </a:xfrm>
          <a:custGeom>
            <a:avLst/>
            <a:gdLst/>
            <a:ahLst/>
            <a:cxnLst/>
            <a:rect l="l" t="t" r="r" b="b"/>
            <a:pathLst>
              <a:path w="111759">
                <a:moveTo>
                  <a:pt x="0" y="0"/>
                </a:moveTo>
                <a:lnTo>
                  <a:pt x="111594" y="0"/>
                </a:lnTo>
              </a:path>
            </a:pathLst>
          </a:custGeom>
          <a:ln w="11430">
            <a:solidFill>
              <a:srgbClr val="231F20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215"/>
          <p:cNvSpPr/>
          <p:nvPr/>
        </p:nvSpPr>
        <p:spPr>
          <a:xfrm>
            <a:off x="899605" y="3247056"/>
            <a:ext cx="543" cy="0"/>
          </a:xfrm>
          <a:custGeom>
            <a:avLst/>
            <a:gdLst/>
            <a:ahLst/>
            <a:cxnLst/>
            <a:rect l="l" t="t" r="r" b="b"/>
            <a:pathLst>
              <a:path w="634">
                <a:moveTo>
                  <a:pt x="0" y="0"/>
                </a:moveTo>
                <a:lnTo>
                  <a:pt x="114" y="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216"/>
          <p:cNvSpPr/>
          <p:nvPr/>
        </p:nvSpPr>
        <p:spPr>
          <a:xfrm>
            <a:off x="1059613" y="3247056"/>
            <a:ext cx="123802" cy="0"/>
          </a:xfrm>
          <a:custGeom>
            <a:avLst/>
            <a:gdLst/>
            <a:ahLst/>
            <a:cxnLst/>
            <a:rect l="l" t="t" r="r" b="b"/>
            <a:pathLst>
              <a:path w="144780">
                <a:moveTo>
                  <a:pt x="0" y="0"/>
                </a:moveTo>
                <a:lnTo>
                  <a:pt x="144754" y="0"/>
                </a:lnTo>
              </a:path>
            </a:pathLst>
          </a:custGeom>
          <a:ln w="11430">
            <a:solidFill>
              <a:srgbClr val="231F20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17"/>
          <p:cNvSpPr/>
          <p:nvPr/>
        </p:nvSpPr>
        <p:spPr>
          <a:xfrm>
            <a:off x="1130442" y="3298880"/>
            <a:ext cx="53213" cy="0"/>
          </a:xfrm>
          <a:custGeom>
            <a:avLst/>
            <a:gdLst/>
            <a:ahLst/>
            <a:cxnLst/>
            <a:rect l="l" t="t" r="r" b="b"/>
            <a:pathLst>
              <a:path w="62230">
                <a:moveTo>
                  <a:pt x="0" y="0"/>
                </a:moveTo>
                <a:lnTo>
                  <a:pt x="61925" y="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18"/>
          <p:cNvSpPr/>
          <p:nvPr/>
        </p:nvSpPr>
        <p:spPr>
          <a:xfrm>
            <a:off x="1059614" y="3298880"/>
            <a:ext cx="71132" cy="0"/>
          </a:xfrm>
          <a:custGeom>
            <a:avLst/>
            <a:gdLst/>
            <a:ahLst/>
            <a:cxnLst/>
            <a:rect l="l" t="t" r="r" b="b"/>
            <a:pathLst>
              <a:path w="83184">
                <a:moveTo>
                  <a:pt x="0" y="0"/>
                </a:moveTo>
                <a:lnTo>
                  <a:pt x="82829" y="0"/>
                </a:lnTo>
              </a:path>
            </a:pathLst>
          </a:custGeom>
          <a:ln w="11430">
            <a:solidFill>
              <a:srgbClr val="231F20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19"/>
          <p:cNvSpPr/>
          <p:nvPr/>
        </p:nvSpPr>
        <p:spPr>
          <a:xfrm>
            <a:off x="780882" y="3298880"/>
            <a:ext cx="32580" cy="0"/>
          </a:xfrm>
          <a:custGeom>
            <a:avLst/>
            <a:gdLst/>
            <a:ahLst/>
            <a:cxnLst/>
            <a:rect l="l" t="t" r="r" b="b"/>
            <a:pathLst>
              <a:path w="38100">
                <a:moveTo>
                  <a:pt x="0" y="0"/>
                </a:moveTo>
                <a:lnTo>
                  <a:pt x="37579" y="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20"/>
          <p:cNvSpPr/>
          <p:nvPr/>
        </p:nvSpPr>
        <p:spPr>
          <a:xfrm>
            <a:off x="748742" y="3298880"/>
            <a:ext cx="32580" cy="0"/>
          </a:xfrm>
          <a:custGeom>
            <a:avLst/>
            <a:gdLst/>
            <a:ahLst/>
            <a:cxnLst/>
            <a:rect l="l" t="t" r="r" b="b"/>
            <a:pathLst>
              <a:path w="38100">
                <a:moveTo>
                  <a:pt x="0" y="0"/>
                </a:moveTo>
                <a:lnTo>
                  <a:pt x="37579" y="0"/>
                </a:lnTo>
              </a:path>
            </a:pathLst>
          </a:custGeom>
          <a:ln w="11430">
            <a:solidFill>
              <a:srgbClr val="231F20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21"/>
          <p:cNvSpPr/>
          <p:nvPr/>
        </p:nvSpPr>
        <p:spPr>
          <a:xfrm>
            <a:off x="899704" y="3272968"/>
            <a:ext cx="53213" cy="0"/>
          </a:xfrm>
          <a:custGeom>
            <a:avLst/>
            <a:gdLst/>
            <a:ahLst/>
            <a:cxnLst/>
            <a:rect l="l" t="t" r="r" b="b"/>
            <a:pathLst>
              <a:path w="62230">
                <a:moveTo>
                  <a:pt x="0" y="0"/>
                </a:moveTo>
                <a:lnTo>
                  <a:pt x="62141" y="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22"/>
          <p:cNvSpPr/>
          <p:nvPr/>
        </p:nvSpPr>
        <p:spPr>
          <a:xfrm>
            <a:off x="899704" y="3298880"/>
            <a:ext cx="166699" cy="0"/>
          </a:xfrm>
          <a:custGeom>
            <a:avLst/>
            <a:gdLst/>
            <a:ahLst/>
            <a:cxnLst/>
            <a:rect l="l" t="t" r="r" b="b"/>
            <a:pathLst>
              <a:path w="194944">
                <a:moveTo>
                  <a:pt x="0" y="0"/>
                </a:moveTo>
                <a:lnTo>
                  <a:pt x="194805" y="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23"/>
          <p:cNvSpPr/>
          <p:nvPr/>
        </p:nvSpPr>
        <p:spPr>
          <a:xfrm>
            <a:off x="899703" y="3200329"/>
            <a:ext cx="90680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5968" y="0"/>
                </a:lnTo>
              </a:path>
            </a:pathLst>
          </a:custGeom>
          <a:ln w="34531">
            <a:solidFill>
              <a:srgbClr val="51BF9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24"/>
          <p:cNvSpPr/>
          <p:nvPr/>
        </p:nvSpPr>
        <p:spPr>
          <a:xfrm>
            <a:off x="899703" y="3184673"/>
            <a:ext cx="90680" cy="31670"/>
          </a:xfrm>
          <a:custGeom>
            <a:avLst/>
            <a:gdLst/>
            <a:ahLst/>
            <a:cxnLst/>
            <a:rect l="l" t="t" r="r" b="b"/>
            <a:pathLst>
              <a:path w="106044" h="34925">
                <a:moveTo>
                  <a:pt x="0" y="34531"/>
                </a:moveTo>
                <a:lnTo>
                  <a:pt x="105968" y="34531"/>
                </a:lnTo>
                <a:lnTo>
                  <a:pt x="105968" y="0"/>
                </a:lnTo>
                <a:lnTo>
                  <a:pt x="0" y="0"/>
                </a:lnTo>
                <a:lnTo>
                  <a:pt x="0" y="34531"/>
                </a:lnTo>
                <a:close/>
              </a:path>
            </a:pathLst>
          </a:custGeom>
          <a:ln w="1142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25"/>
          <p:cNvSpPr/>
          <p:nvPr/>
        </p:nvSpPr>
        <p:spPr>
          <a:xfrm>
            <a:off x="1048823" y="3200334"/>
            <a:ext cx="15204" cy="16123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17259"/>
                </a:moveTo>
                <a:lnTo>
                  <a:pt x="17259" y="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26"/>
          <p:cNvSpPr/>
          <p:nvPr/>
        </p:nvSpPr>
        <p:spPr>
          <a:xfrm>
            <a:off x="1048823" y="3184672"/>
            <a:ext cx="15204" cy="16123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0"/>
                </a:moveTo>
                <a:lnTo>
                  <a:pt x="17259" y="17271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27"/>
          <p:cNvSpPr/>
          <p:nvPr/>
        </p:nvSpPr>
        <p:spPr>
          <a:xfrm>
            <a:off x="1183388" y="3298880"/>
            <a:ext cx="0" cy="25336"/>
          </a:xfrm>
          <a:custGeom>
            <a:avLst/>
            <a:gdLst/>
            <a:ahLst/>
            <a:cxnLst/>
            <a:rect l="l" t="t" r="r" b="b"/>
            <a:pathLst>
              <a:path h="27939">
                <a:moveTo>
                  <a:pt x="0" y="0"/>
                </a:moveTo>
                <a:lnTo>
                  <a:pt x="0" y="27457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28"/>
          <p:cNvSpPr/>
          <p:nvPr/>
        </p:nvSpPr>
        <p:spPr>
          <a:xfrm>
            <a:off x="1183390" y="3184684"/>
            <a:ext cx="0" cy="6103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6687"/>
                </a:lnTo>
              </a:path>
            </a:pathLst>
          </a:custGeom>
          <a:ln w="11433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29"/>
          <p:cNvSpPr/>
          <p:nvPr/>
        </p:nvSpPr>
        <p:spPr>
          <a:xfrm>
            <a:off x="860565" y="3247056"/>
            <a:ext cx="0" cy="51824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57150"/>
                </a:moveTo>
                <a:lnTo>
                  <a:pt x="0" y="0"/>
                </a:lnTo>
              </a:path>
            </a:pathLst>
          </a:custGeom>
          <a:ln w="1143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8"/>
          <p:cNvSpPr/>
          <p:nvPr/>
        </p:nvSpPr>
        <p:spPr>
          <a:xfrm>
            <a:off x="3245087" y="2975158"/>
            <a:ext cx="567690" cy="414655"/>
          </a:xfrm>
          <a:custGeom>
            <a:avLst/>
            <a:gdLst/>
            <a:ahLst/>
            <a:cxnLst/>
            <a:rect l="l" t="t" r="r" b="b"/>
            <a:pathLst>
              <a:path w="567689" h="414654">
                <a:moveTo>
                  <a:pt x="567689" y="414210"/>
                </a:moveTo>
                <a:lnTo>
                  <a:pt x="0" y="414210"/>
                </a:lnTo>
                <a:lnTo>
                  <a:pt x="0" y="0"/>
                </a:lnTo>
                <a:lnTo>
                  <a:pt x="567689" y="0"/>
                </a:lnTo>
                <a:lnTo>
                  <a:pt x="567689" y="41421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ctr"/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4" name="object 29"/>
          <p:cNvSpPr/>
          <p:nvPr/>
        </p:nvSpPr>
        <p:spPr>
          <a:xfrm>
            <a:off x="3245087" y="2975158"/>
            <a:ext cx="567690" cy="414655"/>
          </a:xfrm>
          <a:custGeom>
            <a:avLst/>
            <a:gdLst/>
            <a:ahLst/>
            <a:cxnLst/>
            <a:rect l="l" t="t" r="r" b="b"/>
            <a:pathLst>
              <a:path w="567689" h="414654">
                <a:moveTo>
                  <a:pt x="567689" y="414210"/>
                </a:moveTo>
                <a:lnTo>
                  <a:pt x="0" y="414210"/>
                </a:lnTo>
                <a:lnTo>
                  <a:pt x="0" y="0"/>
                </a:lnTo>
                <a:lnTo>
                  <a:pt x="567689" y="0"/>
                </a:lnTo>
                <a:lnTo>
                  <a:pt x="567689" y="414210"/>
                </a:lnTo>
                <a:close/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algn="ctr"/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" name="object 30"/>
          <p:cNvSpPr/>
          <p:nvPr/>
        </p:nvSpPr>
        <p:spPr>
          <a:xfrm>
            <a:off x="3366689" y="3029133"/>
            <a:ext cx="359410" cy="0"/>
          </a:xfrm>
          <a:custGeom>
            <a:avLst/>
            <a:gdLst/>
            <a:ahLst/>
            <a:cxnLst/>
            <a:rect l="l" t="t" r="r" b="b"/>
            <a:pathLst>
              <a:path w="359410">
                <a:moveTo>
                  <a:pt x="359219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algn="ctr"/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6" name="object 31"/>
          <p:cNvSpPr/>
          <p:nvPr/>
        </p:nvSpPr>
        <p:spPr>
          <a:xfrm>
            <a:off x="3245099" y="3029133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121589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  <a:prstDash val="dot"/>
          </a:ln>
        </p:spPr>
        <p:txBody>
          <a:bodyPr wrap="square" lIns="0" tIns="0" rIns="0" bIns="0" rtlCol="0"/>
          <a:lstStyle/>
          <a:p>
            <a:pPr algn="ctr"/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7" name="object 32"/>
          <p:cNvSpPr/>
          <p:nvPr/>
        </p:nvSpPr>
        <p:spPr>
          <a:xfrm>
            <a:off x="3316804" y="3243940"/>
            <a:ext cx="35560" cy="0"/>
          </a:xfrm>
          <a:custGeom>
            <a:avLst/>
            <a:gdLst/>
            <a:ahLst/>
            <a:cxnLst/>
            <a:rect l="l" t="t" r="r" b="b"/>
            <a:pathLst>
              <a:path w="35560">
                <a:moveTo>
                  <a:pt x="0" y="0"/>
                </a:moveTo>
                <a:lnTo>
                  <a:pt x="3542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algn="ctr"/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8" name="object 33"/>
          <p:cNvSpPr/>
          <p:nvPr/>
        </p:nvSpPr>
        <p:spPr>
          <a:xfrm>
            <a:off x="3316804" y="3212190"/>
            <a:ext cx="35560" cy="0"/>
          </a:xfrm>
          <a:custGeom>
            <a:avLst/>
            <a:gdLst/>
            <a:ahLst/>
            <a:cxnLst/>
            <a:rect l="l" t="t" r="r" b="b"/>
            <a:pathLst>
              <a:path w="35560">
                <a:moveTo>
                  <a:pt x="0" y="0"/>
                </a:moveTo>
                <a:lnTo>
                  <a:pt x="3542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algn="ctr"/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9" name="object 34"/>
          <p:cNvSpPr/>
          <p:nvPr/>
        </p:nvSpPr>
        <p:spPr>
          <a:xfrm>
            <a:off x="3316804" y="3164553"/>
            <a:ext cx="35560" cy="0"/>
          </a:xfrm>
          <a:custGeom>
            <a:avLst/>
            <a:gdLst/>
            <a:ahLst/>
            <a:cxnLst/>
            <a:rect l="l" t="t" r="r" b="b"/>
            <a:pathLst>
              <a:path w="35560">
                <a:moveTo>
                  <a:pt x="0" y="0"/>
                </a:moveTo>
                <a:lnTo>
                  <a:pt x="3542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algn="ctr"/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0" name="object 35"/>
          <p:cNvSpPr/>
          <p:nvPr/>
        </p:nvSpPr>
        <p:spPr>
          <a:xfrm>
            <a:off x="3334520" y="3146836"/>
            <a:ext cx="0" cy="35560"/>
          </a:xfrm>
          <a:custGeom>
            <a:avLst/>
            <a:gdLst/>
            <a:ahLst/>
            <a:cxnLst/>
            <a:rect l="l" t="t" r="r" b="b"/>
            <a:pathLst>
              <a:path h="35560">
                <a:moveTo>
                  <a:pt x="0" y="0"/>
                </a:moveTo>
                <a:lnTo>
                  <a:pt x="0" y="3542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algn="ctr"/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1" name="object 36"/>
          <p:cNvSpPr/>
          <p:nvPr/>
        </p:nvSpPr>
        <p:spPr>
          <a:xfrm>
            <a:off x="3533555" y="3127723"/>
            <a:ext cx="69850" cy="69850"/>
          </a:xfrm>
          <a:custGeom>
            <a:avLst/>
            <a:gdLst/>
            <a:ahLst/>
            <a:cxnLst/>
            <a:rect l="l" t="t" r="r" b="b"/>
            <a:pathLst>
              <a:path w="69850" h="69850">
                <a:moveTo>
                  <a:pt x="34696" y="0"/>
                </a:moveTo>
                <a:lnTo>
                  <a:pt x="21190" y="2726"/>
                </a:lnTo>
                <a:lnTo>
                  <a:pt x="10161" y="10161"/>
                </a:lnTo>
                <a:lnTo>
                  <a:pt x="2726" y="21190"/>
                </a:lnTo>
                <a:lnTo>
                  <a:pt x="0" y="34696"/>
                </a:lnTo>
                <a:lnTo>
                  <a:pt x="2726" y="48202"/>
                </a:lnTo>
                <a:lnTo>
                  <a:pt x="10161" y="59231"/>
                </a:lnTo>
                <a:lnTo>
                  <a:pt x="21190" y="66666"/>
                </a:lnTo>
                <a:lnTo>
                  <a:pt x="34696" y="69392"/>
                </a:lnTo>
                <a:lnTo>
                  <a:pt x="48202" y="66666"/>
                </a:lnTo>
                <a:lnTo>
                  <a:pt x="59231" y="59231"/>
                </a:lnTo>
                <a:lnTo>
                  <a:pt x="66666" y="48202"/>
                </a:lnTo>
                <a:lnTo>
                  <a:pt x="69392" y="34696"/>
                </a:lnTo>
                <a:lnTo>
                  <a:pt x="66666" y="21190"/>
                </a:lnTo>
                <a:lnTo>
                  <a:pt x="59231" y="10161"/>
                </a:lnTo>
                <a:lnTo>
                  <a:pt x="48202" y="2726"/>
                </a:lnTo>
                <a:lnTo>
                  <a:pt x="34696" y="0"/>
                </a:lnTo>
                <a:close/>
              </a:path>
            </a:pathLst>
          </a:custGeom>
          <a:solidFill>
            <a:srgbClr val="CD9E88"/>
          </a:solidFill>
        </p:spPr>
        <p:txBody>
          <a:bodyPr wrap="square" lIns="0" tIns="0" rIns="0" bIns="0" rtlCol="0"/>
          <a:lstStyle/>
          <a:p>
            <a:pPr algn="ctr"/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2" name="object 37"/>
          <p:cNvSpPr/>
          <p:nvPr/>
        </p:nvSpPr>
        <p:spPr>
          <a:xfrm>
            <a:off x="3533555" y="3127723"/>
            <a:ext cx="69850" cy="69850"/>
          </a:xfrm>
          <a:custGeom>
            <a:avLst/>
            <a:gdLst/>
            <a:ahLst/>
            <a:cxnLst/>
            <a:rect l="l" t="t" r="r" b="b"/>
            <a:pathLst>
              <a:path w="69850" h="69850">
                <a:moveTo>
                  <a:pt x="0" y="34696"/>
                </a:moveTo>
                <a:lnTo>
                  <a:pt x="2726" y="48202"/>
                </a:lnTo>
                <a:lnTo>
                  <a:pt x="10161" y="59231"/>
                </a:lnTo>
                <a:lnTo>
                  <a:pt x="21190" y="66666"/>
                </a:lnTo>
                <a:lnTo>
                  <a:pt x="34696" y="69392"/>
                </a:lnTo>
                <a:lnTo>
                  <a:pt x="48202" y="66666"/>
                </a:lnTo>
                <a:lnTo>
                  <a:pt x="59231" y="59231"/>
                </a:lnTo>
                <a:lnTo>
                  <a:pt x="66666" y="48202"/>
                </a:lnTo>
                <a:lnTo>
                  <a:pt x="69392" y="34696"/>
                </a:lnTo>
                <a:lnTo>
                  <a:pt x="66666" y="21190"/>
                </a:lnTo>
                <a:lnTo>
                  <a:pt x="59231" y="10161"/>
                </a:lnTo>
                <a:lnTo>
                  <a:pt x="48202" y="2726"/>
                </a:lnTo>
                <a:lnTo>
                  <a:pt x="34696" y="0"/>
                </a:lnTo>
                <a:lnTo>
                  <a:pt x="21190" y="2726"/>
                </a:lnTo>
                <a:lnTo>
                  <a:pt x="10161" y="10161"/>
                </a:lnTo>
                <a:lnTo>
                  <a:pt x="2726" y="21190"/>
                </a:lnTo>
                <a:lnTo>
                  <a:pt x="0" y="34696"/>
                </a:lnTo>
              </a:path>
            </a:pathLst>
          </a:custGeom>
          <a:solidFill>
            <a:srgbClr val="002060"/>
          </a:solidFill>
          <a:ln w="1270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algn="ctr"/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3" name="object 38"/>
          <p:cNvSpPr/>
          <p:nvPr/>
        </p:nvSpPr>
        <p:spPr>
          <a:xfrm>
            <a:off x="3568251" y="3197115"/>
            <a:ext cx="52705" cy="52705"/>
          </a:xfrm>
          <a:custGeom>
            <a:avLst/>
            <a:gdLst/>
            <a:ahLst/>
            <a:cxnLst/>
            <a:rect l="l" t="t" r="r" b="b"/>
            <a:pathLst>
              <a:path w="52704" h="52704">
                <a:moveTo>
                  <a:pt x="52552" y="52552"/>
                </a:moveTo>
                <a:lnTo>
                  <a:pt x="48422" y="32098"/>
                </a:lnTo>
                <a:lnTo>
                  <a:pt x="37158" y="15393"/>
                </a:lnTo>
                <a:lnTo>
                  <a:pt x="20453" y="4130"/>
                </a:ln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algn="ctr"/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4" name="object 39"/>
          <p:cNvSpPr/>
          <p:nvPr/>
        </p:nvSpPr>
        <p:spPr>
          <a:xfrm>
            <a:off x="3428449" y="3127723"/>
            <a:ext cx="69850" cy="69850"/>
          </a:xfrm>
          <a:custGeom>
            <a:avLst/>
            <a:gdLst/>
            <a:ahLst/>
            <a:cxnLst/>
            <a:rect l="l" t="t" r="r" b="b"/>
            <a:pathLst>
              <a:path w="69850" h="69850">
                <a:moveTo>
                  <a:pt x="34696" y="0"/>
                </a:moveTo>
                <a:lnTo>
                  <a:pt x="21190" y="2726"/>
                </a:lnTo>
                <a:lnTo>
                  <a:pt x="10161" y="10161"/>
                </a:lnTo>
                <a:lnTo>
                  <a:pt x="2726" y="21190"/>
                </a:lnTo>
                <a:lnTo>
                  <a:pt x="0" y="34696"/>
                </a:lnTo>
                <a:lnTo>
                  <a:pt x="2726" y="48202"/>
                </a:lnTo>
                <a:lnTo>
                  <a:pt x="10161" y="59231"/>
                </a:lnTo>
                <a:lnTo>
                  <a:pt x="21190" y="66666"/>
                </a:lnTo>
                <a:lnTo>
                  <a:pt x="34696" y="69392"/>
                </a:lnTo>
                <a:lnTo>
                  <a:pt x="48202" y="66666"/>
                </a:lnTo>
                <a:lnTo>
                  <a:pt x="59231" y="59231"/>
                </a:lnTo>
                <a:lnTo>
                  <a:pt x="66666" y="48202"/>
                </a:lnTo>
                <a:lnTo>
                  <a:pt x="69392" y="34696"/>
                </a:lnTo>
                <a:lnTo>
                  <a:pt x="66666" y="21190"/>
                </a:lnTo>
                <a:lnTo>
                  <a:pt x="59231" y="10161"/>
                </a:lnTo>
                <a:lnTo>
                  <a:pt x="48202" y="2726"/>
                </a:lnTo>
                <a:lnTo>
                  <a:pt x="34696" y="0"/>
                </a:lnTo>
                <a:close/>
              </a:path>
            </a:pathLst>
          </a:custGeom>
          <a:solidFill>
            <a:srgbClr val="CD9E88"/>
          </a:solidFill>
        </p:spPr>
        <p:txBody>
          <a:bodyPr wrap="square" lIns="0" tIns="0" rIns="0" bIns="0" rtlCol="0"/>
          <a:lstStyle/>
          <a:p>
            <a:pPr algn="ctr"/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5" name="object 40"/>
          <p:cNvSpPr/>
          <p:nvPr/>
        </p:nvSpPr>
        <p:spPr>
          <a:xfrm>
            <a:off x="3428449" y="3127723"/>
            <a:ext cx="69850" cy="69850"/>
          </a:xfrm>
          <a:custGeom>
            <a:avLst/>
            <a:gdLst/>
            <a:ahLst/>
            <a:cxnLst/>
            <a:rect l="l" t="t" r="r" b="b"/>
            <a:pathLst>
              <a:path w="69850" h="69850">
                <a:moveTo>
                  <a:pt x="0" y="34696"/>
                </a:moveTo>
                <a:lnTo>
                  <a:pt x="2726" y="48202"/>
                </a:lnTo>
                <a:lnTo>
                  <a:pt x="10161" y="59231"/>
                </a:lnTo>
                <a:lnTo>
                  <a:pt x="21190" y="66666"/>
                </a:lnTo>
                <a:lnTo>
                  <a:pt x="34696" y="69392"/>
                </a:lnTo>
                <a:lnTo>
                  <a:pt x="48202" y="66666"/>
                </a:lnTo>
                <a:lnTo>
                  <a:pt x="59231" y="59231"/>
                </a:lnTo>
                <a:lnTo>
                  <a:pt x="66666" y="48202"/>
                </a:lnTo>
                <a:lnTo>
                  <a:pt x="69392" y="34696"/>
                </a:lnTo>
                <a:lnTo>
                  <a:pt x="66666" y="21190"/>
                </a:lnTo>
                <a:lnTo>
                  <a:pt x="59231" y="10161"/>
                </a:lnTo>
                <a:lnTo>
                  <a:pt x="48202" y="2726"/>
                </a:lnTo>
                <a:lnTo>
                  <a:pt x="34696" y="0"/>
                </a:lnTo>
                <a:lnTo>
                  <a:pt x="21190" y="2726"/>
                </a:lnTo>
                <a:lnTo>
                  <a:pt x="10161" y="10161"/>
                </a:lnTo>
                <a:lnTo>
                  <a:pt x="2726" y="21190"/>
                </a:lnTo>
                <a:lnTo>
                  <a:pt x="0" y="34696"/>
                </a:lnTo>
              </a:path>
            </a:pathLst>
          </a:custGeom>
          <a:solidFill>
            <a:srgbClr val="002060"/>
          </a:solidFill>
          <a:ln w="1270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algn="ctr"/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6" name="object 41"/>
          <p:cNvSpPr/>
          <p:nvPr/>
        </p:nvSpPr>
        <p:spPr>
          <a:xfrm>
            <a:off x="3410593" y="3197115"/>
            <a:ext cx="105410" cy="52705"/>
          </a:xfrm>
          <a:custGeom>
            <a:avLst/>
            <a:gdLst/>
            <a:ahLst/>
            <a:cxnLst/>
            <a:rect l="l" t="t" r="r" b="b"/>
            <a:pathLst>
              <a:path w="105410" h="52704">
                <a:moveTo>
                  <a:pt x="105105" y="52552"/>
                </a:moveTo>
                <a:lnTo>
                  <a:pt x="100974" y="32098"/>
                </a:lnTo>
                <a:lnTo>
                  <a:pt x="89711" y="15393"/>
                </a:lnTo>
                <a:lnTo>
                  <a:pt x="73006" y="4130"/>
                </a:lnTo>
                <a:lnTo>
                  <a:pt x="52552" y="0"/>
                </a:lnTo>
                <a:lnTo>
                  <a:pt x="32098" y="4130"/>
                </a:lnTo>
                <a:lnTo>
                  <a:pt x="15393" y="15393"/>
                </a:lnTo>
                <a:lnTo>
                  <a:pt x="4130" y="32098"/>
                </a:lnTo>
                <a:lnTo>
                  <a:pt x="0" y="52552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algn="ctr"/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7" name="object 42"/>
          <p:cNvSpPr/>
          <p:nvPr/>
        </p:nvSpPr>
        <p:spPr>
          <a:xfrm>
            <a:off x="3638660" y="3127723"/>
            <a:ext cx="69850" cy="69850"/>
          </a:xfrm>
          <a:custGeom>
            <a:avLst/>
            <a:gdLst/>
            <a:ahLst/>
            <a:cxnLst/>
            <a:rect l="l" t="t" r="r" b="b"/>
            <a:pathLst>
              <a:path w="69850" h="69850">
                <a:moveTo>
                  <a:pt x="34696" y="0"/>
                </a:moveTo>
                <a:lnTo>
                  <a:pt x="21190" y="2726"/>
                </a:lnTo>
                <a:lnTo>
                  <a:pt x="10161" y="10161"/>
                </a:lnTo>
                <a:lnTo>
                  <a:pt x="2726" y="21190"/>
                </a:lnTo>
                <a:lnTo>
                  <a:pt x="0" y="34696"/>
                </a:lnTo>
                <a:lnTo>
                  <a:pt x="2726" y="48202"/>
                </a:lnTo>
                <a:lnTo>
                  <a:pt x="10161" y="59231"/>
                </a:lnTo>
                <a:lnTo>
                  <a:pt x="21190" y="66666"/>
                </a:lnTo>
                <a:lnTo>
                  <a:pt x="34696" y="69392"/>
                </a:lnTo>
                <a:lnTo>
                  <a:pt x="48202" y="66666"/>
                </a:lnTo>
                <a:lnTo>
                  <a:pt x="59231" y="59231"/>
                </a:lnTo>
                <a:lnTo>
                  <a:pt x="66666" y="48202"/>
                </a:lnTo>
                <a:lnTo>
                  <a:pt x="69392" y="34696"/>
                </a:lnTo>
                <a:lnTo>
                  <a:pt x="66666" y="21190"/>
                </a:lnTo>
                <a:lnTo>
                  <a:pt x="59231" y="10161"/>
                </a:lnTo>
                <a:lnTo>
                  <a:pt x="48202" y="2726"/>
                </a:lnTo>
                <a:lnTo>
                  <a:pt x="34696" y="0"/>
                </a:lnTo>
                <a:close/>
              </a:path>
            </a:pathLst>
          </a:custGeom>
          <a:solidFill>
            <a:srgbClr val="CD9E88"/>
          </a:solidFill>
        </p:spPr>
        <p:txBody>
          <a:bodyPr wrap="square" lIns="0" tIns="0" rIns="0" bIns="0" rtlCol="0"/>
          <a:lstStyle/>
          <a:p>
            <a:pPr algn="ctr"/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8" name="object 43"/>
          <p:cNvSpPr/>
          <p:nvPr/>
        </p:nvSpPr>
        <p:spPr>
          <a:xfrm>
            <a:off x="3638660" y="3127723"/>
            <a:ext cx="69850" cy="69850"/>
          </a:xfrm>
          <a:custGeom>
            <a:avLst/>
            <a:gdLst/>
            <a:ahLst/>
            <a:cxnLst/>
            <a:rect l="l" t="t" r="r" b="b"/>
            <a:pathLst>
              <a:path w="69850" h="69850">
                <a:moveTo>
                  <a:pt x="0" y="34696"/>
                </a:moveTo>
                <a:lnTo>
                  <a:pt x="2726" y="48202"/>
                </a:lnTo>
                <a:lnTo>
                  <a:pt x="10161" y="59231"/>
                </a:lnTo>
                <a:lnTo>
                  <a:pt x="21190" y="66666"/>
                </a:lnTo>
                <a:lnTo>
                  <a:pt x="34696" y="69392"/>
                </a:lnTo>
                <a:lnTo>
                  <a:pt x="48202" y="66666"/>
                </a:lnTo>
                <a:lnTo>
                  <a:pt x="59231" y="59231"/>
                </a:lnTo>
                <a:lnTo>
                  <a:pt x="66666" y="48202"/>
                </a:lnTo>
                <a:lnTo>
                  <a:pt x="69392" y="34696"/>
                </a:lnTo>
                <a:lnTo>
                  <a:pt x="66666" y="21190"/>
                </a:lnTo>
                <a:lnTo>
                  <a:pt x="59231" y="10161"/>
                </a:lnTo>
                <a:lnTo>
                  <a:pt x="48202" y="2726"/>
                </a:lnTo>
                <a:lnTo>
                  <a:pt x="34696" y="0"/>
                </a:lnTo>
                <a:lnTo>
                  <a:pt x="21190" y="2726"/>
                </a:lnTo>
                <a:lnTo>
                  <a:pt x="10161" y="10161"/>
                </a:lnTo>
                <a:lnTo>
                  <a:pt x="2726" y="21190"/>
                </a:lnTo>
                <a:lnTo>
                  <a:pt x="0" y="34696"/>
                </a:lnTo>
              </a:path>
            </a:pathLst>
          </a:custGeom>
          <a:solidFill>
            <a:srgbClr val="002060"/>
          </a:solidFill>
          <a:ln w="1270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algn="ctr"/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9" name="object 44"/>
          <p:cNvSpPr/>
          <p:nvPr/>
        </p:nvSpPr>
        <p:spPr>
          <a:xfrm>
            <a:off x="3620804" y="3296658"/>
            <a:ext cx="105410" cy="0"/>
          </a:xfrm>
          <a:custGeom>
            <a:avLst/>
            <a:gdLst/>
            <a:ahLst/>
            <a:cxnLst/>
            <a:rect l="l" t="t" r="r" b="b"/>
            <a:pathLst>
              <a:path w="105410">
                <a:moveTo>
                  <a:pt x="0" y="0"/>
                </a:moveTo>
                <a:lnTo>
                  <a:pt x="105105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algn="ctr"/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0" name="object 45"/>
          <p:cNvSpPr/>
          <p:nvPr/>
        </p:nvSpPr>
        <p:spPr>
          <a:xfrm>
            <a:off x="3410593" y="3296658"/>
            <a:ext cx="210820" cy="0"/>
          </a:xfrm>
          <a:custGeom>
            <a:avLst/>
            <a:gdLst/>
            <a:ahLst/>
            <a:cxnLst/>
            <a:rect l="l" t="t" r="r" b="b"/>
            <a:pathLst>
              <a:path w="210820">
                <a:moveTo>
                  <a:pt x="21021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  <a:prstDash val="sysDot"/>
          </a:ln>
        </p:spPr>
        <p:txBody>
          <a:bodyPr wrap="square" lIns="0" tIns="0" rIns="0" bIns="0" rtlCol="0"/>
          <a:lstStyle/>
          <a:p>
            <a:pPr algn="ctr"/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1" name="object 46"/>
          <p:cNvSpPr/>
          <p:nvPr/>
        </p:nvSpPr>
        <p:spPr>
          <a:xfrm>
            <a:off x="3620804" y="3197115"/>
            <a:ext cx="105410" cy="52705"/>
          </a:xfrm>
          <a:custGeom>
            <a:avLst/>
            <a:gdLst/>
            <a:ahLst/>
            <a:cxnLst/>
            <a:rect l="l" t="t" r="r" b="b"/>
            <a:pathLst>
              <a:path w="105410" h="52704">
                <a:moveTo>
                  <a:pt x="105105" y="52552"/>
                </a:moveTo>
                <a:lnTo>
                  <a:pt x="100974" y="32098"/>
                </a:lnTo>
                <a:lnTo>
                  <a:pt x="89711" y="15393"/>
                </a:lnTo>
                <a:lnTo>
                  <a:pt x="73006" y="4130"/>
                </a:lnTo>
                <a:lnTo>
                  <a:pt x="52552" y="0"/>
                </a:lnTo>
                <a:lnTo>
                  <a:pt x="32098" y="4130"/>
                </a:lnTo>
                <a:lnTo>
                  <a:pt x="15393" y="15393"/>
                </a:lnTo>
                <a:lnTo>
                  <a:pt x="4130" y="32098"/>
                </a:lnTo>
                <a:lnTo>
                  <a:pt x="0" y="52552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algn="ctr"/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3" name="object 29"/>
          <p:cNvSpPr/>
          <p:nvPr/>
        </p:nvSpPr>
        <p:spPr>
          <a:xfrm>
            <a:off x="693550" y="3007874"/>
            <a:ext cx="567690" cy="414655"/>
          </a:xfrm>
          <a:custGeom>
            <a:avLst/>
            <a:gdLst/>
            <a:ahLst/>
            <a:cxnLst/>
            <a:rect l="l" t="t" r="r" b="b"/>
            <a:pathLst>
              <a:path w="567689" h="414654">
                <a:moveTo>
                  <a:pt x="567689" y="414210"/>
                </a:moveTo>
                <a:lnTo>
                  <a:pt x="0" y="414210"/>
                </a:lnTo>
                <a:lnTo>
                  <a:pt x="0" y="0"/>
                </a:lnTo>
                <a:lnTo>
                  <a:pt x="567689" y="0"/>
                </a:lnTo>
                <a:lnTo>
                  <a:pt x="567689" y="414210"/>
                </a:lnTo>
                <a:close/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algn="ctr"/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4" name="object 57"/>
          <p:cNvSpPr txBox="1"/>
          <p:nvPr/>
        </p:nvSpPr>
        <p:spPr>
          <a:xfrm>
            <a:off x="3185263" y="3597654"/>
            <a:ext cx="2165909" cy="767465"/>
          </a:xfrm>
          <a:prstGeom prst="rect">
            <a:avLst/>
          </a:prstGeom>
        </p:spPr>
        <p:txBody>
          <a:bodyPr vert="horz" wrap="square" lIns="0" tIns="6679" rIns="0" bIns="0" rtlCol="0">
            <a:spAutoFit/>
          </a:bodyPr>
          <a:lstStyle/>
          <a:p>
            <a:pPr marL="11132" marR="4453">
              <a:lnSpc>
                <a:spcPct val="102600"/>
              </a:lnSpc>
              <a:spcBef>
                <a:spcPts val="53"/>
              </a:spcBef>
            </a:pPr>
            <a:r>
              <a:rPr lang="ru-RU" sz="1200" b="1" dirty="0" smtClean="0">
                <a:solidFill>
                  <a:srgbClr val="002060"/>
                </a:solidFill>
                <a:latin typeface="Arial"/>
                <a:cs typeface="Arial"/>
              </a:rPr>
              <a:t>Формирование потребностей общества в непрерывном образовании и цифровой грамотности</a:t>
            </a:r>
            <a:endParaRPr sz="1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35" name="object 57"/>
          <p:cNvSpPr txBox="1"/>
          <p:nvPr/>
        </p:nvSpPr>
        <p:spPr>
          <a:xfrm>
            <a:off x="667867" y="3597653"/>
            <a:ext cx="1785633" cy="387105"/>
          </a:xfrm>
          <a:prstGeom prst="rect">
            <a:avLst/>
          </a:prstGeom>
        </p:spPr>
        <p:txBody>
          <a:bodyPr vert="horz" wrap="square" lIns="0" tIns="6679" rIns="0" bIns="0" rtlCol="0">
            <a:spAutoFit/>
          </a:bodyPr>
          <a:lstStyle/>
          <a:p>
            <a:pPr marL="11132" marR="4453">
              <a:lnSpc>
                <a:spcPct val="102600"/>
              </a:lnSpc>
              <a:spcBef>
                <a:spcPts val="53"/>
              </a:spcBef>
            </a:pPr>
            <a:r>
              <a:rPr lang="ru-RU" sz="1200" b="1" dirty="0" smtClean="0">
                <a:solidFill>
                  <a:srgbClr val="002060"/>
                </a:solidFill>
                <a:latin typeface="Arial"/>
                <a:cs typeface="Arial"/>
              </a:rPr>
              <a:t>Бурный рост </a:t>
            </a:r>
            <a:r>
              <a:rPr lang="en-US" sz="1200" b="1" dirty="0" err="1" smtClean="0">
                <a:solidFill>
                  <a:srgbClr val="002060"/>
                </a:solidFill>
                <a:latin typeface="Arial"/>
                <a:cs typeface="Arial"/>
              </a:rPr>
              <a:t>EdTech</a:t>
            </a:r>
            <a:r>
              <a:rPr lang="en-US" sz="1200" b="1" dirty="0" smtClean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ru-RU" sz="1200" b="1" dirty="0" smtClean="0">
                <a:solidFill>
                  <a:srgbClr val="002060"/>
                </a:solidFill>
                <a:latin typeface="Arial"/>
                <a:cs typeface="Arial"/>
              </a:rPr>
              <a:t>проектов</a:t>
            </a:r>
            <a:endParaRPr sz="1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869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ÐÐ°ÑÑÐ¸Ð½ÐºÐ¸ Ð¿Ð¾ Ð·Ð°Ð¿ÑÐ¾ÑÑ ÐºÐ°ÑÑÐ° Ð Ð¾ÑÑÐ¸Ð¸ 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827" y="-212012"/>
            <a:ext cx="9128289" cy="5256584"/>
          </a:xfrm>
          <a:prstGeom prst="rect">
            <a:avLst/>
          </a:prstGeom>
          <a:noFill/>
        </p:spPr>
      </p:pic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256F29BB-89B0-4244-B8B7-C688A7D6E4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88101"/>
          <a:stretch/>
        </p:blipFill>
        <p:spPr>
          <a:xfrm>
            <a:off x="8164728" y="0"/>
            <a:ext cx="979273" cy="5143500"/>
          </a:xfrm>
        </p:spPr>
      </p:pic>
      <p:sp>
        <p:nvSpPr>
          <p:cNvPr id="63" name="TextBox 62"/>
          <p:cNvSpPr txBox="1"/>
          <p:nvPr/>
        </p:nvSpPr>
        <p:spPr>
          <a:xfrm>
            <a:off x="8798025" y="4828549"/>
            <a:ext cx="255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0" name="New shape"/>
          <p:cNvSpPr/>
          <p:nvPr/>
        </p:nvSpPr>
        <p:spPr>
          <a:xfrm>
            <a:off x="262678" y="158778"/>
            <a:ext cx="5131221" cy="590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170" tIns="46990" rIns="90170" bIns="46990" rtlCol="0" anchor="b">
            <a:normAutofit/>
          </a:bodyPr>
          <a:lstStyle/>
          <a:p>
            <a:pPr>
              <a:spcAft>
                <a:spcPct val="20000"/>
              </a:spcAft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</a:rPr>
              <a:t>Опрос </a:t>
            </a:r>
            <a:r>
              <a:rPr lang="ru-RU" b="1" dirty="0">
                <a:solidFill>
                  <a:srgbClr val="002060"/>
                </a:solidFill>
                <a:latin typeface="Arial" pitchFamily="34" charset="0"/>
              </a:rPr>
              <a:t>общественного мнения о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</a:rPr>
              <a:t>использовании самых </a:t>
            </a:r>
            <a:r>
              <a:rPr lang="ru-RU" b="1" dirty="0">
                <a:solidFill>
                  <a:srgbClr val="002060"/>
                </a:solidFill>
                <a:latin typeface="Arial" pitchFamily="34" charset="0"/>
              </a:rPr>
              <a:t>популярных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</a:rPr>
              <a:t>интернет-сервисов в России</a:t>
            </a:r>
            <a:endParaRPr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14" name="New shape"/>
          <p:cNvSpPr/>
          <p:nvPr/>
        </p:nvSpPr>
        <p:spPr>
          <a:xfrm>
            <a:off x="211878" y="4662949"/>
            <a:ext cx="7952850" cy="331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170" tIns="46990" rIns="90170" bIns="46990" rtlCol="0" anchor="t">
            <a:normAutofit fontScale="97500"/>
          </a:bodyPr>
          <a:lstStyle/>
          <a:p>
            <a:pPr>
              <a:spcAft>
                <a:spcPct val="20000"/>
              </a:spcAft>
            </a:pPr>
            <a:r>
              <a:rPr lang="ru-RU" sz="700" b="1" i="1" dirty="0" smtClean="0">
                <a:solidFill>
                  <a:srgbClr val="002060"/>
                </a:solidFill>
                <a:latin typeface="Arial" pitchFamily="34" charset="0"/>
              </a:rPr>
              <a:t>Источник</a:t>
            </a:r>
            <a:r>
              <a:rPr lang="en-US" sz="700" b="1" i="1" dirty="0" smtClean="0">
                <a:solidFill>
                  <a:srgbClr val="002060"/>
                </a:solidFill>
                <a:latin typeface="Arial" pitchFamily="34" charset="0"/>
              </a:rPr>
              <a:t>:</a:t>
            </a:r>
            <a:r>
              <a:rPr lang="ru-RU" sz="700" b="1" i="1" dirty="0" smtClean="0">
                <a:solidFill>
                  <a:srgbClr val="002060"/>
                </a:solidFill>
                <a:latin typeface="Arial" pitchFamily="34" charset="0"/>
              </a:rPr>
              <a:t> РОЦИТ, </a:t>
            </a:r>
            <a:r>
              <a:rPr lang="ru-RU" sz="700" b="1" i="1" dirty="0" smtClean="0">
                <a:solidFill>
                  <a:srgbClr val="002060"/>
                </a:solidFill>
                <a:latin typeface="Arial" pitchFamily="34" charset="0"/>
              </a:rPr>
              <a:t>ИРИ (2019)</a:t>
            </a:r>
            <a:endParaRPr sz="600" b="1" i="1" dirty="0">
              <a:solidFill>
                <a:srgbClr val="002060"/>
              </a:solidFill>
              <a:latin typeface="Arial" pitchFamily="34" charset="0"/>
            </a:endParaRPr>
          </a:p>
        </p:txBody>
      </p:sp>
      <p:graphicFrame>
        <p:nvGraphicFramePr>
          <p:cNvPr id="7" name="ChartObject"/>
          <p:cNvGraphicFramePr/>
          <p:nvPr/>
        </p:nvGraphicFramePr>
        <p:xfrm>
          <a:off x="361666" y="897530"/>
          <a:ext cx="7506267" cy="34561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35851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Picture 2" descr="ÐÐ°ÑÑÐ¸Ð½ÐºÐ¸ Ð¿Ð¾ Ð·Ð°Ð¿ÑÐ¾ÑÑ ÐºÐ°ÑÑÐ° Ð Ð¾ÑÑÐ¸Ð¸ 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827" y="-212012"/>
            <a:ext cx="9128289" cy="5256584"/>
          </a:xfrm>
          <a:prstGeom prst="rect">
            <a:avLst/>
          </a:prstGeom>
          <a:noFill/>
        </p:spPr>
      </p:pic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256F29BB-89B0-4244-B8B7-C688A7D6E4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88101"/>
          <a:stretch/>
        </p:blipFill>
        <p:spPr>
          <a:xfrm>
            <a:off x="8164728" y="0"/>
            <a:ext cx="979273" cy="5143500"/>
          </a:xfrm>
        </p:spPr>
      </p:pic>
      <p:sp>
        <p:nvSpPr>
          <p:cNvPr id="63" name="TextBox 62"/>
          <p:cNvSpPr txBox="1"/>
          <p:nvPr/>
        </p:nvSpPr>
        <p:spPr>
          <a:xfrm>
            <a:off x="8798025" y="4828549"/>
            <a:ext cx="255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387841" y="228127"/>
            <a:ext cx="6570193" cy="540352"/>
          </a:xfrm>
          <a:prstGeom prst="rect">
            <a:avLst/>
          </a:prstGeom>
        </p:spPr>
        <p:txBody>
          <a:bodyPr wrap="square" lIns="77925" tIns="38963" rIns="77925" bIns="38963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Современная цифровая образовательная 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среда </a:t>
            </a:r>
            <a:b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(портал </a:t>
            </a:r>
            <a:r>
              <a:rPr lang="en-US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https://online.edu.ru/ru/</a:t>
            </a:r>
            <a:r>
              <a:rPr lang="ru-RU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Прямоугольник 82">
            <a:extLst>
              <a:ext uri="{FF2B5EF4-FFF2-40B4-BE49-F238E27FC236}">
                <a16:creationId xmlns="" xmlns:a16="http://schemas.microsoft.com/office/drawing/2014/main" id="{447C55D2-03BE-4DE6-868E-06F111FD2CA4}"/>
              </a:ext>
            </a:extLst>
          </p:cNvPr>
          <p:cNvSpPr/>
          <p:nvPr/>
        </p:nvSpPr>
        <p:spPr>
          <a:xfrm>
            <a:off x="571252" y="2269794"/>
            <a:ext cx="1955895" cy="659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40">
              <a:lnSpc>
                <a:spcPct val="100000"/>
              </a:lnSpc>
              <a:spcBef>
                <a:spcPts val="484"/>
              </a:spcBef>
            </a:pPr>
            <a:r>
              <a:rPr lang="ru-RU" sz="2400" b="1" spc="25" dirty="0" smtClean="0">
                <a:solidFill>
                  <a:srgbClr val="FF0000"/>
                </a:solidFill>
                <a:latin typeface="Arial"/>
                <a:cs typeface="Arial"/>
              </a:rPr>
              <a:t>39 </a:t>
            </a:r>
            <a:endParaRPr lang="ru-RU" sz="2400" b="1" spc="25" dirty="0">
              <a:solidFill>
                <a:srgbClr val="FF0000"/>
              </a:solidFill>
              <a:latin typeface="Arial"/>
              <a:cs typeface="Arial"/>
            </a:endParaRPr>
          </a:p>
          <a:p>
            <a:pPr marR="5080">
              <a:spcBef>
                <a:spcPts val="125"/>
              </a:spcBef>
            </a:pPr>
            <a:endParaRPr lang="ru-RU" sz="12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534375" y="2785240"/>
            <a:ext cx="234126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5080" lvl="0">
              <a:spcBef>
                <a:spcPts val="125"/>
              </a:spcBef>
            </a:pP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латформ</a:t>
            </a:r>
            <a:endParaRPr lang="ru-RU" sz="1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Прямоугольник 84">
            <a:extLst>
              <a:ext uri="{FF2B5EF4-FFF2-40B4-BE49-F238E27FC236}">
                <a16:creationId xmlns="" xmlns:a16="http://schemas.microsoft.com/office/drawing/2014/main" id="{447C55D2-03BE-4DE6-868E-06F111FD2CA4}"/>
              </a:ext>
            </a:extLst>
          </p:cNvPr>
          <p:cNvSpPr/>
          <p:nvPr/>
        </p:nvSpPr>
        <p:spPr>
          <a:xfrm>
            <a:off x="2287019" y="2282344"/>
            <a:ext cx="1955895" cy="659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40">
              <a:lnSpc>
                <a:spcPct val="100000"/>
              </a:lnSpc>
              <a:spcBef>
                <a:spcPts val="484"/>
              </a:spcBef>
            </a:pPr>
            <a:r>
              <a:rPr lang="ru-RU" sz="2400" b="1" spc="25" dirty="0" smtClean="0">
                <a:solidFill>
                  <a:srgbClr val="FF0000"/>
                </a:solidFill>
                <a:latin typeface="Arial"/>
                <a:cs typeface="Arial"/>
              </a:rPr>
              <a:t>1177 </a:t>
            </a:r>
            <a:endParaRPr lang="ru-RU" sz="2400" b="1" spc="25" dirty="0">
              <a:solidFill>
                <a:srgbClr val="FF0000"/>
              </a:solidFill>
              <a:latin typeface="Arial"/>
              <a:cs typeface="Arial"/>
            </a:endParaRPr>
          </a:p>
          <a:p>
            <a:pPr marR="5080">
              <a:spcBef>
                <a:spcPts val="125"/>
              </a:spcBef>
            </a:pPr>
            <a:endParaRPr lang="ru-RU" sz="12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2312419" y="2785681"/>
            <a:ext cx="234126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5080" lvl="0">
              <a:spcBef>
                <a:spcPts val="125"/>
              </a:spcBef>
            </a:pP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урсов</a:t>
            </a:r>
            <a:endParaRPr lang="ru-RU" sz="1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Прямоугольник 86">
            <a:extLst>
              <a:ext uri="{FF2B5EF4-FFF2-40B4-BE49-F238E27FC236}">
                <a16:creationId xmlns="" xmlns:a16="http://schemas.microsoft.com/office/drawing/2014/main" id="{447C55D2-03BE-4DE6-868E-06F111FD2CA4}"/>
              </a:ext>
            </a:extLst>
          </p:cNvPr>
          <p:cNvSpPr/>
          <p:nvPr/>
        </p:nvSpPr>
        <p:spPr>
          <a:xfrm>
            <a:off x="3996884" y="2282345"/>
            <a:ext cx="1955895" cy="659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40">
              <a:lnSpc>
                <a:spcPct val="100000"/>
              </a:lnSpc>
              <a:spcBef>
                <a:spcPts val="484"/>
              </a:spcBef>
            </a:pPr>
            <a:r>
              <a:rPr lang="ru-RU" sz="2400" b="1" spc="25" dirty="0" smtClean="0">
                <a:solidFill>
                  <a:srgbClr val="FF0000"/>
                </a:solidFill>
                <a:latin typeface="Arial"/>
                <a:cs typeface="Arial"/>
              </a:rPr>
              <a:t>125 </a:t>
            </a:r>
            <a:endParaRPr lang="ru-RU" sz="2400" b="1" spc="25" dirty="0">
              <a:solidFill>
                <a:srgbClr val="FF0000"/>
              </a:solidFill>
              <a:latin typeface="Arial"/>
              <a:cs typeface="Arial"/>
            </a:endParaRPr>
          </a:p>
          <a:p>
            <a:pPr marR="5080">
              <a:spcBef>
                <a:spcPts val="125"/>
              </a:spcBef>
            </a:pPr>
            <a:endParaRPr lang="ru-RU" sz="12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4021732" y="2794195"/>
            <a:ext cx="23412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5080" lvl="0">
              <a:spcBef>
                <a:spcPts val="125"/>
              </a:spcBef>
            </a:pP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Высших учебных заведений</a:t>
            </a:r>
            <a:endParaRPr lang="ru-RU" sz="1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0340" y="1672889"/>
            <a:ext cx="646113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0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510" y="1646960"/>
            <a:ext cx="661617" cy="50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1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27" y="1658695"/>
            <a:ext cx="615951" cy="442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" name="Прямоугольник 91">
            <a:extLst>
              <a:ext uri="{FF2B5EF4-FFF2-40B4-BE49-F238E27FC236}">
                <a16:creationId xmlns="" xmlns:a16="http://schemas.microsoft.com/office/drawing/2014/main" id="{447C55D2-03BE-4DE6-868E-06F111FD2CA4}"/>
              </a:ext>
            </a:extLst>
          </p:cNvPr>
          <p:cNvSpPr/>
          <p:nvPr/>
        </p:nvSpPr>
        <p:spPr>
          <a:xfrm>
            <a:off x="6119788" y="2264685"/>
            <a:ext cx="1955895" cy="659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40">
              <a:lnSpc>
                <a:spcPct val="100000"/>
              </a:lnSpc>
              <a:spcBef>
                <a:spcPts val="484"/>
              </a:spcBef>
            </a:pPr>
            <a:r>
              <a:rPr lang="ru-RU" sz="2400" b="1" spc="25" dirty="0" smtClean="0">
                <a:solidFill>
                  <a:srgbClr val="FF0000"/>
                </a:solidFill>
                <a:latin typeface="Arial"/>
                <a:cs typeface="Arial"/>
              </a:rPr>
              <a:t>10 </a:t>
            </a:r>
            <a:endParaRPr lang="ru-RU" sz="2400" b="1" spc="25" dirty="0">
              <a:solidFill>
                <a:srgbClr val="FF0000"/>
              </a:solidFill>
              <a:latin typeface="Arial"/>
              <a:cs typeface="Arial"/>
            </a:endParaRPr>
          </a:p>
          <a:p>
            <a:pPr marR="5080">
              <a:spcBef>
                <a:spcPts val="125"/>
              </a:spcBef>
            </a:pPr>
            <a:endParaRPr lang="ru-RU" sz="12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6132489" y="2776535"/>
            <a:ext cx="17205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5080" lvl="0">
              <a:spcBef>
                <a:spcPts val="125"/>
              </a:spcBef>
            </a:pP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РЦКОО</a:t>
            </a:r>
            <a:endParaRPr lang="ru-RU" sz="1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3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237" y="1633064"/>
            <a:ext cx="420190" cy="493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381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ÐÐ°ÑÑÐ¸Ð½ÐºÐ¸ Ð¿Ð¾ Ð·Ð°Ð¿ÑÐ¾ÑÑ ÐºÐ°ÑÑÐ° Ð Ð¾ÑÑÐ¸Ð¸ 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827" y="-212012"/>
            <a:ext cx="9128289" cy="5256584"/>
          </a:xfrm>
          <a:prstGeom prst="rect">
            <a:avLst/>
          </a:prstGeom>
          <a:noFill/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256F29BB-89B0-4244-B8B7-C688A7D6E4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88101"/>
          <a:stretch/>
        </p:blipFill>
        <p:spPr>
          <a:xfrm>
            <a:off x="8164728" y="0"/>
            <a:ext cx="979273" cy="5143500"/>
          </a:xfrm>
        </p:spPr>
      </p:pic>
      <p:sp>
        <p:nvSpPr>
          <p:cNvPr id="4" name="TextBox 3"/>
          <p:cNvSpPr txBox="1"/>
          <p:nvPr/>
        </p:nvSpPr>
        <p:spPr>
          <a:xfrm>
            <a:off x="403614" y="231133"/>
            <a:ext cx="809110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Формирование современной цифровой образовательной среды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2" name="Прямоугольник 151"/>
          <p:cNvSpPr/>
          <p:nvPr/>
        </p:nvSpPr>
        <p:spPr>
          <a:xfrm>
            <a:off x="617933" y="1108165"/>
            <a:ext cx="3203435" cy="599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80" marR="326815" indent="-171450">
              <a:lnSpc>
                <a:spcPct val="102299"/>
              </a:lnSpc>
              <a:spcBef>
                <a:spcPts val="28"/>
              </a:spcBef>
              <a:buFont typeface="Arial" panose="020B0604020202020204" pitchFamily="34" charset="0"/>
              <a:buChar char="•"/>
              <a:tabLst>
                <a:tab pos="232164" algn="l"/>
              </a:tabLst>
            </a:pPr>
            <a:r>
              <a:rPr lang="ru-RU" sz="11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Использование только традиционных методов образования</a:t>
            </a:r>
            <a:endParaRPr lang="ru-RU" sz="11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53" name="Прямоугольник 152"/>
          <p:cNvSpPr/>
          <p:nvPr/>
        </p:nvSpPr>
        <p:spPr>
          <a:xfrm>
            <a:off x="617933" y="1914118"/>
            <a:ext cx="3203435" cy="437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80" marR="326815" indent="-171450">
              <a:lnSpc>
                <a:spcPct val="102299"/>
              </a:lnSpc>
              <a:spcBef>
                <a:spcPts val="28"/>
              </a:spcBef>
              <a:buFont typeface="Arial" panose="020B0604020202020204" pitchFamily="34" charset="0"/>
              <a:buChar char="•"/>
              <a:tabLst>
                <a:tab pos="232164" algn="l"/>
              </a:tabLst>
            </a:pPr>
            <a:r>
              <a:rPr lang="ru-RU" sz="11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Высокая нагрузка на преподавателя</a:t>
            </a:r>
            <a:endParaRPr lang="ru-RU" sz="11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54" name="Прямоугольник 153"/>
          <p:cNvSpPr/>
          <p:nvPr/>
        </p:nvSpPr>
        <p:spPr>
          <a:xfrm>
            <a:off x="614232" y="2585286"/>
            <a:ext cx="3203435" cy="437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80" marR="326815" indent="-171450">
              <a:lnSpc>
                <a:spcPct val="102299"/>
              </a:lnSpc>
              <a:spcBef>
                <a:spcPts val="28"/>
              </a:spcBef>
              <a:buFont typeface="Arial" panose="020B0604020202020204" pitchFamily="34" charset="0"/>
              <a:buChar char="•"/>
              <a:tabLst>
                <a:tab pos="232164" algn="l"/>
              </a:tabLst>
            </a:pPr>
            <a:r>
              <a:rPr lang="ru-RU" sz="11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Низкая степень заинтересованности в обучении</a:t>
            </a:r>
            <a:endParaRPr lang="ru-RU" sz="11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55" name="Прямоугольник 154"/>
          <p:cNvSpPr/>
          <p:nvPr/>
        </p:nvSpPr>
        <p:spPr>
          <a:xfrm>
            <a:off x="617933" y="3241771"/>
            <a:ext cx="3203435" cy="265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80" marR="326815" indent="-171450">
              <a:lnSpc>
                <a:spcPct val="102299"/>
              </a:lnSpc>
              <a:spcBef>
                <a:spcPts val="28"/>
              </a:spcBef>
              <a:buFont typeface="Arial" panose="020B0604020202020204" pitchFamily="34" charset="0"/>
              <a:buChar char="•"/>
              <a:tabLst>
                <a:tab pos="232164" algn="l"/>
              </a:tabLst>
            </a:pPr>
            <a:r>
              <a:rPr lang="ru-RU" sz="11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Низкокачественные онлайн-курсы</a:t>
            </a:r>
            <a:endParaRPr lang="ru-RU" sz="11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56" name="Прямоугольник 155"/>
          <p:cNvSpPr/>
          <p:nvPr/>
        </p:nvSpPr>
        <p:spPr>
          <a:xfrm>
            <a:off x="614232" y="3775296"/>
            <a:ext cx="3070117" cy="610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80" marR="326815" indent="-171450">
              <a:lnSpc>
                <a:spcPct val="102299"/>
              </a:lnSpc>
              <a:spcBef>
                <a:spcPts val="28"/>
              </a:spcBef>
              <a:buFont typeface="Arial" panose="020B0604020202020204" pitchFamily="34" charset="0"/>
              <a:buChar char="•"/>
              <a:tabLst>
                <a:tab pos="232164" algn="l"/>
              </a:tabLst>
            </a:pPr>
            <a:r>
              <a:rPr lang="ru-RU" sz="11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Отсутствие единой точки входа, </a:t>
            </a:r>
            <a:r>
              <a:rPr lang="ru-RU" sz="1100" b="1" dirty="0" err="1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агрегатора</a:t>
            </a:r>
            <a:r>
              <a:rPr lang="ru-RU" sz="11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 онлайн-платформ и курсов</a:t>
            </a:r>
            <a:endParaRPr lang="ru-RU" sz="11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57" name="Прямоугольник 156"/>
          <p:cNvSpPr/>
          <p:nvPr/>
        </p:nvSpPr>
        <p:spPr>
          <a:xfrm>
            <a:off x="614232" y="4474663"/>
            <a:ext cx="3834935" cy="437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80" marR="326815" indent="-171450">
              <a:lnSpc>
                <a:spcPct val="102299"/>
              </a:lnSpc>
              <a:spcBef>
                <a:spcPts val="28"/>
              </a:spcBef>
              <a:buFont typeface="Arial" panose="020B0604020202020204" pitchFamily="34" charset="0"/>
              <a:buChar char="•"/>
              <a:tabLst>
                <a:tab pos="232164" algn="l"/>
              </a:tabLst>
            </a:pPr>
            <a:r>
              <a:rPr lang="ru-RU" sz="11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Ограниченные образовательные возможности</a:t>
            </a:r>
            <a:endParaRPr lang="ru-RU" sz="11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3534769" y="1323834"/>
            <a:ext cx="129654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Прямая со стрелкой 166"/>
          <p:cNvCxnSpPr/>
          <p:nvPr/>
        </p:nvCxnSpPr>
        <p:spPr>
          <a:xfrm>
            <a:off x="3534769" y="2060813"/>
            <a:ext cx="129654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Прямая со стрелкой 168"/>
          <p:cNvCxnSpPr/>
          <p:nvPr/>
        </p:nvCxnSpPr>
        <p:spPr>
          <a:xfrm>
            <a:off x="3534769" y="2700329"/>
            <a:ext cx="129654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Прямая со стрелкой 169"/>
          <p:cNvCxnSpPr/>
          <p:nvPr/>
        </p:nvCxnSpPr>
        <p:spPr>
          <a:xfrm>
            <a:off x="3534769" y="3323658"/>
            <a:ext cx="129654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Прямая со стрелкой 170"/>
          <p:cNvCxnSpPr/>
          <p:nvPr/>
        </p:nvCxnSpPr>
        <p:spPr>
          <a:xfrm>
            <a:off x="3557891" y="3905376"/>
            <a:ext cx="127341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Прямая со стрелкой 171"/>
          <p:cNvCxnSpPr/>
          <p:nvPr/>
        </p:nvCxnSpPr>
        <p:spPr>
          <a:xfrm>
            <a:off x="3557891" y="4545015"/>
            <a:ext cx="129654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TextBox 172"/>
          <p:cNvSpPr txBox="1"/>
          <p:nvPr/>
        </p:nvSpPr>
        <p:spPr>
          <a:xfrm>
            <a:off x="777931" y="654931"/>
            <a:ext cx="9143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</a:t>
            </a:r>
            <a:endParaRPr lang="ru-RU" sz="1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148580" y="669621"/>
            <a:ext cx="9143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5" name="Прямоугольник 174"/>
          <p:cNvSpPr/>
          <p:nvPr/>
        </p:nvSpPr>
        <p:spPr>
          <a:xfrm>
            <a:off x="4989853" y="1108165"/>
            <a:ext cx="3203435" cy="610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80" marR="326815" indent="-171450">
              <a:lnSpc>
                <a:spcPct val="102299"/>
              </a:lnSpc>
              <a:spcBef>
                <a:spcPts val="28"/>
              </a:spcBef>
              <a:buFont typeface="Arial" panose="020B0604020202020204" pitchFamily="34" charset="0"/>
              <a:buChar char="•"/>
              <a:tabLst>
                <a:tab pos="232164" algn="l"/>
              </a:tabLst>
            </a:pPr>
            <a:r>
              <a:rPr lang="ru-RU" sz="11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Использования цифровых технологий для открытого преподавания</a:t>
            </a:r>
            <a:endParaRPr lang="ru-RU" sz="11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76" name="Прямоугольник 175"/>
          <p:cNvSpPr/>
          <p:nvPr/>
        </p:nvSpPr>
        <p:spPr>
          <a:xfrm>
            <a:off x="4989853" y="1914118"/>
            <a:ext cx="3203435" cy="437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80" marR="326815" indent="-171450">
              <a:lnSpc>
                <a:spcPct val="102299"/>
              </a:lnSpc>
              <a:spcBef>
                <a:spcPts val="28"/>
              </a:spcBef>
              <a:buFont typeface="Arial" panose="020B0604020202020204" pitchFamily="34" charset="0"/>
              <a:buChar char="•"/>
              <a:tabLst>
                <a:tab pos="232164" algn="l"/>
              </a:tabLst>
            </a:pPr>
            <a:r>
              <a:rPr lang="ru-RU" sz="11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Индивидуальная работа с обучающимся</a:t>
            </a:r>
            <a:endParaRPr lang="ru-RU" sz="11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77" name="Прямоугольник 176"/>
          <p:cNvSpPr/>
          <p:nvPr/>
        </p:nvSpPr>
        <p:spPr>
          <a:xfrm>
            <a:off x="4986152" y="2544342"/>
            <a:ext cx="3336972" cy="610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80" marR="326815" indent="-171450">
              <a:lnSpc>
                <a:spcPct val="102299"/>
              </a:lnSpc>
              <a:spcBef>
                <a:spcPts val="28"/>
              </a:spcBef>
              <a:buFont typeface="Arial" panose="020B0604020202020204" pitchFamily="34" charset="0"/>
              <a:buChar char="•"/>
              <a:tabLst>
                <a:tab pos="232164" algn="l"/>
              </a:tabLst>
            </a:pPr>
            <a:r>
              <a:rPr lang="ru-RU" sz="1100" b="1" dirty="0" err="1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Геймификация</a:t>
            </a:r>
            <a:r>
              <a:rPr lang="ru-RU" sz="11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, множественность онлайн-курсов под запросы обучающегося</a:t>
            </a:r>
            <a:endParaRPr lang="ru-RU" sz="11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78" name="Прямоугольник 177"/>
          <p:cNvSpPr/>
          <p:nvPr/>
        </p:nvSpPr>
        <p:spPr>
          <a:xfrm>
            <a:off x="4989853" y="3255419"/>
            <a:ext cx="3203435" cy="437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80" marR="326815" indent="-171450">
              <a:lnSpc>
                <a:spcPct val="102299"/>
              </a:lnSpc>
              <a:spcBef>
                <a:spcPts val="28"/>
              </a:spcBef>
              <a:buFont typeface="Arial" panose="020B0604020202020204" pitchFamily="34" charset="0"/>
              <a:buChar char="•"/>
              <a:tabLst>
                <a:tab pos="232164" algn="l"/>
              </a:tabLst>
            </a:pPr>
            <a:r>
              <a:rPr lang="ru-RU" sz="11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Система оценки качества онлайн-курсов</a:t>
            </a:r>
            <a:endParaRPr lang="ru-RU" sz="11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79" name="Прямоугольник 178"/>
          <p:cNvSpPr/>
          <p:nvPr/>
        </p:nvSpPr>
        <p:spPr>
          <a:xfrm>
            <a:off x="4986153" y="3857184"/>
            <a:ext cx="3070118" cy="265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80" marR="326815" indent="-171450">
              <a:lnSpc>
                <a:spcPct val="102299"/>
              </a:lnSpc>
              <a:spcBef>
                <a:spcPts val="28"/>
              </a:spcBef>
              <a:buFont typeface="Arial" panose="020B0604020202020204" pitchFamily="34" charset="0"/>
              <a:buChar char="•"/>
              <a:tabLst>
                <a:tab pos="232164" algn="l"/>
              </a:tabLst>
            </a:pPr>
            <a:r>
              <a:rPr lang="ru-RU" sz="11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Создан онлайн ресурс</a:t>
            </a:r>
            <a:endParaRPr lang="ru-RU" sz="11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80" name="Прямоугольник 179"/>
          <p:cNvSpPr/>
          <p:nvPr/>
        </p:nvSpPr>
        <p:spPr>
          <a:xfrm>
            <a:off x="4986152" y="4474663"/>
            <a:ext cx="3834935" cy="437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80" marR="326815" indent="-171450">
              <a:lnSpc>
                <a:spcPct val="102299"/>
              </a:lnSpc>
              <a:spcBef>
                <a:spcPts val="28"/>
              </a:spcBef>
              <a:buFont typeface="Arial" panose="020B0604020202020204" pitchFamily="34" charset="0"/>
              <a:buChar char="•"/>
              <a:tabLst>
                <a:tab pos="232164" algn="l"/>
              </a:tabLst>
            </a:pPr>
            <a:r>
              <a:rPr lang="ru-RU" sz="11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Расширение образовательных возможностей  для всей страны</a:t>
            </a:r>
            <a:endParaRPr lang="ru-RU" sz="11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798025" y="4828549"/>
            <a:ext cx="255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2665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256F29BB-89B0-4244-B8B7-C688A7D6E4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8101"/>
          <a:stretch/>
        </p:blipFill>
        <p:spPr>
          <a:xfrm>
            <a:off x="8164728" y="0"/>
            <a:ext cx="979273" cy="5143500"/>
          </a:xfrm>
        </p:spPr>
      </p:pic>
      <p:sp>
        <p:nvSpPr>
          <p:cNvPr id="124" name="Прямоугольник 123"/>
          <p:cNvSpPr/>
          <p:nvPr/>
        </p:nvSpPr>
        <p:spPr>
          <a:xfrm rot="19744364" flipH="1">
            <a:off x="4192631" y="603456"/>
            <a:ext cx="127504" cy="4647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6" name="Прямоугольник 195"/>
          <p:cNvSpPr/>
          <p:nvPr/>
        </p:nvSpPr>
        <p:spPr>
          <a:xfrm>
            <a:off x="1798545" y="1103162"/>
            <a:ext cx="6696744" cy="26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30" marR="326815">
              <a:lnSpc>
                <a:spcPct val="102299"/>
              </a:lnSpc>
              <a:spcBef>
                <a:spcPts val="28"/>
              </a:spcBef>
              <a:tabLst>
                <a:tab pos="232164" algn="l"/>
              </a:tabLst>
            </a:pP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Непрерывное обучение на протяжении всей жизни</a:t>
            </a:r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97" name="Прямоугольник 196"/>
          <p:cNvSpPr/>
          <p:nvPr/>
        </p:nvSpPr>
        <p:spPr>
          <a:xfrm>
            <a:off x="1831326" y="1861635"/>
            <a:ext cx="6027100" cy="457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30" marR="326815">
              <a:lnSpc>
                <a:spcPct val="102299"/>
              </a:lnSpc>
              <a:spcBef>
                <a:spcPts val="28"/>
              </a:spcBef>
              <a:tabLst>
                <a:tab pos="232164" algn="l"/>
              </a:tabLst>
            </a:pP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Усиление связи теории с практикой с помощью виртуальных лабораторий, симуляторов, тренажеров</a:t>
            </a:r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98" name="Прямоугольник 197"/>
          <p:cNvSpPr/>
          <p:nvPr/>
        </p:nvSpPr>
        <p:spPr>
          <a:xfrm>
            <a:off x="1817678" y="2734251"/>
            <a:ext cx="5930281" cy="457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30" marR="326815">
              <a:lnSpc>
                <a:spcPct val="102299"/>
              </a:lnSpc>
              <a:spcBef>
                <a:spcPts val="28"/>
              </a:spcBef>
              <a:tabLst>
                <a:tab pos="232164" algn="l"/>
              </a:tabLst>
            </a:pP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Выявление способностей, талантов и предпочтений обучающихся на всех этапах обучения</a:t>
            </a:r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99" name="Прямоугольник 198"/>
          <p:cNvSpPr/>
          <p:nvPr/>
        </p:nvSpPr>
        <p:spPr>
          <a:xfrm>
            <a:off x="1820747" y="3676690"/>
            <a:ext cx="5454152" cy="26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30" marR="326815">
              <a:lnSpc>
                <a:spcPct val="102299"/>
              </a:lnSpc>
              <a:spcBef>
                <a:spcPts val="28"/>
              </a:spcBef>
              <a:tabLst>
                <a:tab pos="232164" algn="l"/>
              </a:tabLst>
            </a:pP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Переход от пассивного образования к </a:t>
            </a:r>
            <a:r>
              <a:rPr lang="ru-RU" sz="1200" b="1" dirty="0" err="1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проактивному</a:t>
            </a:r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200" name="Рисунок 199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491" y="1863221"/>
            <a:ext cx="454016" cy="454016"/>
          </a:xfrm>
          <a:prstGeom prst="rect">
            <a:avLst/>
          </a:prstGeom>
        </p:spPr>
      </p:pic>
      <p:pic>
        <p:nvPicPr>
          <p:cNvPr id="201" name="Рисунок 200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960" y="3524956"/>
            <a:ext cx="466394" cy="466394"/>
          </a:xfrm>
          <a:prstGeom prst="rect">
            <a:avLst/>
          </a:prstGeom>
        </p:spPr>
      </p:pic>
      <p:pic>
        <p:nvPicPr>
          <p:cNvPr id="203" name="Рисунок 202"/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29" y="4306485"/>
            <a:ext cx="450140" cy="450140"/>
          </a:xfrm>
          <a:prstGeom prst="rect">
            <a:avLst/>
          </a:prstGeom>
        </p:spPr>
      </p:pic>
      <p:pic>
        <p:nvPicPr>
          <p:cNvPr id="204" name="Рисунок 203"/>
          <p:cNvPicPr>
            <a:picLocks noChangeAspect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133" y="937941"/>
            <a:ext cx="576732" cy="576732"/>
          </a:xfrm>
          <a:prstGeom prst="rect">
            <a:avLst/>
          </a:prstGeom>
        </p:spPr>
      </p:pic>
      <p:pic>
        <p:nvPicPr>
          <p:cNvPr id="206" name="Рисунок 205"/>
          <p:cNvPicPr>
            <a:picLocks noChangeAspect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96" y="2647851"/>
            <a:ext cx="534674" cy="534674"/>
          </a:xfrm>
          <a:prstGeom prst="rect">
            <a:avLst/>
          </a:prstGeom>
        </p:spPr>
      </p:pic>
      <p:sp>
        <p:nvSpPr>
          <p:cNvPr id="207" name="Прямоугольник 206"/>
          <p:cNvSpPr/>
          <p:nvPr/>
        </p:nvSpPr>
        <p:spPr>
          <a:xfrm>
            <a:off x="1817678" y="4391104"/>
            <a:ext cx="5797772" cy="26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30" marR="326815">
              <a:lnSpc>
                <a:spcPct val="102299"/>
              </a:lnSpc>
              <a:spcBef>
                <a:spcPts val="28"/>
              </a:spcBef>
              <a:tabLst>
                <a:tab pos="232164" algn="l"/>
              </a:tabLst>
            </a:pP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Создание качественных междисциплинарных программ</a:t>
            </a:r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08" name="New shape"/>
          <p:cNvSpPr/>
          <p:nvPr/>
        </p:nvSpPr>
        <p:spPr>
          <a:xfrm>
            <a:off x="327884" y="0"/>
            <a:ext cx="6427758" cy="590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170" tIns="46990" rIns="90170" bIns="46990" rtlCol="0" anchor="b">
            <a:normAutofit/>
          </a:bodyPr>
          <a:lstStyle/>
          <a:p>
            <a:pPr>
              <a:spcAft>
                <a:spcPct val="20000"/>
              </a:spcAft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</a:rPr>
              <a:t>Ключевые принципы формирования и внедрения СЦОС в РФ</a:t>
            </a:r>
            <a:endParaRPr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798025" y="4828549"/>
            <a:ext cx="255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pic>
        <p:nvPicPr>
          <p:cNvPr id="16" name="Picture 2" descr="ÐÐ°ÑÑÐ¸Ð½ÐºÐ¸ Ð¿Ð¾ Ð·Ð°Ð¿ÑÐ¾ÑÑ ÐºÐ°ÑÑÐ° Ð Ð¾ÑÑÐ¸Ð¸ png"/>
          <p:cNvPicPr>
            <a:picLocks noChangeAspect="1" noChangeArrowheads="1"/>
          </p:cNvPicPr>
          <p:nvPr/>
        </p:nvPicPr>
        <p:blipFill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5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827" y="-212012"/>
            <a:ext cx="9128289" cy="52565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1490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ÐÐ°ÑÑÐ¸Ð½ÐºÐ¸ Ð¿Ð¾ Ð·Ð°Ð¿ÑÐ¾ÑÑ ÐºÐ°ÑÑÐ° Ð Ð¾ÑÑÐ¸Ð¸ 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827" y="-212012"/>
            <a:ext cx="9128289" cy="5256584"/>
          </a:xfrm>
          <a:prstGeom prst="rect">
            <a:avLst/>
          </a:prstGeom>
          <a:noFill/>
        </p:spPr>
      </p:pic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256F29BB-89B0-4244-B8B7-C688A7D6E4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88101"/>
          <a:stretch/>
        </p:blipFill>
        <p:spPr>
          <a:xfrm>
            <a:off x="8164728" y="0"/>
            <a:ext cx="979273" cy="5143500"/>
          </a:xfrm>
        </p:spPr>
      </p:pic>
      <p:sp>
        <p:nvSpPr>
          <p:cNvPr id="208" name="New shape"/>
          <p:cNvSpPr/>
          <p:nvPr/>
        </p:nvSpPr>
        <p:spPr>
          <a:xfrm>
            <a:off x="327884" y="0"/>
            <a:ext cx="6427758" cy="590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170" tIns="46990" rIns="90170" bIns="46990" rtlCol="0" anchor="b">
            <a:normAutofit/>
          </a:bodyPr>
          <a:lstStyle/>
          <a:p>
            <a:pPr>
              <a:spcAft>
                <a:spcPct val="20000"/>
              </a:spcAft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</a:rPr>
              <a:t>Преимущества СЦОС для обучающегося</a:t>
            </a:r>
            <a:endParaRPr b="1" dirty="0">
              <a:solidFill>
                <a:srgbClr val="002060"/>
              </a:solidFill>
              <a:latin typeface="Arial" pitchFamily="34" charset="0"/>
            </a:endParaRPr>
          </a:p>
        </p:txBody>
      </p:sp>
      <p:graphicFrame>
        <p:nvGraphicFramePr>
          <p:cNvPr id="15" name="Диаграмма 14">
            <a:extLst>
              <a:ext uri="{FF2B5EF4-FFF2-40B4-BE49-F238E27FC236}">
                <a16:creationId xmlns:a16="http://schemas.microsoft.com/office/drawing/2014/main" xmlns="" id="{CE16D3C2-53A1-0645-89D4-B5D04EE4633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687698"/>
              </p:ext>
            </p:extLst>
          </p:nvPr>
        </p:nvGraphicFramePr>
        <p:xfrm>
          <a:off x="579404" y="367636"/>
          <a:ext cx="6553235" cy="44082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1095610" y="958036"/>
            <a:ext cx="2398216" cy="657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30" marR="326815" algn="ctr">
              <a:lnSpc>
                <a:spcPct val="102299"/>
              </a:lnSpc>
              <a:spcBef>
                <a:spcPts val="28"/>
              </a:spcBef>
              <a:tabLst>
                <a:tab pos="232164" algn="l"/>
              </a:tabLst>
            </a:pP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Индивидуальная образовательная траектория</a:t>
            </a:r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54967" y="958036"/>
            <a:ext cx="2745933" cy="657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30" marR="326815" algn="ctr">
              <a:lnSpc>
                <a:spcPct val="102299"/>
              </a:lnSpc>
              <a:spcBef>
                <a:spcPts val="28"/>
              </a:spcBef>
              <a:tabLst>
                <a:tab pos="232164" algn="l"/>
              </a:tabLst>
            </a:pP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Достоверная информация, прозрачная и независимая система оценки качества</a:t>
            </a:r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680252" y="3092005"/>
            <a:ext cx="2285275" cy="469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30" marR="326815" algn="ctr">
              <a:lnSpc>
                <a:spcPct val="102299"/>
              </a:lnSpc>
              <a:spcBef>
                <a:spcPts val="28"/>
              </a:spcBef>
              <a:tabLst>
                <a:tab pos="232164" algn="l"/>
              </a:tabLst>
            </a:pP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Высокое качество курсов</a:t>
            </a:r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162676" y="4487839"/>
            <a:ext cx="2285275" cy="457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30" marR="326815" algn="ctr">
              <a:lnSpc>
                <a:spcPct val="102299"/>
              </a:lnSpc>
              <a:spcBef>
                <a:spcPts val="28"/>
              </a:spcBef>
              <a:tabLst>
                <a:tab pos="232164" algn="l"/>
              </a:tabLst>
            </a:pP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Зачет освоенных дисциплин</a:t>
            </a:r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3878" y="2954389"/>
            <a:ext cx="2711406" cy="469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30" marR="326815" algn="ctr">
              <a:lnSpc>
                <a:spcPct val="102299"/>
              </a:lnSpc>
              <a:spcBef>
                <a:spcPts val="28"/>
              </a:spcBef>
              <a:tabLst>
                <a:tab pos="232164" algn="l"/>
              </a:tabLst>
            </a:pP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Удобное обучение без «физической привязки»</a:t>
            </a:r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53" name="object 145"/>
          <p:cNvSpPr/>
          <p:nvPr/>
        </p:nvSpPr>
        <p:spPr>
          <a:xfrm>
            <a:off x="3943362" y="2901835"/>
            <a:ext cx="494030" cy="0"/>
          </a:xfrm>
          <a:custGeom>
            <a:avLst/>
            <a:gdLst/>
            <a:ahLst/>
            <a:cxnLst/>
            <a:rect l="l" t="t" r="r" b="b"/>
            <a:pathLst>
              <a:path w="494029">
                <a:moveTo>
                  <a:pt x="0" y="0"/>
                </a:moveTo>
                <a:lnTo>
                  <a:pt x="493437" y="0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54" name="object 146"/>
          <p:cNvSpPr/>
          <p:nvPr/>
        </p:nvSpPr>
        <p:spPr>
          <a:xfrm>
            <a:off x="4178670" y="2968544"/>
            <a:ext cx="0" cy="50165"/>
          </a:xfrm>
          <a:custGeom>
            <a:avLst/>
            <a:gdLst/>
            <a:ahLst/>
            <a:cxnLst/>
            <a:rect l="l" t="t" r="r" b="b"/>
            <a:pathLst>
              <a:path h="50165">
                <a:moveTo>
                  <a:pt x="0" y="0"/>
                </a:moveTo>
                <a:lnTo>
                  <a:pt x="0" y="49676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55" name="object 147"/>
          <p:cNvSpPr/>
          <p:nvPr/>
        </p:nvSpPr>
        <p:spPr>
          <a:xfrm>
            <a:off x="4264892" y="2968544"/>
            <a:ext cx="0" cy="50165"/>
          </a:xfrm>
          <a:custGeom>
            <a:avLst/>
            <a:gdLst/>
            <a:ahLst/>
            <a:cxnLst/>
            <a:rect l="l" t="t" r="r" b="b"/>
            <a:pathLst>
              <a:path h="50165">
                <a:moveTo>
                  <a:pt x="0" y="0"/>
                </a:moveTo>
                <a:lnTo>
                  <a:pt x="0" y="49676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56" name="object 148"/>
          <p:cNvSpPr/>
          <p:nvPr/>
        </p:nvSpPr>
        <p:spPr>
          <a:xfrm>
            <a:off x="4144722" y="3051135"/>
            <a:ext cx="154305" cy="0"/>
          </a:xfrm>
          <a:custGeom>
            <a:avLst/>
            <a:gdLst/>
            <a:ahLst/>
            <a:cxnLst/>
            <a:rect l="l" t="t" r="r" b="b"/>
            <a:pathLst>
              <a:path w="154304">
                <a:moveTo>
                  <a:pt x="0" y="0"/>
                </a:moveTo>
                <a:lnTo>
                  <a:pt x="154113" y="0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57" name="object 149"/>
          <p:cNvSpPr/>
          <p:nvPr/>
        </p:nvSpPr>
        <p:spPr>
          <a:xfrm>
            <a:off x="4298841" y="3051135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5">
                <a:moveTo>
                  <a:pt x="0" y="0"/>
                </a:moveTo>
                <a:lnTo>
                  <a:pt x="105749" y="0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  <a:prstDash val="dot"/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58" name="object 150"/>
          <p:cNvSpPr/>
          <p:nvPr/>
        </p:nvSpPr>
        <p:spPr>
          <a:xfrm>
            <a:off x="4068022" y="3051135"/>
            <a:ext cx="76835" cy="0"/>
          </a:xfrm>
          <a:custGeom>
            <a:avLst/>
            <a:gdLst/>
            <a:ahLst/>
            <a:cxnLst/>
            <a:rect l="l" t="t" r="r" b="b"/>
            <a:pathLst>
              <a:path w="76834">
                <a:moveTo>
                  <a:pt x="76700" y="0"/>
                </a:moveTo>
                <a:lnTo>
                  <a:pt x="0" y="0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59" name="object 151"/>
          <p:cNvSpPr/>
          <p:nvPr/>
        </p:nvSpPr>
        <p:spPr>
          <a:xfrm>
            <a:off x="4221774" y="2932620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-6362" y="3181"/>
                </a:moveTo>
                <a:lnTo>
                  <a:pt x="6362" y="3181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60" name="object 157"/>
          <p:cNvSpPr/>
          <p:nvPr/>
        </p:nvSpPr>
        <p:spPr>
          <a:xfrm>
            <a:off x="4192773" y="2750888"/>
            <a:ext cx="64769" cy="0"/>
          </a:xfrm>
          <a:custGeom>
            <a:avLst/>
            <a:gdLst/>
            <a:ahLst/>
            <a:cxnLst/>
            <a:rect l="l" t="t" r="r" b="b"/>
            <a:pathLst>
              <a:path w="64770">
                <a:moveTo>
                  <a:pt x="0" y="0"/>
                </a:moveTo>
                <a:lnTo>
                  <a:pt x="64230" y="0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61" name="object 158"/>
          <p:cNvSpPr/>
          <p:nvPr/>
        </p:nvSpPr>
        <p:spPr>
          <a:xfrm>
            <a:off x="4171872" y="2782577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123" y="0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62" name="object 159"/>
          <p:cNvSpPr/>
          <p:nvPr/>
        </p:nvSpPr>
        <p:spPr>
          <a:xfrm>
            <a:off x="4021004" y="2782577"/>
            <a:ext cx="24765" cy="0"/>
          </a:xfrm>
          <a:custGeom>
            <a:avLst/>
            <a:gdLst/>
            <a:ahLst/>
            <a:cxnLst/>
            <a:rect l="l" t="t" r="r" b="b"/>
            <a:pathLst>
              <a:path w="24765">
                <a:moveTo>
                  <a:pt x="24175" y="0"/>
                </a:moveTo>
                <a:lnTo>
                  <a:pt x="0" y="0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63" name="object 160"/>
          <p:cNvSpPr/>
          <p:nvPr/>
        </p:nvSpPr>
        <p:spPr>
          <a:xfrm>
            <a:off x="4021004" y="2843294"/>
            <a:ext cx="24765" cy="0"/>
          </a:xfrm>
          <a:custGeom>
            <a:avLst/>
            <a:gdLst/>
            <a:ahLst/>
            <a:cxnLst/>
            <a:rect l="l" t="t" r="r" b="b"/>
            <a:pathLst>
              <a:path w="24765">
                <a:moveTo>
                  <a:pt x="24175" y="0"/>
                </a:moveTo>
                <a:lnTo>
                  <a:pt x="0" y="0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64" name="object 161"/>
          <p:cNvSpPr/>
          <p:nvPr/>
        </p:nvSpPr>
        <p:spPr>
          <a:xfrm>
            <a:off x="4045179" y="2782577"/>
            <a:ext cx="127000" cy="0"/>
          </a:xfrm>
          <a:custGeom>
            <a:avLst/>
            <a:gdLst/>
            <a:ahLst/>
            <a:cxnLst/>
            <a:rect l="l" t="t" r="r" b="b"/>
            <a:pathLst>
              <a:path w="127000">
                <a:moveTo>
                  <a:pt x="126693" y="0"/>
                </a:moveTo>
                <a:lnTo>
                  <a:pt x="0" y="0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  <a:prstDash val="dot"/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65" name="object 163"/>
          <p:cNvSpPr/>
          <p:nvPr/>
        </p:nvSpPr>
        <p:spPr>
          <a:xfrm>
            <a:off x="4020999" y="2750888"/>
            <a:ext cx="37465" cy="0"/>
          </a:xfrm>
          <a:custGeom>
            <a:avLst/>
            <a:gdLst/>
            <a:ahLst/>
            <a:cxnLst/>
            <a:rect l="l" t="t" r="r" b="b"/>
            <a:pathLst>
              <a:path w="37465">
                <a:moveTo>
                  <a:pt x="0" y="0"/>
                </a:moveTo>
                <a:lnTo>
                  <a:pt x="37205" y="0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66" name="object 143"/>
          <p:cNvSpPr/>
          <p:nvPr/>
        </p:nvSpPr>
        <p:spPr>
          <a:xfrm>
            <a:off x="4095752" y="2752333"/>
            <a:ext cx="556895" cy="368935"/>
          </a:xfrm>
          <a:custGeom>
            <a:avLst/>
            <a:gdLst/>
            <a:ahLst/>
            <a:cxnLst/>
            <a:rect l="l" t="t" r="r" b="b"/>
            <a:pathLst>
              <a:path w="556895" h="368934">
                <a:moveTo>
                  <a:pt x="0" y="368615"/>
                </a:moveTo>
                <a:lnTo>
                  <a:pt x="556828" y="368615"/>
                </a:lnTo>
                <a:lnTo>
                  <a:pt x="556828" y="0"/>
                </a:lnTo>
                <a:lnTo>
                  <a:pt x="0" y="0"/>
                </a:lnTo>
                <a:lnTo>
                  <a:pt x="0" y="368615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67" name="object 144"/>
          <p:cNvSpPr/>
          <p:nvPr/>
        </p:nvSpPr>
        <p:spPr>
          <a:xfrm>
            <a:off x="4095752" y="2752333"/>
            <a:ext cx="556895" cy="368935"/>
          </a:xfrm>
          <a:custGeom>
            <a:avLst/>
            <a:gdLst/>
            <a:ahLst/>
            <a:cxnLst/>
            <a:rect l="l" t="t" r="r" b="b"/>
            <a:pathLst>
              <a:path w="556895" h="368934">
                <a:moveTo>
                  <a:pt x="0" y="368615"/>
                </a:moveTo>
                <a:lnTo>
                  <a:pt x="556828" y="368615"/>
                </a:lnTo>
                <a:lnTo>
                  <a:pt x="556828" y="0"/>
                </a:lnTo>
                <a:lnTo>
                  <a:pt x="0" y="0"/>
                </a:lnTo>
                <a:lnTo>
                  <a:pt x="0" y="368615"/>
                </a:lnTo>
                <a:close/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68" name="object 145"/>
          <p:cNvSpPr/>
          <p:nvPr/>
        </p:nvSpPr>
        <p:spPr>
          <a:xfrm>
            <a:off x="4095762" y="3054235"/>
            <a:ext cx="494030" cy="0"/>
          </a:xfrm>
          <a:custGeom>
            <a:avLst/>
            <a:gdLst/>
            <a:ahLst/>
            <a:cxnLst/>
            <a:rect l="l" t="t" r="r" b="b"/>
            <a:pathLst>
              <a:path w="494029">
                <a:moveTo>
                  <a:pt x="0" y="0"/>
                </a:moveTo>
                <a:lnTo>
                  <a:pt x="493437" y="0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69" name="object 146"/>
          <p:cNvSpPr/>
          <p:nvPr/>
        </p:nvSpPr>
        <p:spPr>
          <a:xfrm>
            <a:off x="4331070" y="3120944"/>
            <a:ext cx="0" cy="50165"/>
          </a:xfrm>
          <a:custGeom>
            <a:avLst/>
            <a:gdLst/>
            <a:ahLst/>
            <a:cxnLst/>
            <a:rect l="l" t="t" r="r" b="b"/>
            <a:pathLst>
              <a:path h="50165">
                <a:moveTo>
                  <a:pt x="0" y="0"/>
                </a:moveTo>
                <a:lnTo>
                  <a:pt x="0" y="49676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70" name="object 147"/>
          <p:cNvSpPr/>
          <p:nvPr/>
        </p:nvSpPr>
        <p:spPr>
          <a:xfrm>
            <a:off x="4417292" y="3120944"/>
            <a:ext cx="0" cy="50165"/>
          </a:xfrm>
          <a:custGeom>
            <a:avLst/>
            <a:gdLst/>
            <a:ahLst/>
            <a:cxnLst/>
            <a:rect l="l" t="t" r="r" b="b"/>
            <a:pathLst>
              <a:path h="50165">
                <a:moveTo>
                  <a:pt x="0" y="0"/>
                </a:moveTo>
                <a:lnTo>
                  <a:pt x="0" y="49676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71" name="object 148"/>
          <p:cNvSpPr/>
          <p:nvPr/>
        </p:nvSpPr>
        <p:spPr>
          <a:xfrm>
            <a:off x="4297046" y="3205995"/>
            <a:ext cx="154305" cy="0"/>
          </a:xfrm>
          <a:custGeom>
            <a:avLst/>
            <a:gdLst/>
            <a:ahLst/>
            <a:cxnLst/>
            <a:rect l="l" t="t" r="r" b="b"/>
            <a:pathLst>
              <a:path w="154304">
                <a:moveTo>
                  <a:pt x="0" y="0"/>
                </a:moveTo>
                <a:lnTo>
                  <a:pt x="154113" y="0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72" name="object 149"/>
          <p:cNvSpPr/>
          <p:nvPr/>
        </p:nvSpPr>
        <p:spPr>
          <a:xfrm>
            <a:off x="4451165" y="3205995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5">
                <a:moveTo>
                  <a:pt x="0" y="0"/>
                </a:moveTo>
                <a:lnTo>
                  <a:pt x="105749" y="0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  <a:prstDash val="dot"/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73" name="object 150"/>
          <p:cNvSpPr/>
          <p:nvPr/>
        </p:nvSpPr>
        <p:spPr>
          <a:xfrm>
            <a:off x="4220346" y="3205995"/>
            <a:ext cx="76835" cy="0"/>
          </a:xfrm>
          <a:custGeom>
            <a:avLst/>
            <a:gdLst/>
            <a:ahLst/>
            <a:cxnLst/>
            <a:rect l="l" t="t" r="r" b="b"/>
            <a:pathLst>
              <a:path w="76834">
                <a:moveTo>
                  <a:pt x="76700" y="0"/>
                </a:moveTo>
                <a:lnTo>
                  <a:pt x="0" y="0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74" name="object 151"/>
          <p:cNvSpPr/>
          <p:nvPr/>
        </p:nvSpPr>
        <p:spPr>
          <a:xfrm>
            <a:off x="4374174" y="3085020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-6362" y="3181"/>
                </a:moveTo>
                <a:lnTo>
                  <a:pt x="6362" y="3181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75" name="object 152"/>
          <p:cNvSpPr/>
          <p:nvPr/>
        </p:nvSpPr>
        <p:spPr>
          <a:xfrm>
            <a:off x="4306653" y="2810883"/>
            <a:ext cx="282575" cy="185420"/>
          </a:xfrm>
          <a:custGeom>
            <a:avLst/>
            <a:gdLst/>
            <a:ahLst/>
            <a:cxnLst/>
            <a:rect l="l" t="t" r="r" b="b"/>
            <a:pathLst>
              <a:path w="282575" h="185420">
                <a:moveTo>
                  <a:pt x="0" y="184814"/>
                </a:moveTo>
                <a:lnTo>
                  <a:pt x="282549" y="184814"/>
                </a:lnTo>
                <a:lnTo>
                  <a:pt x="282549" y="0"/>
                </a:lnTo>
                <a:lnTo>
                  <a:pt x="0" y="0"/>
                </a:lnTo>
                <a:lnTo>
                  <a:pt x="0" y="184814"/>
                </a:lnTo>
                <a:close/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76" name="object 153"/>
          <p:cNvSpPr/>
          <p:nvPr/>
        </p:nvSpPr>
        <p:spPr>
          <a:xfrm>
            <a:off x="4447922" y="2810879"/>
            <a:ext cx="0" cy="143510"/>
          </a:xfrm>
          <a:custGeom>
            <a:avLst/>
            <a:gdLst/>
            <a:ahLst/>
            <a:cxnLst/>
            <a:rect l="l" t="t" r="r" b="b"/>
            <a:pathLst>
              <a:path h="143509">
                <a:moveTo>
                  <a:pt x="0" y="0"/>
                </a:moveTo>
                <a:lnTo>
                  <a:pt x="0" y="143225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77" name="object 155"/>
          <p:cNvSpPr/>
          <p:nvPr/>
        </p:nvSpPr>
        <p:spPr>
          <a:xfrm>
            <a:off x="4377286" y="2871598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32115" y="0"/>
                </a:moveTo>
                <a:lnTo>
                  <a:pt x="0" y="0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  <a:prstDash val="dot"/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78" name="object 156"/>
          <p:cNvSpPr/>
          <p:nvPr/>
        </p:nvSpPr>
        <p:spPr>
          <a:xfrm>
            <a:off x="4345173" y="2871598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102" y="0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79" name="object 157"/>
          <p:cNvSpPr/>
          <p:nvPr/>
        </p:nvSpPr>
        <p:spPr>
          <a:xfrm>
            <a:off x="4345173" y="2903288"/>
            <a:ext cx="64769" cy="0"/>
          </a:xfrm>
          <a:custGeom>
            <a:avLst/>
            <a:gdLst/>
            <a:ahLst/>
            <a:cxnLst/>
            <a:rect l="l" t="t" r="r" b="b"/>
            <a:pathLst>
              <a:path w="64770">
                <a:moveTo>
                  <a:pt x="0" y="0"/>
                </a:moveTo>
                <a:lnTo>
                  <a:pt x="64230" y="0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80" name="object 158"/>
          <p:cNvSpPr/>
          <p:nvPr/>
        </p:nvSpPr>
        <p:spPr>
          <a:xfrm>
            <a:off x="4324272" y="2934977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123" y="0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81" name="object 159"/>
          <p:cNvSpPr/>
          <p:nvPr/>
        </p:nvSpPr>
        <p:spPr>
          <a:xfrm>
            <a:off x="4173404" y="2934977"/>
            <a:ext cx="24765" cy="0"/>
          </a:xfrm>
          <a:custGeom>
            <a:avLst/>
            <a:gdLst/>
            <a:ahLst/>
            <a:cxnLst/>
            <a:rect l="l" t="t" r="r" b="b"/>
            <a:pathLst>
              <a:path w="24765">
                <a:moveTo>
                  <a:pt x="24175" y="0"/>
                </a:moveTo>
                <a:lnTo>
                  <a:pt x="0" y="0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82" name="object 160"/>
          <p:cNvSpPr/>
          <p:nvPr/>
        </p:nvSpPr>
        <p:spPr>
          <a:xfrm>
            <a:off x="4173404" y="2995694"/>
            <a:ext cx="24765" cy="0"/>
          </a:xfrm>
          <a:custGeom>
            <a:avLst/>
            <a:gdLst/>
            <a:ahLst/>
            <a:cxnLst/>
            <a:rect l="l" t="t" r="r" b="b"/>
            <a:pathLst>
              <a:path w="24765">
                <a:moveTo>
                  <a:pt x="24175" y="0"/>
                </a:moveTo>
                <a:lnTo>
                  <a:pt x="0" y="0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83" name="object 161"/>
          <p:cNvSpPr/>
          <p:nvPr/>
        </p:nvSpPr>
        <p:spPr>
          <a:xfrm>
            <a:off x="4197579" y="2934977"/>
            <a:ext cx="127000" cy="0"/>
          </a:xfrm>
          <a:custGeom>
            <a:avLst/>
            <a:gdLst/>
            <a:ahLst/>
            <a:cxnLst/>
            <a:rect l="l" t="t" r="r" b="b"/>
            <a:pathLst>
              <a:path w="127000">
                <a:moveTo>
                  <a:pt x="126693" y="0"/>
                </a:moveTo>
                <a:lnTo>
                  <a:pt x="0" y="0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  <a:prstDash val="dot"/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84" name="object 162"/>
          <p:cNvSpPr/>
          <p:nvPr/>
        </p:nvSpPr>
        <p:spPr>
          <a:xfrm>
            <a:off x="4173399" y="287159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65" y="0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85" name="object 163"/>
          <p:cNvSpPr/>
          <p:nvPr/>
        </p:nvSpPr>
        <p:spPr>
          <a:xfrm>
            <a:off x="4173399" y="2903288"/>
            <a:ext cx="37465" cy="0"/>
          </a:xfrm>
          <a:custGeom>
            <a:avLst/>
            <a:gdLst/>
            <a:ahLst/>
            <a:cxnLst/>
            <a:rect l="l" t="t" r="r" b="b"/>
            <a:pathLst>
              <a:path w="37465">
                <a:moveTo>
                  <a:pt x="0" y="0"/>
                </a:moveTo>
                <a:lnTo>
                  <a:pt x="37205" y="0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86" name="object 164"/>
          <p:cNvSpPr/>
          <p:nvPr/>
        </p:nvSpPr>
        <p:spPr>
          <a:xfrm>
            <a:off x="4173399" y="281087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0" y="16960"/>
                </a:moveTo>
                <a:lnTo>
                  <a:pt x="17037" y="0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87" name="object 165"/>
          <p:cNvSpPr/>
          <p:nvPr/>
        </p:nvSpPr>
        <p:spPr>
          <a:xfrm>
            <a:off x="4173399" y="281087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0" y="0"/>
                </a:moveTo>
                <a:lnTo>
                  <a:pt x="17037" y="16960"/>
                </a:lnTo>
              </a:path>
            </a:pathLst>
          </a:cu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798025" y="4828549"/>
            <a:ext cx="255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30035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Диаграмма 14">
            <a:extLst>
              <a:ext uri="{FF2B5EF4-FFF2-40B4-BE49-F238E27FC236}">
                <a16:creationId xmlns:a16="http://schemas.microsoft.com/office/drawing/2014/main" xmlns="" id="{CE16D3C2-53A1-0645-89D4-B5D04EE4633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3720721"/>
              </p:ext>
            </p:extLst>
          </p:nvPr>
        </p:nvGraphicFramePr>
        <p:xfrm>
          <a:off x="579404" y="367636"/>
          <a:ext cx="6553235" cy="44082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6" name="Picture 2" descr="ÐÐ°ÑÑÐ¸Ð½ÐºÐ¸ Ð¿Ð¾ Ð·Ð°Ð¿ÑÐ¾ÑÑ ÐºÐ°ÑÑÐ° Ð Ð¾ÑÑÐ¸Ð¸ 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5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827" y="-212012"/>
            <a:ext cx="9128289" cy="5256584"/>
          </a:xfrm>
          <a:prstGeom prst="rect">
            <a:avLst/>
          </a:prstGeom>
          <a:noFill/>
        </p:spPr>
      </p:pic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256F29BB-89B0-4244-B8B7-C688A7D6E4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5"/>
          <a:srcRect l="88101"/>
          <a:stretch/>
        </p:blipFill>
        <p:spPr>
          <a:xfrm>
            <a:off x="8164728" y="0"/>
            <a:ext cx="979273" cy="5143500"/>
          </a:xfrm>
        </p:spPr>
      </p:pic>
      <p:sp>
        <p:nvSpPr>
          <p:cNvPr id="208" name="New shape"/>
          <p:cNvSpPr/>
          <p:nvPr/>
        </p:nvSpPr>
        <p:spPr>
          <a:xfrm>
            <a:off x="327884" y="0"/>
            <a:ext cx="6427758" cy="590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170" tIns="46990" rIns="90170" bIns="46990" rtlCol="0" anchor="b">
            <a:normAutofit/>
          </a:bodyPr>
          <a:lstStyle/>
          <a:p>
            <a:pPr>
              <a:spcAft>
                <a:spcPct val="20000"/>
              </a:spcAft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</a:rPr>
              <a:t>Преимущества СЦОС для преподавателей</a:t>
            </a:r>
            <a:endParaRPr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1335" y="2590096"/>
            <a:ext cx="2398216" cy="469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30" marR="326815" algn="ctr">
              <a:lnSpc>
                <a:spcPct val="102299"/>
              </a:lnSpc>
              <a:spcBef>
                <a:spcPts val="28"/>
              </a:spcBef>
              <a:tabLst>
                <a:tab pos="232164" algn="l"/>
              </a:tabLst>
            </a:pP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Получение обратной связи от обучающихся</a:t>
            </a:r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95610" y="1026276"/>
            <a:ext cx="2398216" cy="457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30" marR="326815" algn="ctr">
              <a:lnSpc>
                <a:spcPct val="102299"/>
              </a:lnSpc>
              <a:spcBef>
                <a:spcPts val="28"/>
              </a:spcBef>
              <a:tabLst>
                <a:tab pos="232164" algn="l"/>
              </a:tabLst>
            </a:pP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Увеличение числа слушателей курсов</a:t>
            </a:r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3855" y="958036"/>
            <a:ext cx="2745933" cy="845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30" marR="326815" algn="ctr">
              <a:lnSpc>
                <a:spcPct val="102299"/>
              </a:lnSpc>
              <a:spcBef>
                <a:spcPts val="28"/>
              </a:spcBef>
              <a:tabLst>
                <a:tab pos="232164" algn="l"/>
              </a:tabLst>
            </a:pP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Адаптация курсов в соответствии с современными потребностями</a:t>
            </a:r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841239" y="2536847"/>
            <a:ext cx="2433437" cy="469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30" marR="326815" algn="ctr">
              <a:lnSpc>
                <a:spcPct val="102299"/>
              </a:lnSpc>
              <a:spcBef>
                <a:spcPts val="28"/>
              </a:spcBef>
              <a:tabLst>
                <a:tab pos="232164" algn="l"/>
              </a:tabLst>
            </a:pP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Развитие цифровых навыков, </a:t>
            </a:r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soft/hard skills</a:t>
            </a:r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774214" y="4447119"/>
            <a:ext cx="2728846" cy="469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30" marR="326815" algn="ctr">
              <a:lnSpc>
                <a:spcPct val="102299"/>
              </a:lnSpc>
              <a:spcBef>
                <a:spcPts val="28"/>
              </a:spcBef>
              <a:tabLst>
                <a:tab pos="232164" algn="l"/>
              </a:tabLst>
            </a:pP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Множественные каналы продв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и</a:t>
            </a: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жения курса</a:t>
            </a:r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ED3EBDCE-7B3C-42B2-92F9-E56E9AE3E98B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875" y="2149966"/>
            <a:ext cx="773762" cy="773762"/>
          </a:xfrm>
          <a:prstGeom prst="rect">
            <a:avLst/>
          </a:prstGeom>
        </p:spPr>
      </p:pic>
      <p:sp>
        <p:nvSpPr>
          <p:cNvPr id="13" name="object 44"/>
          <p:cNvSpPr/>
          <p:nvPr/>
        </p:nvSpPr>
        <p:spPr>
          <a:xfrm>
            <a:off x="4045302" y="2880999"/>
            <a:ext cx="567690" cy="414655"/>
          </a:xfrm>
          <a:custGeom>
            <a:avLst/>
            <a:gdLst/>
            <a:ahLst/>
            <a:cxnLst/>
            <a:rect l="l" t="t" r="r" b="b"/>
            <a:pathLst>
              <a:path w="567690" h="414655">
                <a:moveTo>
                  <a:pt x="567690" y="414210"/>
                </a:moveTo>
                <a:lnTo>
                  <a:pt x="0" y="414210"/>
                </a:lnTo>
                <a:lnTo>
                  <a:pt x="0" y="0"/>
                </a:lnTo>
                <a:lnTo>
                  <a:pt x="567690" y="0"/>
                </a:lnTo>
                <a:lnTo>
                  <a:pt x="567690" y="414210"/>
                </a:lnTo>
                <a:close/>
              </a:path>
            </a:pathLst>
          </a:custGeom>
          <a:ln w="6350">
            <a:solidFill>
              <a:schemeClr val="tx2"/>
            </a:solidFill>
          </a:ln>
        </p:spPr>
        <p:txBody>
          <a:bodyPr wrap="square" lIns="0" tIns="0" rIns="0" bIns="0" rtlCol="0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14" name="object 61"/>
          <p:cNvSpPr/>
          <p:nvPr/>
        </p:nvSpPr>
        <p:spPr>
          <a:xfrm>
            <a:off x="4050665" y="2882637"/>
            <a:ext cx="567690" cy="414655"/>
          </a:xfrm>
          <a:custGeom>
            <a:avLst/>
            <a:gdLst/>
            <a:ahLst/>
            <a:cxnLst/>
            <a:rect l="l" t="t" r="r" b="b"/>
            <a:pathLst>
              <a:path w="567689" h="414655">
                <a:moveTo>
                  <a:pt x="567689" y="414210"/>
                </a:moveTo>
                <a:lnTo>
                  <a:pt x="0" y="414210"/>
                </a:lnTo>
                <a:lnTo>
                  <a:pt x="0" y="0"/>
                </a:lnTo>
                <a:lnTo>
                  <a:pt x="567689" y="0"/>
                </a:lnTo>
                <a:lnTo>
                  <a:pt x="567689" y="41421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1E3685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6D6E71"/>
              </a:solidFill>
              <a:effectLst/>
              <a:uLnTx/>
              <a:uFillTx/>
            </a:endParaRPr>
          </a:p>
        </p:txBody>
      </p:sp>
      <p:sp>
        <p:nvSpPr>
          <p:cNvPr id="22" name="object 62"/>
          <p:cNvSpPr/>
          <p:nvPr/>
        </p:nvSpPr>
        <p:spPr>
          <a:xfrm>
            <a:off x="4050665" y="2882637"/>
            <a:ext cx="567690" cy="414655"/>
          </a:xfrm>
          <a:custGeom>
            <a:avLst/>
            <a:gdLst/>
            <a:ahLst/>
            <a:cxnLst/>
            <a:rect l="l" t="t" r="r" b="b"/>
            <a:pathLst>
              <a:path w="567689" h="414655">
                <a:moveTo>
                  <a:pt x="567689" y="414210"/>
                </a:moveTo>
                <a:lnTo>
                  <a:pt x="0" y="414210"/>
                </a:lnTo>
                <a:lnTo>
                  <a:pt x="0" y="0"/>
                </a:lnTo>
                <a:lnTo>
                  <a:pt x="567689" y="0"/>
                </a:lnTo>
                <a:lnTo>
                  <a:pt x="567689" y="414210"/>
                </a:lnTo>
                <a:close/>
              </a:path>
            </a:pathLst>
          </a:custGeom>
          <a:ln w="9525">
            <a:solidFill>
              <a:srgbClr val="1E3685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6D6E71"/>
              </a:solidFill>
              <a:effectLst/>
              <a:uLnTx/>
              <a:uFillTx/>
            </a:endParaRPr>
          </a:p>
        </p:txBody>
      </p:sp>
      <p:sp>
        <p:nvSpPr>
          <p:cNvPr id="23" name="object 64"/>
          <p:cNvSpPr/>
          <p:nvPr/>
        </p:nvSpPr>
        <p:spPr>
          <a:xfrm>
            <a:off x="4050678" y="2936612"/>
            <a:ext cx="121920" cy="0"/>
          </a:xfrm>
          <a:custGeom>
            <a:avLst/>
            <a:gdLst/>
            <a:ahLst/>
            <a:cxnLst/>
            <a:rect l="l" t="t" r="r" b="b"/>
            <a:pathLst>
              <a:path w="121919">
                <a:moveTo>
                  <a:pt x="121589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1E3685"/>
            </a:solidFill>
            <a:prstDash val="dot"/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6D6E71"/>
              </a:solidFill>
              <a:effectLst/>
              <a:uLnTx/>
              <a:uFillTx/>
            </a:endParaRPr>
          </a:p>
        </p:txBody>
      </p:sp>
      <p:sp>
        <p:nvSpPr>
          <p:cNvPr id="24" name="object 65"/>
          <p:cNvSpPr/>
          <p:nvPr/>
        </p:nvSpPr>
        <p:spPr>
          <a:xfrm>
            <a:off x="4343895" y="3149388"/>
            <a:ext cx="0" cy="38735"/>
          </a:xfrm>
          <a:custGeom>
            <a:avLst/>
            <a:gdLst/>
            <a:ahLst/>
            <a:cxnLst/>
            <a:rect l="l" t="t" r="r" b="b"/>
            <a:pathLst>
              <a:path h="38735">
                <a:moveTo>
                  <a:pt x="0" y="38176"/>
                </a:moveTo>
                <a:lnTo>
                  <a:pt x="0" y="0"/>
                </a:lnTo>
              </a:path>
            </a:pathLst>
          </a:custGeom>
          <a:ln w="9525">
            <a:solidFill>
              <a:srgbClr val="1E3685"/>
            </a:solidFill>
            <a:prstDash val="dot"/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6D6E71"/>
              </a:solidFill>
              <a:effectLst/>
              <a:uLnTx/>
              <a:uFillTx/>
            </a:endParaRPr>
          </a:p>
        </p:txBody>
      </p:sp>
      <p:sp>
        <p:nvSpPr>
          <p:cNvPr id="25" name="object 66"/>
          <p:cNvSpPr/>
          <p:nvPr/>
        </p:nvSpPr>
        <p:spPr>
          <a:xfrm>
            <a:off x="4343895" y="3052156"/>
            <a:ext cx="0" cy="75565"/>
          </a:xfrm>
          <a:custGeom>
            <a:avLst/>
            <a:gdLst/>
            <a:ahLst/>
            <a:cxnLst/>
            <a:rect l="l" t="t" r="r" b="b"/>
            <a:pathLst>
              <a:path h="75564">
                <a:moveTo>
                  <a:pt x="0" y="0"/>
                </a:moveTo>
                <a:lnTo>
                  <a:pt x="0" y="75438"/>
                </a:lnTo>
              </a:path>
            </a:pathLst>
          </a:custGeom>
          <a:ln w="9525">
            <a:solidFill>
              <a:srgbClr val="1E3685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6D6E71"/>
              </a:solidFill>
              <a:effectLst/>
              <a:uLnTx/>
              <a:uFillTx/>
            </a:endParaRPr>
          </a:p>
        </p:txBody>
      </p:sp>
      <p:sp>
        <p:nvSpPr>
          <p:cNvPr id="26" name="object 67"/>
          <p:cNvSpPr/>
          <p:nvPr/>
        </p:nvSpPr>
        <p:spPr>
          <a:xfrm>
            <a:off x="4105123" y="3039552"/>
            <a:ext cx="186486" cy="154355"/>
          </a:xfrm>
          <a:prstGeom prst="rect">
            <a:avLst/>
          </a:prstGeom>
          <a:blipFill>
            <a:blip r:embed="rId7" cstate="print">
              <a:duotone>
                <a:srgbClr val="1E3685">
                  <a:shade val="45000"/>
                  <a:satMod val="135000"/>
                </a:srgbClr>
                <a:prstClr val="white"/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6D6E71"/>
              </a:solidFill>
              <a:effectLst/>
              <a:uLnTx/>
              <a:uFillTx/>
            </a:endParaRPr>
          </a:p>
        </p:txBody>
      </p:sp>
      <p:sp>
        <p:nvSpPr>
          <p:cNvPr id="27" name="object 68"/>
          <p:cNvSpPr/>
          <p:nvPr/>
        </p:nvSpPr>
        <p:spPr>
          <a:xfrm>
            <a:off x="4423029" y="3028674"/>
            <a:ext cx="74295" cy="133985"/>
          </a:xfrm>
          <a:custGeom>
            <a:avLst/>
            <a:gdLst/>
            <a:ahLst/>
            <a:cxnLst/>
            <a:rect l="l" t="t" r="r" b="b"/>
            <a:pathLst>
              <a:path w="74295" h="133985">
                <a:moveTo>
                  <a:pt x="0" y="133819"/>
                </a:moveTo>
                <a:lnTo>
                  <a:pt x="0" y="0"/>
                </a:lnTo>
                <a:lnTo>
                  <a:pt x="73787" y="0"/>
                </a:lnTo>
              </a:path>
            </a:pathLst>
          </a:custGeom>
          <a:ln w="9525">
            <a:solidFill>
              <a:srgbClr val="1E3685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6D6E71"/>
              </a:solidFill>
              <a:effectLst/>
              <a:uLnTx/>
              <a:uFillTx/>
            </a:endParaRPr>
          </a:p>
        </p:txBody>
      </p:sp>
      <p:sp>
        <p:nvSpPr>
          <p:cNvPr id="28" name="object 69"/>
          <p:cNvSpPr/>
          <p:nvPr/>
        </p:nvSpPr>
        <p:spPr>
          <a:xfrm>
            <a:off x="4423029" y="3162494"/>
            <a:ext cx="108585" cy="0"/>
          </a:xfrm>
          <a:custGeom>
            <a:avLst/>
            <a:gdLst/>
            <a:ahLst/>
            <a:cxnLst/>
            <a:rect l="l" t="t" r="r" b="b"/>
            <a:pathLst>
              <a:path w="108585">
                <a:moveTo>
                  <a:pt x="108457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1E3685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6D6E71"/>
              </a:solidFill>
              <a:effectLst/>
              <a:uLnTx/>
              <a:uFillTx/>
            </a:endParaRPr>
          </a:p>
        </p:txBody>
      </p:sp>
      <p:sp>
        <p:nvSpPr>
          <p:cNvPr id="29" name="object 70"/>
          <p:cNvSpPr/>
          <p:nvPr/>
        </p:nvSpPr>
        <p:spPr>
          <a:xfrm>
            <a:off x="4423029" y="3204798"/>
            <a:ext cx="54610" cy="0"/>
          </a:xfrm>
          <a:custGeom>
            <a:avLst/>
            <a:gdLst/>
            <a:ahLst/>
            <a:cxnLst/>
            <a:rect l="l" t="t" r="r" b="b"/>
            <a:pathLst>
              <a:path w="54610">
                <a:moveTo>
                  <a:pt x="0" y="0"/>
                </a:moveTo>
                <a:lnTo>
                  <a:pt x="54228" y="0"/>
                </a:lnTo>
              </a:path>
            </a:pathLst>
          </a:custGeom>
          <a:ln w="9525">
            <a:solidFill>
              <a:srgbClr val="1E3685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6D6E71"/>
              </a:solidFill>
              <a:effectLst/>
              <a:uLnTx/>
              <a:uFillTx/>
            </a:endParaRPr>
          </a:p>
        </p:txBody>
      </p:sp>
      <p:sp>
        <p:nvSpPr>
          <p:cNvPr id="30" name="object 71"/>
          <p:cNvSpPr/>
          <p:nvPr/>
        </p:nvSpPr>
        <p:spPr>
          <a:xfrm>
            <a:off x="4477258" y="3204785"/>
            <a:ext cx="54610" cy="0"/>
          </a:xfrm>
          <a:custGeom>
            <a:avLst/>
            <a:gdLst/>
            <a:ahLst/>
            <a:cxnLst/>
            <a:rect l="l" t="t" r="r" b="b"/>
            <a:pathLst>
              <a:path w="54610">
                <a:moveTo>
                  <a:pt x="0" y="0"/>
                </a:moveTo>
                <a:lnTo>
                  <a:pt x="54228" y="0"/>
                </a:lnTo>
              </a:path>
            </a:pathLst>
          </a:custGeom>
          <a:ln w="9525">
            <a:solidFill>
              <a:srgbClr val="1E3685"/>
            </a:solidFill>
            <a:prstDash val="sysDot"/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6D6E71"/>
              </a:solidFill>
              <a:effectLst/>
              <a:uLnTx/>
              <a:uFillTx/>
            </a:endParaRPr>
          </a:p>
        </p:txBody>
      </p:sp>
      <p:sp>
        <p:nvSpPr>
          <p:cNvPr id="31" name="object 72"/>
          <p:cNvSpPr/>
          <p:nvPr/>
        </p:nvSpPr>
        <p:spPr>
          <a:xfrm>
            <a:off x="4531487" y="3063345"/>
            <a:ext cx="0" cy="99695"/>
          </a:xfrm>
          <a:custGeom>
            <a:avLst/>
            <a:gdLst/>
            <a:ahLst/>
            <a:cxnLst/>
            <a:rect l="l" t="t" r="r" b="b"/>
            <a:pathLst>
              <a:path h="99694">
                <a:moveTo>
                  <a:pt x="0" y="0"/>
                </a:moveTo>
                <a:lnTo>
                  <a:pt x="0" y="99148"/>
                </a:lnTo>
              </a:path>
            </a:pathLst>
          </a:custGeom>
          <a:ln w="9525">
            <a:solidFill>
              <a:srgbClr val="1E3685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6D6E71"/>
              </a:solidFill>
              <a:effectLst/>
              <a:uLnTx/>
              <a:uFillTx/>
            </a:endParaRPr>
          </a:p>
        </p:txBody>
      </p:sp>
      <p:sp>
        <p:nvSpPr>
          <p:cNvPr id="32" name="object 73"/>
          <p:cNvSpPr/>
          <p:nvPr/>
        </p:nvSpPr>
        <p:spPr>
          <a:xfrm>
            <a:off x="4496816" y="3028674"/>
            <a:ext cx="34925" cy="34925"/>
          </a:xfrm>
          <a:custGeom>
            <a:avLst/>
            <a:gdLst/>
            <a:ahLst/>
            <a:cxnLst/>
            <a:rect l="l" t="t" r="r" b="b"/>
            <a:pathLst>
              <a:path w="34925" h="34925">
                <a:moveTo>
                  <a:pt x="0" y="0"/>
                </a:moveTo>
                <a:lnTo>
                  <a:pt x="34671" y="34671"/>
                </a:lnTo>
              </a:path>
            </a:pathLst>
          </a:custGeom>
          <a:ln w="9525">
            <a:solidFill>
              <a:srgbClr val="1E3685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6D6E71"/>
              </a:solidFill>
              <a:effectLst/>
              <a:uLnTx/>
              <a:uFillTx/>
            </a:endParaRPr>
          </a:p>
        </p:txBody>
      </p:sp>
      <p:sp>
        <p:nvSpPr>
          <p:cNvPr id="33" name="object 74"/>
          <p:cNvSpPr/>
          <p:nvPr/>
        </p:nvSpPr>
        <p:spPr>
          <a:xfrm>
            <a:off x="4465028" y="3097699"/>
            <a:ext cx="24765" cy="0"/>
          </a:xfrm>
          <a:custGeom>
            <a:avLst/>
            <a:gdLst/>
            <a:ahLst/>
            <a:cxnLst/>
            <a:rect l="l" t="t" r="r" b="b"/>
            <a:pathLst>
              <a:path w="24764">
                <a:moveTo>
                  <a:pt x="0" y="0"/>
                </a:moveTo>
                <a:lnTo>
                  <a:pt x="24460" y="0"/>
                </a:lnTo>
              </a:path>
            </a:pathLst>
          </a:custGeom>
          <a:ln w="9525">
            <a:solidFill>
              <a:srgbClr val="1E3685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6D6E71"/>
              </a:solidFill>
              <a:effectLst/>
              <a:uLnTx/>
              <a:uFillTx/>
            </a:endParaRPr>
          </a:p>
        </p:txBody>
      </p:sp>
      <p:sp>
        <p:nvSpPr>
          <p:cNvPr id="34" name="object 75"/>
          <p:cNvSpPr/>
          <p:nvPr/>
        </p:nvSpPr>
        <p:spPr>
          <a:xfrm>
            <a:off x="4465028" y="3121943"/>
            <a:ext cx="24765" cy="0"/>
          </a:xfrm>
          <a:custGeom>
            <a:avLst/>
            <a:gdLst/>
            <a:ahLst/>
            <a:cxnLst/>
            <a:rect l="l" t="t" r="r" b="b"/>
            <a:pathLst>
              <a:path w="24764">
                <a:moveTo>
                  <a:pt x="0" y="0"/>
                </a:moveTo>
                <a:lnTo>
                  <a:pt x="24460" y="0"/>
                </a:lnTo>
              </a:path>
            </a:pathLst>
          </a:custGeom>
          <a:ln w="9525">
            <a:solidFill>
              <a:srgbClr val="1E3685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6D6E71"/>
              </a:solidFill>
              <a:effectLst/>
              <a:uLnTx/>
              <a:uFillTx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798025" y="4828549"/>
            <a:ext cx="255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93217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6431</TotalTime>
  <Words>484</Words>
  <Application>Microsoft Office PowerPoint</Application>
  <PresentationFormat>Экран (16:9)</PresentationFormat>
  <Paragraphs>104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Министерство науки и высшего образования Российской Федерации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Савелий Меленчук</dc:creator>
  <cp:lastModifiedBy>Nadtoka</cp:lastModifiedBy>
  <cp:revision>131</cp:revision>
  <dcterms:created xsi:type="dcterms:W3CDTF">2019-04-09T11:43:09Z</dcterms:created>
  <dcterms:modified xsi:type="dcterms:W3CDTF">2019-11-14T00:07:17Z</dcterms:modified>
</cp:coreProperties>
</file>