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61" r:id="rId2"/>
    <p:sldId id="511" r:id="rId3"/>
    <p:sldId id="513" r:id="rId4"/>
    <p:sldId id="487" r:id="rId5"/>
    <p:sldId id="514" r:id="rId6"/>
    <p:sldId id="512" r:id="rId7"/>
    <p:sldId id="508" r:id="rId8"/>
    <p:sldId id="509" r:id="rId9"/>
    <p:sldId id="510" r:id="rId10"/>
    <p:sldId id="507" r:id="rId11"/>
    <p:sldId id="504" r:id="rId12"/>
    <p:sldId id="517" r:id="rId13"/>
    <p:sldId id="518" r:id="rId14"/>
    <p:sldId id="519" r:id="rId15"/>
    <p:sldId id="520" r:id="rId16"/>
    <p:sldId id="521" r:id="rId17"/>
    <p:sldId id="502" r:id="rId18"/>
    <p:sldId id="503" r:id="rId19"/>
    <p:sldId id="492" r:id="rId20"/>
    <p:sldId id="490" r:id="rId21"/>
    <p:sldId id="522" r:id="rId22"/>
    <p:sldId id="523" r:id="rId23"/>
    <p:sldId id="505" r:id="rId24"/>
    <p:sldId id="486" r:id="rId25"/>
    <p:sldId id="498" r:id="rId26"/>
    <p:sldId id="485" r:id="rId27"/>
    <p:sldId id="394" r:id="rId28"/>
  </p:sldIdLst>
  <p:sldSz cx="9144000" cy="5143500" type="screen16x9"/>
  <p:notesSz cx="6797675" cy="9872663"/>
  <p:defaultTextStyle>
    <a:defPPr>
      <a:defRPr lang="ru-RU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2998" autoAdjust="0"/>
  </p:normalViewPr>
  <p:slideViewPr>
    <p:cSldViewPr snapToGrid="0">
      <p:cViewPr varScale="1">
        <p:scale>
          <a:sx n="143" d="100"/>
          <a:sy n="143" d="100"/>
        </p:scale>
        <p:origin x="732" y="114"/>
      </p:cViewPr>
      <p:guideLst>
        <p:guide orient="horz" pos="2160"/>
        <p:guide pos="384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Лист1!$A$1</c:f>
              <c:strCache>
                <c:ptCount val="1"/>
                <c:pt idx="0">
                  <c:v>Количество обучающихся на онлайн-курсах УрФУ на НПОО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6666666666666666E-2"/>
                  <c:y val="-2.31481481481482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AC5-419E-B5B5-63EE5B73E61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6666666666666666E-2"/>
                  <c:y val="-3.24074074074074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AC5-419E-B5B5-63EE5B73E61B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3888888888888888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AC5-419E-B5B5-63EE5B73E61B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9444444444444344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AC5-419E-B5B5-63EE5B73E61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Лист1!$A$3:$A$6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6906</c:v>
                </c:pt>
                <c:pt idx="1">
                  <c:v>82651</c:v>
                </c:pt>
                <c:pt idx="2">
                  <c:v>85959</c:v>
                </c:pt>
                <c:pt idx="3">
                  <c:v>100606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AC5-419E-B5B5-63EE5B73E6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90131168"/>
        <c:axId val="1590131712"/>
        <c:axId val="0"/>
      </c:bar3DChart>
      <c:catAx>
        <c:axId val="1590131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590131712"/>
        <c:crosses val="autoZero"/>
        <c:auto val="1"/>
        <c:lblAlgn val="ctr"/>
        <c:lblOffset val="100"/>
        <c:noMultiLvlLbl val="0"/>
      </c:catAx>
      <c:valAx>
        <c:axId val="1590131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590131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703FE0-4113-4363-925C-456591D66D0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E12B7186-1F8B-4A6C-AB5E-D4F7C6E8EC40}">
      <dgm:prSet phldrT="[Текст]"/>
      <dgm:spPr/>
      <dgm:t>
        <a:bodyPr/>
        <a:lstStyle/>
        <a:p>
          <a:r>
            <a:rPr lang="ru-RU" dirty="0" smtClean="0"/>
            <a:t>Этап 1. Разработка концепции ОК</a:t>
          </a:r>
          <a:endParaRPr lang="ru-RU" dirty="0"/>
        </a:p>
      </dgm:t>
    </dgm:pt>
    <dgm:pt modelId="{DEBC0317-3F5F-423C-9A6C-5C524B5C6D9F}" type="parTrans" cxnId="{55B85ECE-057C-4450-9D85-98F2108634AC}">
      <dgm:prSet/>
      <dgm:spPr/>
      <dgm:t>
        <a:bodyPr/>
        <a:lstStyle/>
        <a:p>
          <a:endParaRPr lang="ru-RU"/>
        </a:p>
      </dgm:t>
    </dgm:pt>
    <dgm:pt modelId="{284A9795-46EC-4055-BA01-3F42883FD9FB}" type="sibTrans" cxnId="{55B85ECE-057C-4450-9D85-98F2108634AC}">
      <dgm:prSet/>
      <dgm:spPr/>
      <dgm:t>
        <a:bodyPr/>
        <a:lstStyle/>
        <a:p>
          <a:endParaRPr lang="ru-RU"/>
        </a:p>
      </dgm:t>
    </dgm:pt>
    <dgm:pt modelId="{44E64604-52E1-4D51-931D-C986E4519BF9}">
      <dgm:prSet phldrT="[Текст]"/>
      <dgm:spPr/>
      <dgm:t>
        <a:bodyPr/>
        <a:lstStyle/>
        <a:p>
          <a:r>
            <a:rPr lang="ru-RU" dirty="0" smtClean="0"/>
            <a:t>Этап 2. Разработка педагогического сценария ОК</a:t>
          </a:r>
          <a:endParaRPr lang="ru-RU" dirty="0"/>
        </a:p>
      </dgm:t>
    </dgm:pt>
    <dgm:pt modelId="{6D1488F3-393A-4477-95F2-76FCD589441A}" type="parTrans" cxnId="{0AC19B4C-09D7-43E7-95AB-5AEE2FE61572}">
      <dgm:prSet/>
      <dgm:spPr/>
      <dgm:t>
        <a:bodyPr/>
        <a:lstStyle/>
        <a:p>
          <a:endParaRPr lang="ru-RU"/>
        </a:p>
      </dgm:t>
    </dgm:pt>
    <dgm:pt modelId="{E653C026-6B2C-41CB-9E3D-D32E7641FCAB}" type="sibTrans" cxnId="{0AC19B4C-09D7-43E7-95AB-5AEE2FE61572}">
      <dgm:prSet/>
      <dgm:spPr/>
      <dgm:t>
        <a:bodyPr/>
        <a:lstStyle/>
        <a:p>
          <a:endParaRPr lang="ru-RU"/>
        </a:p>
      </dgm:t>
    </dgm:pt>
    <dgm:pt modelId="{B367C8B6-91D3-4FA9-B226-BB9168A812B5}">
      <dgm:prSet phldrT="[Текст]"/>
      <dgm:spPr/>
      <dgm:t>
        <a:bodyPr/>
        <a:lstStyle/>
        <a:p>
          <a:r>
            <a:rPr lang="ru-RU" dirty="0" smtClean="0"/>
            <a:t>Этап 3. Разработка контента ОК</a:t>
          </a:r>
          <a:endParaRPr lang="ru-RU" dirty="0"/>
        </a:p>
      </dgm:t>
    </dgm:pt>
    <dgm:pt modelId="{25148F5C-97D8-4659-9395-E0547D27CA0B}" type="parTrans" cxnId="{463FFE90-C459-49E8-BE39-02142082BA06}">
      <dgm:prSet/>
      <dgm:spPr/>
      <dgm:t>
        <a:bodyPr/>
        <a:lstStyle/>
        <a:p>
          <a:endParaRPr lang="ru-RU"/>
        </a:p>
      </dgm:t>
    </dgm:pt>
    <dgm:pt modelId="{0E3225A1-D89B-4599-9CD1-C86C3DCA696F}" type="sibTrans" cxnId="{463FFE90-C459-49E8-BE39-02142082BA06}">
      <dgm:prSet/>
      <dgm:spPr/>
      <dgm:t>
        <a:bodyPr/>
        <a:lstStyle/>
        <a:p>
          <a:endParaRPr lang="ru-RU"/>
        </a:p>
      </dgm:t>
    </dgm:pt>
    <dgm:pt modelId="{C56EEB19-F6AC-4E8A-8460-6B1FEDC067F1}">
      <dgm:prSet phldrT="[Текст]"/>
      <dgm:spPr/>
      <dgm:t>
        <a:bodyPr/>
        <a:lstStyle/>
        <a:p>
          <a:r>
            <a:rPr lang="ru-RU" dirty="0" smtClean="0"/>
            <a:t>Этап 4. Техническая реализация контента ОК и публикация</a:t>
          </a:r>
          <a:endParaRPr lang="ru-RU" dirty="0"/>
        </a:p>
      </dgm:t>
    </dgm:pt>
    <dgm:pt modelId="{84B7CDB2-3020-462D-A19B-3F67722F3E25}" type="parTrans" cxnId="{97DE1D59-DB25-428E-A96C-CB32B85319C9}">
      <dgm:prSet/>
      <dgm:spPr/>
      <dgm:t>
        <a:bodyPr/>
        <a:lstStyle/>
        <a:p>
          <a:endParaRPr lang="ru-RU"/>
        </a:p>
      </dgm:t>
    </dgm:pt>
    <dgm:pt modelId="{BA16D174-7584-4DBB-807A-B7EDD44C0252}" type="sibTrans" cxnId="{97DE1D59-DB25-428E-A96C-CB32B85319C9}">
      <dgm:prSet/>
      <dgm:spPr/>
      <dgm:t>
        <a:bodyPr/>
        <a:lstStyle/>
        <a:p>
          <a:endParaRPr lang="ru-RU"/>
        </a:p>
      </dgm:t>
    </dgm:pt>
    <dgm:pt modelId="{2DE17A97-6B7F-4B58-BDA0-C8B4EA099979}">
      <dgm:prSet phldrT="[Текст]"/>
      <dgm:spPr/>
      <dgm:t>
        <a:bodyPr/>
        <a:lstStyle/>
        <a:p>
          <a:r>
            <a:rPr lang="ru-RU" dirty="0" smtClean="0"/>
            <a:t>Этап 5. Сопровождение ОК</a:t>
          </a:r>
          <a:endParaRPr lang="ru-RU" dirty="0"/>
        </a:p>
      </dgm:t>
    </dgm:pt>
    <dgm:pt modelId="{209DC4DE-B63A-4C0B-BBF3-D51D541AEC58}" type="parTrans" cxnId="{BA41E309-F8D0-4999-B04C-A4908944DAEB}">
      <dgm:prSet/>
      <dgm:spPr/>
      <dgm:t>
        <a:bodyPr/>
        <a:lstStyle/>
        <a:p>
          <a:endParaRPr lang="ru-RU"/>
        </a:p>
      </dgm:t>
    </dgm:pt>
    <dgm:pt modelId="{8D1813B2-9328-4207-B9D8-247941EAD752}" type="sibTrans" cxnId="{BA41E309-F8D0-4999-B04C-A4908944DAEB}">
      <dgm:prSet/>
      <dgm:spPr/>
      <dgm:t>
        <a:bodyPr/>
        <a:lstStyle/>
        <a:p>
          <a:endParaRPr lang="ru-RU"/>
        </a:p>
      </dgm:t>
    </dgm:pt>
    <dgm:pt modelId="{D0F23D5C-9B44-4C45-83DE-DD09A636A1CD}" type="pres">
      <dgm:prSet presAssocID="{92703FE0-4113-4363-925C-456591D66D0C}" presName="CompostProcess" presStyleCnt="0">
        <dgm:presLayoutVars>
          <dgm:dir/>
          <dgm:resizeHandles val="exact"/>
        </dgm:presLayoutVars>
      </dgm:prSet>
      <dgm:spPr/>
    </dgm:pt>
    <dgm:pt modelId="{91F9C76A-7E99-4582-B705-EE8B7F21E7B5}" type="pres">
      <dgm:prSet presAssocID="{92703FE0-4113-4363-925C-456591D66D0C}" presName="arrow" presStyleLbl="bgShp" presStyleIdx="0" presStyleCnt="1"/>
      <dgm:spPr/>
    </dgm:pt>
    <dgm:pt modelId="{8619E601-1F45-4C41-B75F-80585FB3D456}" type="pres">
      <dgm:prSet presAssocID="{92703FE0-4113-4363-925C-456591D66D0C}" presName="linearProcess" presStyleCnt="0"/>
      <dgm:spPr/>
    </dgm:pt>
    <dgm:pt modelId="{D38C7475-D859-4DA5-B382-161634F61306}" type="pres">
      <dgm:prSet presAssocID="{E12B7186-1F8B-4A6C-AB5E-D4F7C6E8EC40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B48112-E648-4FC5-A7EC-732B93483D84}" type="pres">
      <dgm:prSet presAssocID="{284A9795-46EC-4055-BA01-3F42883FD9FB}" presName="sibTrans" presStyleCnt="0"/>
      <dgm:spPr/>
    </dgm:pt>
    <dgm:pt modelId="{10950B88-6C43-4CB3-A41E-DD0EAA917DB9}" type="pres">
      <dgm:prSet presAssocID="{44E64604-52E1-4D51-931D-C986E4519BF9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98B2C5-235D-4D16-80C3-9E81E2976475}" type="pres">
      <dgm:prSet presAssocID="{E653C026-6B2C-41CB-9E3D-D32E7641FCAB}" presName="sibTrans" presStyleCnt="0"/>
      <dgm:spPr/>
    </dgm:pt>
    <dgm:pt modelId="{65A1C587-2FFF-4A67-9972-6FE937F7CAD5}" type="pres">
      <dgm:prSet presAssocID="{B367C8B6-91D3-4FA9-B226-BB9168A812B5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53439C-BB56-4090-B10F-333197CCAEB9}" type="pres">
      <dgm:prSet presAssocID="{0E3225A1-D89B-4599-9CD1-C86C3DCA696F}" presName="sibTrans" presStyleCnt="0"/>
      <dgm:spPr/>
    </dgm:pt>
    <dgm:pt modelId="{33DAF526-3AFB-406E-A7E7-44A6256AF23D}" type="pres">
      <dgm:prSet presAssocID="{C56EEB19-F6AC-4E8A-8460-6B1FEDC067F1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22061B-6938-4E69-9398-4EB4A39F14DE}" type="pres">
      <dgm:prSet presAssocID="{BA16D174-7584-4DBB-807A-B7EDD44C0252}" presName="sibTrans" presStyleCnt="0"/>
      <dgm:spPr/>
    </dgm:pt>
    <dgm:pt modelId="{D5993908-771F-4BA8-84C7-87BCA1717423}" type="pres">
      <dgm:prSet presAssocID="{2DE17A97-6B7F-4B58-BDA0-C8B4EA099979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41E309-F8D0-4999-B04C-A4908944DAEB}" srcId="{92703FE0-4113-4363-925C-456591D66D0C}" destId="{2DE17A97-6B7F-4B58-BDA0-C8B4EA099979}" srcOrd="4" destOrd="0" parTransId="{209DC4DE-B63A-4C0B-BBF3-D51D541AEC58}" sibTransId="{8D1813B2-9328-4207-B9D8-247941EAD752}"/>
    <dgm:cxn modelId="{9FDF5B8A-F758-48E8-95D0-80462DC74F68}" type="presOf" srcId="{2DE17A97-6B7F-4B58-BDA0-C8B4EA099979}" destId="{D5993908-771F-4BA8-84C7-87BCA1717423}" srcOrd="0" destOrd="0" presId="urn:microsoft.com/office/officeart/2005/8/layout/hProcess9"/>
    <dgm:cxn modelId="{97DE1D59-DB25-428E-A96C-CB32B85319C9}" srcId="{92703FE0-4113-4363-925C-456591D66D0C}" destId="{C56EEB19-F6AC-4E8A-8460-6B1FEDC067F1}" srcOrd="3" destOrd="0" parTransId="{84B7CDB2-3020-462D-A19B-3F67722F3E25}" sibTransId="{BA16D174-7584-4DBB-807A-B7EDD44C0252}"/>
    <dgm:cxn modelId="{4697237D-28F5-4C6E-B99C-BCAAA1A37D8B}" type="presOf" srcId="{E12B7186-1F8B-4A6C-AB5E-D4F7C6E8EC40}" destId="{D38C7475-D859-4DA5-B382-161634F61306}" srcOrd="0" destOrd="0" presId="urn:microsoft.com/office/officeart/2005/8/layout/hProcess9"/>
    <dgm:cxn modelId="{463FFE90-C459-49E8-BE39-02142082BA06}" srcId="{92703FE0-4113-4363-925C-456591D66D0C}" destId="{B367C8B6-91D3-4FA9-B226-BB9168A812B5}" srcOrd="2" destOrd="0" parTransId="{25148F5C-97D8-4659-9395-E0547D27CA0B}" sibTransId="{0E3225A1-D89B-4599-9CD1-C86C3DCA696F}"/>
    <dgm:cxn modelId="{C4C0A752-B0C1-4E57-89D2-9C1786F88EEC}" type="presOf" srcId="{C56EEB19-F6AC-4E8A-8460-6B1FEDC067F1}" destId="{33DAF526-3AFB-406E-A7E7-44A6256AF23D}" srcOrd="0" destOrd="0" presId="urn:microsoft.com/office/officeart/2005/8/layout/hProcess9"/>
    <dgm:cxn modelId="{4B3BF160-5717-475F-BB19-BBEF78F7A580}" type="presOf" srcId="{B367C8B6-91D3-4FA9-B226-BB9168A812B5}" destId="{65A1C587-2FFF-4A67-9972-6FE937F7CAD5}" srcOrd="0" destOrd="0" presId="urn:microsoft.com/office/officeart/2005/8/layout/hProcess9"/>
    <dgm:cxn modelId="{0AC19B4C-09D7-43E7-95AB-5AEE2FE61572}" srcId="{92703FE0-4113-4363-925C-456591D66D0C}" destId="{44E64604-52E1-4D51-931D-C986E4519BF9}" srcOrd="1" destOrd="0" parTransId="{6D1488F3-393A-4477-95F2-76FCD589441A}" sibTransId="{E653C026-6B2C-41CB-9E3D-D32E7641FCAB}"/>
    <dgm:cxn modelId="{55B85ECE-057C-4450-9D85-98F2108634AC}" srcId="{92703FE0-4113-4363-925C-456591D66D0C}" destId="{E12B7186-1F8B-4A6C-AB5E-D4F7C6E8EC40}" srcOrd="0" destOrd="0" parTransId="{DEBC0317-3F5F-423C-9A6C-5C524B5C6D9F}" sibTransId="{284A9795-46EC-4055-BA01-3F42883FD9FB}"/>
    <dgm:cxn modelId="{6D2C92CE-BEA0-49E9-BEC3-35A75BDEAF60}" type="presOf" srcId="{44E64604-52E1-4D51-931D-C986E4519BF9}" destId="{10950B88-6C43-4CB3-A41E-DD0EAA917DB9}" srcOrd="0" destOrd="0" presId="urn:microsoft.com/office/officeart/2005/8/layout/hProcess9"/>
    <dgm:cxn modelId="{B2EA9204-6AEA-428C-B43C-8F1987FFB6C2}" type="presOf" srcId="{92703FE0-4113-4363-925C-456591D66D0C}" destId="{D0F23D5C-9B44-4C45-83DE-DD09A636A1CD}" srcOrd="0" destOrd="0" presId="urn:microsoft.com/office/officeart/2005/8/layout/hProcess9"/>
    <dgm:cxn modelId="{83B806A9-6292-4C2B-86EC-D3864A0932F3}" type="presParOf" srcId="{D0F23D5C-9B44-4C45-83DE-DD09A636A1CD}" destId="{91F9C76A-7E99-4582-B705-EE8B7F21E7B5}" srcOrd="0" destOrd="0" presId="urn:microsoft.com/office/officeart/2005/8/layout/hProcess9"/>
    <dgm:cxn modelId="{F0F9B236-EC64-4484-8FC4-604F4EDC8637}" type="presParOf" srcId="{D0F23D5C-9B44-4C45-83DE-DD09A636A1CD}" destId="{8619E601-1F45-4C41-B75F-80585FB3D456}" srcOrd="1" destOrd="0" presId="urn:microsoft.com/office/officeart/2005/8/layout/hProcess9"/>
    <dgm:cxn modelId="{35DBCC91-1E49-405A-9AD4-A4F5958D5C31}" type="presParOf" srcId="{8619E601-1F45-4C41-B75F-80585FB3D456}" destId="{D38C7475-D859-4DA5-B382-161634F61306}" srcOrd="0" destOrd="0" presId="urn:microsoft.com/office/officeart/2005/8/layout/hProcess9"/>
    <dgm:cxn modelId="{0B46016D-6971-4783-827D-8DDA8CE0F9E4}" type="presParOf" srcId="{8619E601-1F45-4C41-B75F-80585FB3D456}" destId="{0BB48112-E648-4FC5-A7EC-732B93483D84}" srcOrd="1" destOrd="0" presId="urn:microsoft.com/office/officeart/2005/8/layout/hProcess9"/>
    <dgm:cxn modelId="{0158F1B7-3634-4D65-961D-01FA092B612A}" type="presParOf" srcId="{8619E601-1F45-4C41-B75F-80585FB3D456}" destId="{10950B88-6C43-4CB3-A41E-DD0EAA917DB9}" srcOrd="2" destOrd="0" presId="urn:microsoft.com/office/officeart/2005/8/layout/hProcess9"/>
    <dgm:cxn modelId="{8A70EB39-7C01-4F4B-9BA6-0BD6F1ECDCA3}" type="presParOf" srcId="{8619E601-1F45-4C41-B75F-80585FB3D456}" destId="{1898B2C5-235D-4D16-80C3-9E81E2976475}" srcOrd="3" destOrd="0" presId="urn:microsoft.com/office/officeart/2005/8/layout/hProcess9"/>
    <dgm:cxn modelId="{F1CAEC77-CFC4-4714-BF33-24B4FCEEA04B}" type="presParOf" srcId="{8619E601-1F45-4C41-B75F-80585FB3D456}" destId="{65A1C587-2FFF-4A67-9972-6FE937F7CAD5}" srcOrd="4" destOrd="0" presId="urn:microsoft.com/office/officeart/2005/8/layout/hProcess9"/>
    <dgm:cxn modelId="{8AE7C1C6-94B9-4E67-BC1C-E0D0BD042990}" type="presParOf" srcId="{8619E601-1F45-4C41-B75F-80585FB3D456}" destId="{8853439C-BB56-4090-B10F-333197CCAEB9}" srcOrd="5" destOrd="0" presId="urn:microsoft.com/office/officeart/2005/8/layout/hProcess9"/>
    <dgm:cxn modelId="{4EB416DB-8880-40E6-B8CF-11D17BF1F841}" type="presParOf" srcId="{8619E601-1F45-4C41-B75F-80585FB3D456}" destId="{33DAF526-3AFB-406E-A7E7-44A6256AF23D}" srcOrd="6" destOrd="0" presId="urn:microsoft.com/office/officeart/2005/8/layout/hProcess9"/>
    <dgm:cxn modelId="{75D1B695-CCA0-4B09-985C-E443303894FA}" type="presParOf" srcId="{8619E601-1F45-4C41-B75F-80585FB3D456}" destId="{8C22061B-6938-4E69-9398-4EB4A39F14DE}" srcOrd="7" destOrd="0" presId="urn:microsoft.com/office/officeart/2005/8/layout/hProcess9"/>
    <dgm:cxn modelId="{698D0752-BD71-4271-B727-1EDC053C54AE}" type="presParOf" srcId="{8619E601-1F45-4C41-B75F-80585FB3D456}" destId="{D5993908-771F-4BA8-84C7-87BCA1717423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4F83C7F-ADCD-4F82-9929-A9AC933FA618}" type="doc">
      <dgm:prSet loTypeId="urn:microsoft.com/office/officeart/2009/layout/CircleArrowProcess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5BD3EA6-AF02-4472-AF33-597B858B4C37}">
      <dgm:prSet phldrT="[Текст]" custT="1"/>
      <dgm:spPr/>
      <dgm:t>
        <a:bodyPr/>
        <a:lstStyle/>
        <a:p>
          <a:r>
            <a:rPr lang="ru-RU" sz="1100" b="1" dirty="0" smtClean="0"/>
            <a:t>Создание образовательного контента</a:t>
          </a:r>
          <a:endParaRPr lang="ru-RU" sz="1100" b="1" dirty="0"/>
        </a:p>
      </dgm:t>
    </dgm:pt>
    <dgm:pt modelId="{34180F88-9798-40B3-9D79-C5B590E4D798}" type="parTrans" cxnId="{EB547D36-E7E8-4DB3-9F50-976C623098AD}">
      <dgm:prSet/>
      <dgm:spPr/>
      <dgm:t>
        <a:bodyPr/>
        <a:lstStyle/>
        <a:p>
          <a:endParaRPr lang="ru-RU" sz="3600"/>
        </a:p>
      </dgm:t>
    </dgm:pt>
    <dgm:pt modelId="{B570E39B-0CE1-487C-BF01-5B0B3F2F2BE8}" type="sibTrans" cxnId="{EB547D36-E7E8-4DB3-9F50-976C623098AD}">
      <dgm:prSet/>
      <dgm:spPr/>
      <dgm:t>
        <a:bodyPr/>
        <a:lstStyle/>
        <a:p>
          <a:endParaRPr lang="ru-RU" sz="3600"/>
        </a:p>
      </dgm:t>
    </dgm:pt>
    <dgm:pt modelId="{94421964-48C9-4798-BA4F-449E51FD7D73}">
      <dgm:prSet phldrT="[Текст]" custT="1"/>
      <dgm:spPr/>
      <dgm:t>
        <a:bodyPr/>
        <a:lstStyle/>
        <a:p>
          <a:r>
            <a:rPr lang="ru-RU" sz="1100" b="1" dirty="0" smtClean="0"/>
            <a:t>Участие в образовательном процессе</a:t>
          </a:r>
          <a:endParaRPr lang="ru-RU" sz="1100" b="1" dirty="0"/>
        </a:p>
      </dgm:t>
    </dgm:pt>
    <dgm:pt modelId="{A78716C1-277F-4B12-9B39-1217BA536C89}" type="parTrans" cxnId="{1A140F4A-9966-47EE-8AED-19A2A190AC7C}">
      <dgm:prSet/>
      <dgm:spPr/>
      <dgm:t>
        <a:bodyPr/>
        <a:lstStyle/>
        <a:p>
          <a:endParaRPr lang="ru-RU" sz="3600"/>
        </a:p>
      </dgm:t>
    </dgm:pt>
    <dgm:pt modelId="{BA307D03-6744-4E1B-A96B-7FF5CC3FE45F}" type="sibTrans" cxnId="{1A140F4A-9966-47EE-8AED-19A2A190AC7C}">
      <dgm:prSet/>
      <dgm:spPr/>
      <dgm:t>
        <a:bodyPr/>
        <a:lstStyle/>
        <a:p>
          <a:endParaRPr lang="ru-RU" sz="3600"/>
        </a:p>
      </dgm:t>
    </dgm:pt>
    <dgm:pt modelId="{B0B64881-1166-4EDE-BC79-EC9A71A1496F}">
      <dgm:prSet phldrT="[Текст]" custT="1"/>
      <dgm:spPr/>
      <dgm:t>
        <a:bodyPr/>
        <a:lstStyle/>
        <a:p>
          <a:r>
            <a:rPr lang="ru-RU" sz="1100" b="1" dirty="0" smtClean="0"/>
            <a:t>Отбор кадров</a:t>
          </a:r>
          <a:endParaRPr lang="ru-RU" sz="1100" b="1" dirty="0"/>
        </a:p>
      </dgm:t>
    </dgm:pt>
    <dgm:pt modelId="{573766D1-AB73-47F8-B307-9588F9B4EC91}" type="parTrans" cxnId="{DC8017DB-516C-4F65-9AD4-6030D98491E0}">
      <dgm:prSet/>
      <dgm:spPr/>
      <dgm:t>
        <a:bodyPr/>
        <a:lstStyle/>
        <a:p>
          <a:endParaRPr lang="ru-RU" sz="3600"/>
        </a:p>
      </dgm:t>
    </dgm:pt>
    <dgm:pt modelId="{E48D0C5D-1CC6-4782-961A-DBAECE368BFB}" type="sibTrans" cxnId="{DC8017DB-516C-4F65-9AD4-6030D98491E0}">
      <dgm:prSet/>
      <dgm:spPr/>
      <dgm:t>
        <a:bodyPr/>
        <a:lstStyle/>
        <a:p>
          <a:endParaRPr lang="ru-RU" sz="3600"/>
        </a:p>
      </dgm:t>
    </dgm:pt>
    <dgm:pt modelId="{0156A0A2-20CC-4E1F-9BB3-9403791A66B7}" type="pres">
      <dgm:prSet presAssocID="{64F83C7F-ADCD-4F82-9929-A9AC933FA618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DF0F7E2-CBB5-4E28-9B9C-F64D984BF0C5}" type="pres">
      <dgm:prSet presAssocID="{F5BD3EA6-AF02-4472-AF33-597B858B4C37}" presName="Accent1" presStyleCnt="0"/>
      <dgm:spPr/>
    </dgm:pt>
    <dgm:pt modelId="{49CAABC4-348F-4613-9FAB-8CC4598F3FCD}" type="pres">
      <dgm:prSet presAssocID="{F5BD3EA6-AF02-4472-AF33-597B858B4C37}" presName="Accent" presStyleLbl="node1" presStyleIdx="0" presStyleCnt="3"/>
      <dgm:spPr/>
    </dgm:pt>
    <dgm:pt modelId="{89218583-AE67-4876-B98F-2B003449A576}" type="pres">
      <dgm:prSet presAssocID="{F5BD3EA6-AF02-4472-AF33-597B858B4C37}" presName="Parent1" presStyleLbl="revTx" presStyleIdx="0" presStyleCnt="3" custScaleX="12518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93B7B6-77FA-4D7D-B1B6-9DB6B6D4A436}" type="pres">
      <dgm:prSet presAssocID="{94421964-48C9-4798-BA4F-449E51FD7D73}" presName="Accent2" presStyleCnt="0"/>
      <dgm:spPr/>
    </dgm:pt>
    <dgm:pt modelId="{8DEAB411-C538-47D3-9455-E47BF7D9F725}" type="pres">
      <dgm:prSet presAssocID="{94421964-48C9-4798-BA4F-449E51FD7D73}" presName="Accent" presStyleLbl="node1" presStyleIdx="1" presStyleCnt="3"/>
      <dgm:spPr/>
    </dgm:pt>
    <dgm:pt modelId="{6D628B64-ADE1-4BC5-910A-D896D0338AA4}" type="pres">
      <dgm:prSet presAssocID="{94421964-48C9-4798-BA4F-449E51FD7D73}" presName="Parent2" presStyleLbl="revTx" presStyleIdx="1" presStyleCnt="3" custScaleX="11783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9F9459-53D3-4A4A-A8F4-5E36C551A646}" type="pres">
      <dgm:prSet presAssocID="{B0B64881-1166-4EDE-BC79-EC9A71A1496F}" presName="Accent3" presStyleCnt="0"/>
      <dgm:spPr/>
    </dgm:pt>
    <dgm:pt modelId="{981AF341-8C92-4267-9C25-A0B7CD3550D4}" type="pres">
      <dgm:prSet presAssocID="{B0B64881-1166-4EDE-BC79-EC9A71A1496F}" presName="Accent" presStyleLbl="node1" presStyleIdx="2" presStyleCnt="3"/>
      <dgm:spPr/>
    </dgm:pt>
    <dgm:pt modelId="{85739DE4-8DE1-4012-9B4F-5E32AFF0AC6E}" type="pres">
      <dgm:prSet presAssocID="{B0B64881-1166-4EDE-BC79-EC9A71A1496F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F69C47-58D3-49EA-89AB-100C21672CE0}" type="presOf" srcId="{94421964-48C9-4798-BA4F-449E51FD7D73}" destId="{6D628B64-ADE1-4BC5-910A-D896D0338AA4}" srcOrd="0" destOrd="0" presId="urn:microsoft.com/office/officeart/2009/layout/CircleArrowProcess"/>
    <dgm:cxn modelId="{1A140F4A-9966-47EE-8AED-19A2A190AC7C}" srcId="{64F83C7F-ADCD-4F82-9929-A9AC933FA618}" destId="{94421964-48C9-4798-BA4F-449E51FD7D73}" srcOrd="1" destOrd="0" parTransId="{A78716C1-277F-4B12-9B39-1217BA536C89}" sibTransId="{BA307D03-6744-4E1B-A96B-7FF5CC3FE45F}"/>
    <dgm:cxn modelId="{25AB2E7C-113D-40A3-8299-EEAE500EBDA2}" type="presOf" srcId="{64F83C7F-ADCD-4F82-9929-A9AC933FA618}" destId="{0156A0A2-20CC-4E1F-9BB3-9403791A66B7}" srcOrd="0" destOrd="0" presId="urn:microsoft.com/office/officeart/2009/layout/CircleArrowProcess"/>
    <dgm:cxn modelId="{5E638714-2DC4-48C3-A29F-81BEBD04CED6}" type="presOf" srcId="{B0B64881-1166-4EDE-BC79-EC9A71A1496F}" destId="{85739DE4-8DE1-4012-9B4F-5E32AFF0AC6E}" srcOrd="0" destOrd="0" presId="urn:microsoft.com/office/officeart/2009/layout/CircleArrowProcess"/>
    <dgm:cxn modelId="{DC8017DB-516C-4F65-9AD4-6030D98491E0}" srcId="{64F83C7F-ADCD-4F82-9929-A9AC933FA618}" destId="{B0B64881-1166-4EDE-BC79-EC9A71A1496F}" srcOrd="2" destOrd="0" parTransId="{573766D1-AB73-47F8-B307-9588F9B4EC91}" sibTransId="{E48D0C5D-1CC6-4782-961A-DBAECE368BFB}"/>
    <dgm:cxn modelId="{1A938A35-4212-4686-888A-4DD92D1F84A7}" type="presOf" srcId="{F5BD3EA6-AF02-4472-AF33-597B858B4C37}" destId="{89218583-AE67-4876-B98F-2B003449A576}" srcOrd="0" destOrd="0" presId="urn:microsoft.com/office/officeart/2009/layout/CircleArrowProcess"/>
    <dgm:cxn modelId="{EB547D36-E7E8-4DB3-9F50-976C623098AD}" srcId="{64F83C7F-ADCD-4F82-9929-A9AC933FA618}" destId="{F5BD3EA6-AF02-4472-AF33-597B858B4C37}" srcOrd="0" destOrd="0" parTransId="{34180F88-9798-40B3-9D79-C5B590E4D798}" sibTransId="{B570E39B-0CE1-487C-BF01-5B0B3F2F2BE8}"/>
    <dgm:cxn modelId="{80915028-CEEC-49B5-9AE9-1F7A095E4DCF}" type="presParOf" srcId="{0156A0A2-20CC-4E1F-9BB3-9403791A66B7}" destId="{9DF0F7E2-CBB5-4E28-9B9C-F64D984BF0C5}" srcOrd="0" destOrd="0" presId="urn:microsoft.com/office/officeart/2009/layout/CircleArrowProcess"/>
    <dgm:cxn modelId="{90F4824D-C0D9-49D8-9DF8-2BB4F53F6855}" type="presParOf" srcId="{9DF0F7E2-CBB5-4E28-9B9C-F64D984BF0C5}" destId="{49CAABC4-348F-4613-9FAB-8CC4598F3FCD}" srcOrd="0" destOrd="0" presId="urn:microsoft.com/office/officeart/2009/layout/CircleArrowProcess"/>
    <dgm:cxn modelId="{CE87A37B-987C-4BA6-A4C3-584F2E796AB8}" type="presParOf" srcId="{0156A0A2-20CC-4E1F-9BB3-9403791A66B7}" destId="{89218583-AE67-4876-B98F-2B003449A576}" srcOrd="1" destOrd="0" presId="urn:microsoft.com/office/officeart/2009/layout/CircleArrowProcess"/>
    <dgm:cxn modelId="{75A87A71-5722-4731-BA97-585F274ABFFD}" type="presParOf" srcId="{0156A0A2-20CC-4E1F-9BB3-9403791A66B7}" destId="{AB93B7B6-77FA-4D7D-B1B6-9DB6B6D4A436}" srcOrd="2" destOrd="0" presId="urn:microsoft.com/office/officeart/2009/layout/CircleArrowProcess"/>
    <dgm:cxn modelId="{AD38942B-81B4-4292-82E5-41C6E96547EB}" type="presParOf" srcId="{AB93B7B6-77FA-4D7D-B1B6-9DB6B6D4A436}" destId="{8DEAB411-C538-47D3-9455-E47BF7D9F725}" srcOrd="0" destOrd="0" presId="urn:microsoft.com/office/officeart/2009/layout/CircleArrowProcess"/>
    <dgm:cxn modelId="{783212E4-0AB6-4788-A929-A0BF01ACFE4C}" type="presParOf" srcId="{0156A0A2-20CC-4E1F-9BB3-9403791A66B7}" destId="{6D628B64-ADE1-4BC5-910A-D896D0338AA4}" srcOrd="3" destOrd="0" presId="urn:microsoft.com/office/officeart/2009/layout/CircleArrowProcess"/>
    <dgm:cxn modelId="{D1A32369-F6D8-4A50-8B37-A9EE8B7D35A2}" type="presParOf" srcId="{0156A0A2-20CC-4E1F-9BB3-9403791A66B7}" destId="{5D9F9459-53D3-4A4A-A8F4-5E36C551A646}" srcOrd="4" destOrd="0" presId="urn:microsoft.com/office/officeart/2009/layout/CircleArrowProcess"/>
    <dgm:cxn modelId="{4FEADFC7-EB4F-4EB1-9187-1A6F71B4641A}" type="presParOf" srcId="{5D9F9459-53D3-4A4A-A8F4-5E36C551A646}" destId="{981AF341-8C92-4267-9C25-A0B7CD3550D4}" srcOrd="0" destOrd="0" presId="urn:microsoft.com/office/officeart/2009/layout/CircleArrowProcess"/>
    <dgm:cxn modelId="{5F09C7BC-61E1-40F4-B0F9-D724FE4D62E6}" type="presParOf" srcId="{0156A0A2-20CC-4E1F-9BB3-9403791A66B7}" destId="{85739DE4-8DE1-4012-9B4F-5E32AFF0AC6E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4E81EA-A24F-43E7-81BF-23B96B947690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A9C518-410E-4A86-BC48-54F7EDA70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8012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E293CE-B177-44D4-B874-CD74ED08B17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01B99-04FE-4FEA-B7D0-8AA41E80D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131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389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2140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0686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740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879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3060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9618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0382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5675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7159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567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9010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9098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8464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8797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6691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3730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967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263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955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228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3259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472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9525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0139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предпосылок для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01B99-04FE-4FEA-B7D0-8AA41E80DB8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181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467A-F19D-4FD8-B50A-3E89179713C8}" type="datetime1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670119"/>
      </p:ext>
    </p:extLst>
  </p:cSld>
  <p:clrMapOvr>
    <a:masterClrMapping/>
  </p:clrMapOvr>
  <p:transition spd="slow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E7969-E1FC-417B-BBFA-B59CA342941B}" type="datetime1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361228"/>
      </p:ext>
    </p:extLst>
  </p:cSld>
  <p:clrMapOvr>
    <a:masterClrMapping/>
  </p:clrMapOvr>
  <p:transition spd="slow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05980"/>
            <a:ext cx="27432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05980"/>
            <a:ext cx="80772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AE0C-C8A9-4C1D-B9A1-6147970F2330}" type="datetime1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002978"/>
      </p:ext>
    </p:extLst>
  </p:cSld>
  <p:clrMapOvr>
    <a:masterClrMapping/>
  </p:clrMapOvr>
  <p:transition spd="slow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B3E01-FC21-4242-86D3-C7F6419E94F9}" type="datetime1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700228"/>
      </p:ext>
    </p:extLst>
  </p:cSld>
  <p:clrMapOvr>
    <a:masterClrMapping/>
  </p:clrMapOvr>
  <p:transition spd="slow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9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56EE1-A2FC-464F-A647-0A3D94A140B7}" type="datetime1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664714"/>
      </p:ext>
    </p:extLst>
  </p:cSld>
  <p:clrMapOvr>
    <a:masterClrMapping/>
  </p:clrMapOvr>
  <p:transition spd="slow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200154"/>
            <a:ext cx="54102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200154"/>
            <a:ext cx="54102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EF6A-F7C1-4D43-834D-F81731CA4A91}" type="datetime1">
              <a:rPr lang="ru-RU" smtClean="0"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179117"/>
      </p:ext>
    </p:extLst>
  </p:cSld>
  <p:clrMapOvr>
    <a:masterClrMapping/>
  </p:clrMapOvr>
  <p:transition spd="slow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C1CF0-49F2-4BFF-AF55-DC56F46F0A4A}" type="datetime1">
              <a:rPr lang="ru-RU" smtClean="0"/>
              <a:t>11.11.2019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11123"/>
      </p:ext>
    </p:extLst>
  </p:cSld>
  <p:clrMapOvr>
    <a:masterClrMapping/>
  </p:clrMapOvr>
  <p:transition spd="slow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54940-ABE3-4840-9F64-164177B27A68}" type="datetime1">
              <a:rPr lang="ru-RU" smtClean="0"/>
              <a:t>11.11.2019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126797"/>
      </p:ext>
    </p:extLst>
  </p:cSld>
  <p:clrMapOvr>
    <a:masterClrMapping/>
  </p:clrMapOvr>
  <p:transition spd="slow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CA195-751F-4A3C-8D4D-5CC1A1DAC30E}" type="datetime1">
              <a:rPr lang="ru-RU" smtClean="0"/>
              <a:t>11.11.2019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990639"/>
      </p:ext>
    </p:extLst>
  </p:cSld>
  <p:clrMapOvr>
    <a:masterClrMapping/>
  </p:clrMapOvr>
  <p:transition spd="slow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0BEDD-A250-47BD-BE5A-AE910AB010C3}" type="datetime1">
              <a:rPr lang="ru-RU" smtClean="0"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69821"/>
      </p:ext>
    </p:extLst>
  </p:cSld>
  <p:clrMapOvr>
    <a:masterClrMapping/>
  </p:clrMapOvr>
  <p:transition spd="slow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ABD9F-D6EC-434C-B71D-939296D0DEC1}" type="datetime1">
              <a:rPr lang="ru-RU" smtClean="0"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557755"/>
      </p:ext>
    </p:extLst>
  </p:cSld>
  <p:clrMapOvr>
    <a:masterClrMapping/>
  </p:clrMapOvr>
  <p:transition spd="slow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1E5F6B-F6DE-4976-9408-21414D8084AC}" type="datetime1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03580-59B7-46FB-BE9C-974FF8355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016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u"/>
  </p:transition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19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12" Type="http://schemas.openxmlformats.org/officeDocument/2006/relationships/image" Target="../media/image17.png"/><Relationship Id="rId17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37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hyperlink" Target="https://online.edu.ru/partners/item?id=25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5.png"/><Relationship Id="rId5" Type="http://schemas.openxmlformats.org/officeDocument/2006/relationships/image" Target="../media/image40.pn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4" Type="http://schemas.openxmlformats.org/officeDocument/2006/relationships/image" Target="../media/image39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3" Type="http://schemas.openxmlformats.org/officeDocument/2006/relationships/image" Target="../media/image4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63.jpeg"/><Relationship Id="rId20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57.jpeg"/><Relationship Id="rId19" Type="http://schemas.openxmlformats.org/officeDocument/2006/relationships/image" Target="../media/image66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1.png"/><Relationship Id="rId4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1.png"/><Relationship Id="rId4" Type="http://schemas.openxmlformats.org/officeDocument/2006/relationships/image" Target="../media/image6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4.png"/><Relationship Id="rId10" Type="http://schemas.openxmlformats.org/officeDocument/2006/relationships/image" Target="../media/image76.png"/><Relationship Id="rId4" Type="http://schemas.openxmlformats.org/officeDocument/2006/relationships/image" Target="../media/image71.png"/><Relationship Id="rId9" Type="http://schemas.openxmlformats.org/officeDocument/2006/relationships/image" Target="../media/image7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9.png"/><Relationship Id="rId7" Type="http://schemas.openxmlformats.org/officeDocument/2006/relationships/image" Target="../media/image4.png"/><Relationship Id="rId12" Type="http://schemas.openxmlformats.org/officeDocument/2006/relationships/image" Target="../media/image8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11" Type="http://schemas.openxmlformats.org/officeDocument/2006/relationships/image" Target="../media/image86.png"/><Relationship Id="rId5" Type="http://schemas.openxmlformats.org/officeDocument/2006/relationships/image" Target="../media/image81.png"/><Relationship Id="rId10" Type="http://schemas.openxmlformats.org/officeDocument/2006/relationships/image" Target="../media/image85.png"/><Relationship Id="rId4" Type="http://schemas.openxmlformats.org/officeDocument/2006/relationships/image" Target="../media/image80.png"/><Relationship Id="rId9" Type="http://schemas.openxmlformats.org/officeDocument/2006/relationships/image" Target="../media/image8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4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10" Type="http://schemas.openxmlformats.org/officeDocument/2006/relationships/image" Target="../media/image32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4.png"/><Relationship Id="rId7" Type="http://schemas.openxmlformats.org/officeDocument/2006/relationships/image" Target="../media/image97.png"/><Relationship Id="rId12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11" Type="http://schemas.openxmlformats.org/officeDocument/2006/relationships/image" Target="../media/image101.jpeg"/><Relationship Id="rId5" Type="http://schemas.openxmlformats.org/officeDocument/2006/relationships/image" Target="../media/image4.png"/><Relationship Id="rId10" Type="http://schemas.openxmlformats.org/officeDocument/2006/relationships/image" Target="../media/image100.png"/><Relationship Id="rId4" Type="http://schemas.openxmlformats.org/officeDocument/2006/relationships/image" Target="../media/image95.png"/><Relationship Id="rId9" Type="http://schemas.openxmlformats.org/officeDocument/2006/relationships/image" Target="../media/image9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06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 cstate="print"/>
          <a:srcRect t="17627" b="19528"/>
          <a:stretch/>
        </p:blipFill>
        <p:spPr bwMode="auto">
          <a:xfrm>
            <a:off x="0" y="7435"/>
            <a:ext cx="916440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3962" y="2030005"/>
            <a:ext cx="7772400" cy="1618909"/>
          </a:xfrm>
        </p:spPr>
        <p:txBody>
          <a:bodyPr>
            <a:noAutofit/>
          </a:bodyPr>
          <a:lstStyle/>
          <a:p>
            <a:r>
              <a:rPr lang="ru-RU" sz="2800" dirty="0"/>
              <a:t>Ресурс «одного окна» проекта СЦОС, как эффективный инструмент продвижения и подбора онлайн-курсов для образовательных организаций</a:t>
            </a:r>
            <a:endParaRPr lang="en-US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1801" y="3816819"/>
            <a:ext cx="6400800" cy="64610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Игнатченко Ольга Аркадьевна</a:t>
            </a:r>
          </a:p>
          <a:p>
            <a:r>
              <a:rPr lang="ru-RU" sz="1200" dirty="0" smtClean="0"/>
              <a:t>Заместитель директора института технологий открытого образования </a:t>
            </a:r>
            <a:r>
              <a:rPr lang="ru-RU" sz="1200" dirty="0" err="1" smtClean="0"/>
              <a:t>УрФУ</a:t>
            </a:r>
            <a:endParaRPr lang="en-US" sz="1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499535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1136650" y="79275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rgbClr val="C00000"/>
                </a:solidFill>
              </a:rPr>
              <a:t>Платформы онлайн-обучения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692" y="700781"/>
            <a:ext cx="4343476" cy="27250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7103" y="878829"/>
            <a:ext cx="4343474" cy="27250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298" y="2056071"/>
            <a:ext cx="4510808" cy="28300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97844" y="2170771"/>
            <a:ext cx="4568519" cy="286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60563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267415" y="604825"/>
            <a:ext cx="8597512" cy="4489910"/>
            <a:chOff x="267415" y="604825"/>
            <a:chExt cx="8597512" cy="4489910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267415" y="604825"/>
              <a:ext cx="8597512" cy="4489910"/>
              <a:chOff x="267415" y="604825"/>
              <a:chExt cx="8597512" cy="4489910"/>
            </a:xfrm>
          </p:grpSpPr>
          <p:pic>
            <p:nvPicPr>
              <p:cNvPr id="62" name="Picture 6" descr="Картинки по запросу российские mooc платформы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33786" y="1773988"/>
                <a:ext cx="286159" cy="2700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4" name="Рисунок 63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39232" y="1650418"/>
                <a:ext cx="741023" cy="170547"/>
              </a:xfrm>
              <a:prstGeom prst="rect">
                <a:avLst/>
              </a:prstGeom>
            </p:spPr>
          </p:pic>
          <p:sp>
            <p:nvSpPr>
              <p:cNvPr id="9" name="Прямоугольник 68"/>
              <p:cNvSpPr/>
              <p:nvPr/>
            </p:nvSpPr>
            <p:spPr>
              <a:xfrm>
                <a:off x="680554" y="2570691"/>
                <a:ext cx="2181409" cy="43088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rIns="45719">
                <a:spAutoFit/>
              </a:bodyPr>
              <a:lstStyle>
                <a:lvl1pPr defTabSz="2032070">
                  <a:defRPr sz="3200" i="1">
                    <a:solidFill>
                      <a:srgbClr val="1F4E79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algn="ctr"/>
                <a:r>
                  <a:rPr lang="ru-RU" sz="1100" b="1" dirty="0" smtClean="0"/>
                  <a:t>Организации, реализующие онлайн-курсы</a:t>
                </a:r>
                <a:endParaRPr sz="1100" b="1" dirty="0"/>
              </a:p>
            </p:txBody>
          </p:sp>
          <p:cxnSp>
            <p:nvCxnSpPr>
              <p:cNvPr id="16" name="Прямая со стрелкой 10"/>
              <p:cNvCxnSpPr/>
              <p:nvPr/>
            </p:nvCxnSpPr>
            <p:spPr>
              <a:xfrm>
                <a:off x="2334246" y="3169996"/>
                <a:ext cx="571568" cy="5456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/>
              <p:cNvSpPr txBox="1"/>
              <p:nvPr/>
            </p:nvSpPr>
            <p:spPr>
              <a:xfrm>
                <a:off x="2162845" y="3225261"/>
                <a:ext cx="89573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100" dirty="0" smtClean="0">
                    <a:solidFill>
                      <a:srgbClr val="0070C0"/>
                    </a:solidFill>
                  </a:rPr>
                  <a:t>Описание курса</a:t>
                </a:r>
                <a:endParaRPr lang="en-US" sz="1100" dirty="0">
                  <a:solidFill>
                    <a:srgbClr val="0070C0"/>
                  </a:solidFill>
                </a:endParaRPr>
              </a:p>
            </p:txBody>
          </p:sp>
          <p:pic>
            <p:nvPicPr>
              <p:cNvPr id="19" name="Изображение 74" descr="Изображение 7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2530" y="3034764"/>
                <a:ext cx="778642" cy="488077"/>
              </a:xfrm>
              <a:prstGeom prst="rect">
                <a:avLst/>
              </a:prstGeom>
              <a:ln w="12700">
                <a:miter lim="400000"/>
              </a:ln>
            </p:spPr>
          </p:pic>
          <p:sp>
            <p:nvSpPr>
              <p:cNvPr id="20" name="Прямоугольник 68"/>
              <p:cNvSpPr/>
              <p:nvPr/>
            </p:nvSpPr>
            <p:spPr>
              <a:xfrm>
                <a:off x="3505664" y="4494571"/>
                <a:ext cx="2339513" cy="60016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rIns="45719">
                <a:spAutoFit/>
              </a:bodyPr>
              <a:lstStyle>
                <a:lvl1pPr defTabSz="2032070">
                  <a:defRPr sz="3200" i="1">
                    <a:solidFill>
                      <a:srgbClr val="1F4E79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algn="ctr"/>
                <a:r>
                  <a:rPr lang="ru-RU" sz="1100" b="1" dirty="0" smtClean="0">
                    <a:solidFill>
                      <a:schemeClr val="accent2"/>
                    </a:solidFill>
                  </a:rPr>
                  <a:t>Образовательные организации, использующие онлайн-курсы</a:t>
                </a:r>
                <a:endParaRPr sz="1100" b="1" dirty="0">
                  <a:solidFill>
                    <a:schemeClr val="accent2"/>
                  </a:solidFill>
                </a:endParaRPr>
              </a:p>
            </p:txBody>
          </p:sp>
          <p:pic>
            <p:nvPicPr>
              <p:cNvPr id="21" name="Изображение 74" descr="Изображение 7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2530" y="3876650"/>
                <a:ext cx="778642" cy="488077"/>
              </a:xfrm>
              <a:prstGeom prst="rect">
                <a:avLst/>
              </a:prstGeom>
              <a:ln w="12700">
                <a:miter lim="400000"/>
              </a:ln>
            </p:spPr>
          </p:pic>
          <p:cxnSp>
            <p:nvCxnSpPr>
              <p:cNvPr id="23" name="Прямая со стрелкой 10"/>
              <p:cNvCxnSpPr/>
              <p:nvPr/>
            </p:nvCxnSpPr>
            <p:spPr>
              <a:xfrm flipV="1">
                <a:off x="2313219" y="3470539"/>
                <a:ext cx="862925" cy="711435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23"/>
              <p:cNvSpPr txBox="1"/>
              <p:nvPr/>
            </p:nvSpPr>
            <p:spPr>
              <a:xfrm>
                <a:off x="3338191" y="3537434"/>
                <a:ext cx="130588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Определение перечня «зачитываемых» курсов</a:t>
                </a:r>
                <a:endParaRPr lang="en-US" sz="1100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Стрелка вправо 7"/>
              <p:cNvSpPr/>
              <p:nvPr/>
            </p:nvSpPr>
            <p:spPr>
              <a:xfrm>
                <a:off x="5295414" y="2787877"/>
                <a:ext cx="328926" cy="218532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 defTabSz="2032070">
                  <a:defRPr sz="4000">
                    <a:solidFill>
                      <a:srgbClr val="1F4E79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2400"/>
              </a:p>
            </p:txBody>
          </p:sp>
          <p:sp>
            <p:nvSpPr>
              <p:cNvPr id="32" name="Прямоугольник 68"/>
              <p:cNvSpPr/>
              <p:nvPr/>
            </p:nvSpPr>
            <p:spPr>
              <a:xfrm>
                <a:off x="2620030" y="666495"/>
                <a:ext cx="1823375" cy="43088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rIns="45719">
                <a:spAutoFit/>
              </a:bodyPr>
              <a:lstStyle>
                <a:lvl1pPr defTabSz="2032070">
                  <a:defRPr sz="3200" i="1">
                    <a:solidFill>
                      <a:srgbClr val="1F4E79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algn="ctr"/>
                <a:r>
                  <a:rPr lang="ru-RU" sz="1100" b="1" dirty="0" smtClean="0">
                    <a:solidFill>
                      <a:schemeClr val="tx2"/>
                    </a:solidFill>
                  </a:rPr>
                  <a:t>ФУМО</a:t>
                </a:r>
              </a:p>
              <a:p>
                <a:pPr algn="ctr"/>
                <a:r>
                  <a:rPr lang="ru-RU" sz="1100" b="1" dirty="0" smtClean="0">
                    <a:solidFill>
                      <a:schemeClr val="tx2"/>
                    </a:solidFill>
                  </a:rPr>
                  <a:t>Работодатели</a:t>
                </a:r>
              </a:p>
            </p:txBody>
          </p:sp>
          <p:cxnSp>
            <p:nvCxnSpPr>
              <p:cNvPr id="33" name="Прямая со стрелкой 10"/>
              <p:cNvCxnSpPr/>
              <p:nvPr/>
            </p:nvCxnSpPr>
            <p:spPr>
              <a:xfrm>
                <a:off x="3505664" y="1807050"/>
                <a:ext cx="168445" cy="431841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4" name="Изображение 74" descr="Изображение 7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73480" y="1167020"/>
                <a:ext cx="778642" cy="488077"/>
              </a:xfrm>
              <a:prstGeom prst="rect">
                <a:avLst/>
              </a:prstGeom>
              <a:ln w="12700">
                <a:miter lim="400000"/>
              </a:ln>
            </p:spPr>
          </p:pic>
          <p:cxnSp>
            <p:nvCxnSpPr>
              <p:cNvPr id="37" name="Прямая со стрелкой 10"/>
              <p:cNvCxnSpPr/>
              <p:nvPr/>
            </p:nvCxnSpPr>
            <p:spPr>
              <a:xfrm flipH="1">
                <a:off x="4443405" y="1713588"/>
                <a:ext cx="214581" cy="47718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7"/>
              <p:cNvSpPr txBox="1"/>
              <p:nvPr/>
            </p:nvSpPr>
            <p:spPr>
              <a:xfrm>
                <a:off x="3632982" y="1681967"/>
                <a:ext cx="895732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100" b="1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Оценки качества курсов</a:t>
                </a:r>
                <a:endParaRPr lang="en-US" sz="1100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9" name="Прямоугольник 68"/>
              <p:cNvSpPr/>
              <p:nvPr/>
            </p:nvSpPr>
            <p:spPr>
              <a:xfrm>
                <a:off x="913465" y="4424182"/>
                <a:ext cx="1782768" cy="36933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rIns="45719">
                <a:spAutoFit/>
              </a:bodyPr>
              <a:lstStyle>
                <a:lvl1pPr defTabSz="2032070">
                  <a:defRPr sz="3200" i="1">
                    <a:solidFill>
                      <a:srgbClr val="1F4E79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algn="ctr"/>
                <a:r>
                  <a:rPr lang="ru-RU" sz="900" b="1" dirty="0" smtClean="0"/>
                  <a:t>Организации, оказывающие услуги онлайн-</a:t>
                </a:r>
                <a:r>
                  <a:rPr lang="ru-RU" sz="900" b="1" dirty="0" err="1" smtClean="0"/>
                  <a:t>прокторинг</a:t>
                </a:r>
                <a:r>
                  <a:rPr lang="ru-RU" sz="900" b="1" dirty="0" err="1"/>
                  <a:t>а</a:t>
                </a:r>
                <a:endParaRPr sz="900" b="1" dirty="0"/>
              </a:p>
            </p:txBody>
          </p:sp>
          <p:pic>
            <p:nvPicPr>
              <p:cNvPr id="40" name="Изображение 74" descr="Изображение 7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99594" y="3987741"/>
                <a:ext cx="778642" cy="488077"/>
              </a:xfrm>
              <a:prstGeom prst="rect">
                <a:avLst/>
              </a:prstGeom>
              <a:ln w="12700">
                <a:miter lim="400000"/>
              </a:ln>
            </p:spPr>
          </p:pic>
          <p:cxnSp>
            <p:nvCxnSpPr>
              <p:cNvPr id="41" name="Прямая со стрелкой 10"/>
              <p:cNvCxnSpPr/>
              <p:nvPr/>
            </p:nvCxnSpPr>
            <p:spPr>
              <a:xfrm flipH="1" flipV="1">
                <a:off x="4525383" y="3506538"/>
                <a:ext cx="132602" cy="398958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Прямоугольник 68"/>
              <p:cNvSpPr/>
              <p:nvPr/>
            </p:nvSpPr>
            <p:spPr>
              <a:xfrm>
                <a:off x="1108495" y="661741"/>
                <a:ext cx="1537597" cy="43088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rIns="45719">
                <a:spAutoFit/>
              </a:bodyPr>
              <a:lstStyle>
                <a:lvl1pPr defTabSz="2032070">
                  <a:defRPr sz="3200" i="1">
                    <a:solidFill>
                      <a:srgbClr val="1F4E79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algn="ctr"/>
                <a:r>
                  <a:rPr lang="ru-RU" sz="1100" b="1" dirty="0" smtClean="0"/>
                  <a:t>Платформы онлайн-обучения</a:t>
                </a:r>
                <a:endParaRPr sz="1100" b="1" dirty="0"/>
              </a:p>
            </p:txBody>
          </p:sp>
          <p:pic>
            <p:nvPicPr>
              <p:cNvPr id="45" name="pasted-image.pdf" descr="pasted-image.pdf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415" y="2041010"/>
                <a:ext cx="535447" cy="316155"/>
              </a:xfrm>
              <a:prstGeom prst="rect">
                <a:avLst/>
              </a:prstGeom>
              <a:ln w="12700">
                <a:miter lim="400000"/>
              </a:ln>
            </p:spPr>
          </p:pic>
          <p:cxnSp>
            <p:nvCxnSpPr>
              <p:cNvPr id="46" name="Прямая со стрелкой 10"/>
              <p:cNvCxnSpPr/>
              <p:nvPr/>
            </p:nvCxnSpPr>
            <p:spPr>
              <a:xfrm flipV="1">
                <a:off x="1804849" y="1881582"/>
                <a:ext cx="1" cy="557816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Box 46"/>
              <p:cNvSpPr txBox="1"/>
              <p:nvPr/>
            </p:nvSpPr>
            <p:spPr>
              <a:xfrm>
                <a:off x="738508" y="1975325"/>
                <a:ext cx="111010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100" dirty="0" smtClean="0">
                    <a:solidFill>
                      <a:srgbClr val="0070C0"/>
                    </a:solidFill>
                  </a:rPr>
                  <a:t>Размещение онлайн-курса</a:t>
                </a:r>
                <a:endParaRPr lang="en-US" sz="1100" dirty="0">
                  <a:solidFill>
                    <a:srgbClr val="0070C0"/>
                  </a:solidFill>
                </a:endParaRPr>
              </a:p>
            </p:txBody>
          </p:sp>
          <p:pic>
            <p:nvPicPr>
              <p:cNvPr id="48" name="pasted-image.pdf" descr="pasted-image.pdf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93111" y="1214147"/>
                <a:ext cx="329748" cy="400057"/>
              </a:xfrm>
              <a:prstGeom prst="rect">
                <a:avLst/>
              </a:prstGeom>
              <a:ln w="12700">
                <a:miter lim="400000"/>
              </a:ln>
            </p:spPr>
          </p:pic>
          <p:sp>
            <p:nvSpPr>
              <p:cNvPr id="49" name="Прямоугольник 68"/>
              <p:cNvSpPr/>
              <p:nvPr/>
            </p:nvSpPr>
            <p:spPr>
              <a:xfrm>
                <a:off x="3911171" y="670758"/>
                <a:ext cx="1823375" cy="43088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rIns="45719">
                <a:spAutoFit/>
              </a:bodyPr>
              <a:lstStyle>
                <a:lvl1pPr defTabSz="2032070">
                  <a:defRPr sz="3200" i="1">
                    <a:solidFill>
                      <a:srgbClr val="1F4E79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algn="ctr"/>
                <a:r>
                  <a:rPr lang="ru-RU" sz="1100" b="1" dirty="0" smtClean="0"/>
                  <a:t>Независимые эксперты</a:t>
                </a:r>
              </a:p>
              <a:p>
                <a:pPr algn="ctr"/>
                <a:r>
                  <a:rPr lang="ru-RU" sz="1100" b="1" dirty="0" smtClean="0"/>
                  <a:t>Пользователи</a:t>
                </a:r>
                <a:endParaRPr sz="900" b="1" dirty="0"/>
              </a:p>
            </p:txBody>
          </p:sp>
          <p:cxnSp>
            <p:nvCxnSpPr>
              <p:cNvPr id="52" name="Прямая со стрелкой 10"/>
              <p:cNvCxnSpPr/>
              <p:nvPr/>
            </p:nvCxnSpPr>
            <p:spPr>
              <a:xfrm>
                <a:off x="2424052" y="1906558"/>
                <a:ext cx="674873" cy="58635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>
                <a:off x="1869000" y="2074653"/>
                <a:ext cx="111010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100" dirty="0" smtClean="0">
                    <a:solidFill>
                      <a:srgbClr val="0070C0"/>
                    </a:solidFill>
                  </a:rPr>
                  <a:t>Реестр платформ</a:t>
                </a:r>
                <a:endParaRPr lang="en-US" sz="1100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2397528" y="3800559"/>
                <a:ext cx="1110104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100" dirty="0" smtClean="0">
                    <a:solidFill>
                      <a:srgbClr val="0070C0"/>
                    </a:solidFill>
                  </a:rPr>
                  <a:t>Реестр сервисов </a:t>
                </a:r>
                <a:r>
                  <a:rPr lang="ru-RU" sz="1100" dirty="0" err="1" smtClean="0">
                    <a:solidFill>
                      <a:srgbClr val="0070C0"/>
                    </a:solidFill>
                  </a:rPr>
                  <a:t>прокторинга</a:t>
                </a:r>
                <a:endParaRPr lang="en-US" sz="1100" dirty="0">
                  <a:solidFill>
                    <a:srgbClr val="0070C0"/>
                  </a:solidFill>
                </a:endParaRPr>
              </a:p>
            </p:txBody>
          </p:sp>
          <p:pic>
            <p:nvPicPr>
              <p:cNvPr id="50" name="Рисунок 49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845177" y="853233"/>
                <a:ext cx="2547343" cy="2242627"/>
              </a:xfrm>
              <a:prstGeom prst="rect">
                <a:avLst/>
              </a:prstGeom>
            </p:spPr>
          </p:pic>
          <p:pic>
            <p:nvPicPr>
              <p:cNvPr id="51" name="Рисунок 50"/>
              <p:cNvPicPr>
                <a:picLocks noChangeAspect="1"/>
              </p:cNvPicPr>
              <p:nvPr/>
            </p:nvPicPr>
            <p:blipFill rotWithShape="1">
              <a:blip r:embed="rId9"/>
              <a:srcRect b="39440"/>
              <a:stretch/>
            </p:blipFill>
            <p:spPr>
              <a:xfrm>
                <a:off x="5813119" y="3698754"/>
                <a:ext cx="2635113" cy="1310855"/>
              </a:xfrm>
              <a:prstGeom prst="rect">
                <a:avLst/>
              </a:prstGeom>
            </p:spPr>
          </p:pic>
          <p:pic>
            <p:nvPicPr>
              <p:cNvPr id="53" name="Рисунок 52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310022" y="3117567"/>
                <a:ext cx="1554905" cy="677072"/>
              </a:xfrm>
              <a:prstGeom prst="rect">
                <a:avLst/>
              </a:prstGeom>
            </p:spPr>
          </p:pic>
          <p:cxnSp>
            <p:nvCxnSpPr>
              <p:cNvPr id="54" name="Прямая соединительная линия 53"/>
              <p:cNvCxnSpPr/>
              <p:nvPr/>
            </p:nvCxnSpPr>
            <p:spPr>
              <a:xfrm flipH="1">
                <a:off x="7345062" y="2736238"/>
                <a:ext cx="141454" cy="409207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Прямая соединительная линия 57"/>
              <p:cNvCxnSpPr/>
              <p:nvPr/>
            </p:nvCxnSpPr>
            <p:spPr>
              <a:xfrm>
                <a:off x="8138215" y="2741290"/>
                <a:ext cx="692115" cy="404155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Стрелка вниз 58"/>
              <p:cNvSpPr/>
              <p:nvPr/>
            </p:nvSpPr>
            <p:spPr>
              <a:xfrm>
                <a:off x="7670385" y="3765339"/>
                <a:ext cx="257175" cy="283455"/>
              </a:xfrm>
              <a:prstGeom prst="downArrow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61" name="Рисунок 60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656410" y="1049492"/>
                <a:ext cx="653934" cy="176304"/>
              </a:xfrm>
              <a:prstGeom prst="rect">
                <a:avLst/>
              </a:prstGeom>
            </p:spPr>
          </p:pic>
          <p:pic>
            <p:nvPicPr>
              <p:cNvPr id="63" name="Рисунок 62"/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29946" y="1250547"/>
                <a:ext cx="740531" cy="180330"/>
              </a:xfrm>
              <a:prstGeom prst="rect">
                <a:avLst/>
              </a:prstGeom>
            </p:spPr>
          </p:pic>
          <p:pic>
            <p:nvPicPr>
              <p:cNvPr id="65" name="Рисунок 64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21003" y="1429350"/>
                <a:ext cx="892897" cy="189575"/>
              </a:xfrm>
              <a:prstGeom prst="rect">
                <a:avLst/>
              </a:prstGeom>
            </p:spPr>
          </p:pic>
          <p:sp>
            <p:nvSpPr>
              <p:cNvPr id="66" name="Прямоугольник 68"/>
              <p:cNvSpPr/>
              <p:nvPr/>
            </p:nvSpPr>
            <p:spPr>
              <a:xfrm>
                <a:off x="5954940" y="604825"/>
                <a:ext cx="2183275" cy="26161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rIns="45719">
                <a:spAutoFit/>
              </a:bodyPr>
              <a:lstStyle>
                <a:lvl1pPr defTabSz="2032070">
                  <a:defRPr sz="3200" i="1">
                    <a:solidFill>
                      <a:srgbClr val="1F4E79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algn="ctr"/>
                <a:r>
                  <a:rPr lang="ru-RU" sz="1100" i="0" dirty="0" smtClean="0"/>
                  <a:t>«Паспорт» онлайн-курса</a:t>
                </a:r>
                <a:endParaRPr sz="1100" i="0" dirty="0"/>
              </a:p>
            </p:txBody>
          </p:sp>
          <p:sp>
            <p:nvSpPr>
              <p:cNvPr id="44" name="Скругленный прямоугольник 66"/>
              <p:cNvSpPr/>
              <p:nvPr/>
            </p:nvSpPr>
            <p:spPr>
              <a:xfrm>
                <a:off x="1462717" y="1297119"/>
                <a:ext cx="890286" cy="497485"/>
              </a:xfrm>
              <a:prstGeom prst="roundRect">
                <a:avLst>
                  <a:gd name="adj" fmla="val 6013"/>
                </a:avLst>
              </a:prstGeom>
              <a:ln w="57150">
                <a:solidFill>
                  <a:srgbClr val="808080"/>
                </a:solidFill>
                <a:miter/>
              </a:ln>
            </p:spPr>
            <p:txBody>
              <a:bodyPr lIns="45719" rIns="45719" anchor="ctr"/>
              <a:lstStyle/>
              <a:p>
                <a:pPr defTabSz="2032070">
                  <a:spcBef>
                    <a:spcPts val="1200"/>
                  </a:spcBef>
                  <a:defRPr sz="3700" b="1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sz="2400"/>
              </a:p>
            </p:txBody>
          </p:sp>
          <p:sp>
            <p:nvSpPr>
              <p:cNvPr id="57" name="Скругленный прямоугольник 66"/>
              <p:cNvSpPr/>
              <p:nvPr/>
            </p:nvSpPr>
            <p:spPr>
              <a:xfrm>
                <a:off x="1380896" y="1221032"/>
                <a:ext cx="890286" cy="497485"/>
              </a:xfrm>
              <a:prstGeom prst="roundRect">
                <a:avLst>
                  <a:gd name="adj" fmla="val 6013"/>
                </a:avLst>
              </a:prstGeom>
              <a:solidFill>
                <a:schemeClr val="bg1"/>
              </a:solidFill>
              <a:ln w="57150">
                <a:solidFill>
                  <a:srgbClr val="808080"/>
                </a:solidFill>
                <a:miter/>
              </a:ln>
            </p:spPr>
            <p:txBody>
              <a:bodyPr lIns="45719" rIns="45719" anchor="ctr"/>
              <a:lstStyle/>
              <a:p>
                <a:pPr defTabSz="2032070">
                  <a:spcBef>
                    <a:spcPts val="1200"/>
                  </a:spcBef>
                  <a:defRPr sz="3700" b="1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sz="2400"/>
              </a:p>
            </p:txBody>
          </p:sp>
          <p:pic>
            <p:nvPicPr>
              <p:cNvPr id="60" name="pasted-image.pdf" descr="pasted-image.pdf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58315" y="1312854"/>
                <a:ext cx="535447" cy="316155"/>
              </a:xfrm>
              <a:prstGeom prst="rect">
                <a:avLst/>
              </a:prstGeom>
              <a:ln w="12700">
                <a:miter lim="400000"/>
              </a:ln>
            </p:spPr>
          </p:pic>
        </p:grpSp>
        <p:pic>
          <p:nvPicPr>
            <p:cNvPr id="2050" name="Picture 2" descr="Открытые образовательные программы и курсы УрФУ">
              <a:hlinkClick r:id="rId14" tooltip="Открытые образовательные программы и курсы УрФУ"/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526" y="1134683"/>
              <a:ext cx="260696" cy="260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85455" y="-179784"/>
            <a:ext cx="7696200" cy="85725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Ресурс «одного окна» (</a:t>
            </a:r>
            <a:r>
              <a:rPr lang="en-US" sz="2400" dirty="0" smtClean="0">
                <a:solidFill>
                  <a:srgbClr val="C00000"/>
                </a:solidFill>
              </a:rPr>
              <a:t>online.edu.ru)</a:t>
            </a:r>
            <a:r>
              <a:rPr lang="ru-RU" sz="2400" dirty="0" smtClean="0">
                <a:solidFill>
                  <a:srgbClr val="C00000"/>
                </a:solidFill>
              </a:rPr>
              <a:t> – проект СЦОС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11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41565" y="666512"/>
            <a:ext cx="6045438" cy="437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663891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1094689" y="310754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rgbClr val="C00000"/>
                </a:solidFill>
              </a:rPr>
              <a:t>Онлайн-платформы, подключившиеся к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ресурсу «одного окна»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920" y="1435535"/>
            <a:ext cx="1724484" cy="2576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15"/>
          <a:stretch/>
        </p:blipFill>
        <p:spPr bwMode="auto">
          <a:xfrm>
            <a:off x="7133794" y="4086971"/>
            <a:ext cx="1739872" cy="85463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12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152449" y="4646453"/>
            <a:ext cx="42720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Более 30 платформ онлайн-обучения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3" name="Picture 2" descr="ÐÑÐºÑÑÑÐ¾Ðµ Ð¾Ð±ÑÐ°Ð·Ð¾Ð²Ð°Ð½Ð¸Ð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55" y="732371"/>
            <a:ext cx="1650922" cy="1650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tepik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553" y="94615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£Ð½Ð¸Ð²ÐµÑÑÐ°ÑÐ¸ÑÐ¼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75" y="2017102"/>
            <a:ext cx="1208668" cy="120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ÐÐµÐºÑÐ¾ÑÐ¸ÑÐ¼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042" y="2233972"/>
            <a:ext cx="1177577" cy="117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GeekBrains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194" y="1121789"/>
            <a:ext cx="1205648" cy="120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Ð£Ð½Ð¸Ð²ÐµÑÑÐ¸ÑÐµÑ Ð±ÐµÐ· Ð³ÑÐ°Ð½Ð¸Ñ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502" y="2359635"/>
            <a:ext cx="1068802" cy="106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ÐÑÐºÑÑÑÐ°Ñ Ð¾Ð½Ð»Ð°Ð¹Ð½-Ð°ÐºÐ°Ð´ÐµÐ¼Ð¸Ñ Ð¤Ð¸Ð½Ð°Ð½ÑÐ¾Ð²Ð¾Ð³Ð¾ ÑÐ½Ð¸Ð²ÐµÑÑÐ¸ÑÐµÑÐ°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481" y="3411549"/>
            <a:ext cx="1072871" cy="1072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ÐÑÐºÑÑÑÑÐ¹ ÐÐ¾Ð»Ð¸ÑÐµÑ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26" y="3493205"/>
            <a:ext cx="991215" cy="99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ÐÐµÑÐ¾Ð»Ð¾Ð³Ð¸Ñ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035" y="3322797"/>
            <a:ext cx="1444470" cy="144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ÐÑÐºÑÑÑÑÐµ Ð¾Ð±ÑÐ°Ð·Ð¾Ð²Ð°ÑÐµÐ»ÑÐ½ÑÐµ Ð¿ÑÐ¾Ð³ÑÐ°Ð¼Ð¼Ñ Ð¸ ÐºÑÑÑÑ Ð£ÑÐ¤Ð£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455" y="2501839"/>
            <a:ext cx="1183609" cy="118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ÐÐ½Ð»Ð°Ð¹Ð½-Ð¾Ð±ÑÐ°Ð·Ð¾Ð²Ð°Ð½Ð¸Ðµ Ð² ÐÐÐ£ ÐÐ¨Ð­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461" y="3573582"/>
            <a:ext cx="822947" cy="82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12511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1116634" y="489478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rgbClr val="C00000"/>
                </a:solidFill>
              </a:rPr>
              <a:t>Организации-разработчики, </a:t>
            </a:r>
            <a:r>
              <a:rPr lang="ru-RU" sz="2400" dirty="0">
                <a:solidFill>
                  <a:srgbClr val="C00000"/>
                </a:solidFill>
              </a:rPr>
              <a:t>онлайн-курсы которых </a:t>
            </a:r>
            <a:r>
              <a:rPr lang="ru-RU" sz="2400" dirty="0" smtClean="0">
                <a:solidFill>
                  <a:srgbClr val="C00000"/>
                </a:solidFill>
              </a:rPr>
              <a:t>размещены на ресурсе «одного окна» </a:t>
            </a:r>
            <a:endParaRPr lang="ru-RU" sz="2400" dirty="0">
              <a:solidFill>
                <a:srgbClr val="C00000"/>
              </a:solidFill>
            </a:endParaRPr>
          </a:p>
          <a:p>
            <a:r>
              <a:rPr lang="ru-RU" sz="2400" dirty="0" smtClean="0">
                <a:solidFill>
                  <a:srgbClr val="C00000"/>
                </a:solidFill>
              </a:rPr>
              <a:t> 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ÐÐ¾Ð³Ð¾ÑÐ¸Ð¿ Ð¾ÑÐ³Ð°Ð½Ð¸Ð·Ð°ÑÐ¸Ð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756944"/>
            <a:ext cx="776907" cy="77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Ð¾Ð³Ð¾ÑÐ¸Ð¿ Ð¾ÑÐ³Ð°Ð½Ð¸Ð·Ð°ÑÐ¸Ð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85" y="1101183"/>
            <a:ext cx="714375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Ð°Ð»ÑÐ¸Ð¹ÑÐºÐ¸Ð¹ ÑÐµÐ´ÐµÑÐ°Ð»ÑÐ½ÑÐ¹ ÑÐ½Ð¸Ð²ÐµÑÑÐ¸ÑÐµÑ Ð¸Ð¼ÐµÐ½Ð¸ ÐÐ¼Ð¼Ð°Ð½ÑÐ°Ð»Ð° ÐÐ°Ð½ÑÐ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69" y="1879488"/>
            <a:ext cx="847725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ÐÐ¾Ð³Ð¾ÑÐ¸Ð¿ Ð¾ÑÐ³Ð°Ð½Ð¸Ð·Ð°ÑÐ¸Ð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2" y="3571949"/>
            <a:ext cx="950552" cy="95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 descr="ÐÐ¾ÑÐºÐ¾Ð²ÑÐºÐ¸Ð¹ Ð³Ð¾ÑÑÐ´Ð°ÑÑÑÐ²ÐµÐ½Ð½ÑÐ¹ ÑÐ½Ð¸Ð²ÐµÑÑÐ¸ÑÐµÑ Ð¸Ð¼ÐµÐ½Ð¸ Ð.Ð. ÐÐ¾Ð¼Ð¾Ð½Ð¾ÑÐ¾Ð²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0" name="Picture 16" descr="ÐÐ¾ÑÐºÐ¾Ð²ÑÐºÐ¸Ð¹ Ð³Ð¾ÑÑÐ´Ð°ÑÑÑÐ²ÐµÐ½Ð½ÑÐ¹ ÑÐ½Ð¸Ð²ÐµÑÑÐ¸ÑÐµÑ Ð¸Ð¼ÐµÐ½Ð¸ Ð.Ð. ÐÐ¾Ð¼Ð¾Ð½Ð¾ÑÐ¾Ð²Ð°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907" y="1273932"/>
            <a:ext cx="847725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ÐÐ°ÑÐ¸Ð¾Ð½Ð°Ð»ÑÐ½ÑÐ¹ Ð¸ÑÑÐ»ÐµÐ´Ð¾Ð²Ð°ÑÐµÐ»ÑÑÐºÐ¸Ð¹ ÑÐµÑÐ½Ð¾Ð»Ð¾Ð³Ð¸ÑÐµÑÐºÐ¸Ð¹ ÑÐ½Ð¸Ð²ÐµÑÑÐ¸ÑÐµÑ Â«ÐÐÐ¡Ð¸Ð¡Â»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212" y="2141216"/>
            <a:ext cx="932656" cy="93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ÐÐ°ÑÐ¸Ð¾Ð½Ð°Ð»ÑÐ½ÑÐ¹ Ð¸ÑÑÐ»ÐµÐ´Ð¾Ð²Ð°ÑÐµÐ»ÑÑÐºÐ¸Ð¹ ÑÐ½Ð¸Ð²ÐµÑÑÐ¸ÑÐµÑ Â«ÐÑÑÑÐ°Ñ ÑÐºÐ¾Ð»Ð° ÑÐºÐ¾Ð½Ð¾Ð¼Ð¸ÐºÐ¸Â»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537" y="3351232"/>
            <a:ext cx="838200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Ð¡Ð°Ð½ÐºÑ-ÐÐµÑÐµÑÐ±ÑÑÐ³ÑÐºÐ¸Ð¹ Ð³Ð¾ÑÑÐ´Ð°ÑÑÑÐ²ÐµÐ½Ð½ÑÐ¹ ÑÐ½Ð¸Ð²ÐµÑÑÐ¸ÑÐµÑ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556" y="1221636"/>
            <a:ext cx="1117661" cy="111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Ð¤ÐÐÐÐ£ ÐÐ Â«Ð¡Ð°Ð½ÐºÑ-ÐÐµÑÐµÑÐ±ÑÑÐ³ÑÐºÐ¸Ð¹  Ð¿Ð¾Ð»Ð¸ÑÐµÑÐ½Ð¸ÑÐµÑÐºÐ¸Ð¹ ÑÐ½Ð¸Ð²ÐµÑÑÐ¸ÑÐµÑ ÐÐµÑÑÐ° ÐÐµÐ»Ð¸ÐºÐ¾Ð³Ð¾Â»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990" y="1292725"/>
            <a:ext cx="1083745" cy="108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Ð£Ð½Ð¸Ð²ÐµÑÑÐ¸ÑÐµÑ ÐÐ¢ÐÐ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076" y="2651518"/>
            <a:ext cx="664409" cy="664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Ð£ÑÐ°Ð»ÑÑÐºÐ¸Ð¹ ÑÐµÐ´ÐµÑÐ°Ð»ÑÐ½ÑÐ¹ ÑÐ½Ð¸Ð²ÐµÑÑÐ¸ÑÐµÑ Ð¸Ð¼ÐµÐ½Ð¸ Ð¿ÐµÑÐ²Ð¾Ð³Ð¾ ÐÑÐµÐ·Ð¸Ð´ÐµÐ½ÑÐ° Ð Ð¾ÑÑÐ¸Ð¸ Ð.Ð.ÐÐ»ÑÑÐ¸Ð½Ð°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358" y="2507272"/>
            <a:ext cx="1249871" cy="1249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Ð¢Ð¾Ð¼ÑÐºÐ¸Ð¹ Ð³Ð¾ÑÑÐ´Ð°ÑÑÑÐ²ÐµÐ½Ð½ÑÐ¹ ÑÐ½Ð¸Ð²ÐµÑÑÐ¸ÑÐµÑ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265" y="3571949"/>
            <a:ext cx="862015" cy="86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ÐÐ¾ÑÐºÐ¾Ð²ÑÐºÐ¸Ð¹ ÑÐ¸Ð·Ð¸ÐºÐ¾-ÑÐµÑÐ½Ð¸ÑÐµÑÐºÐ¸Ð¹ Ð¸Ð½ÑÑÐ¸ÑÑÑ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633" y="1554536"/>
            <a:ext cx="1045752" cy="104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ÐÐ¾Ð³Ð¾ÑÐ¸Ð¿ Ð¾ÑÐ³Ð°Ð½Ð¸Ð·Ð°ÑÐ¸Ð¸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350" y="2370984"/>
            <a:ext cx="869287" cy="86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/>
          <p:nvPr/>
        </p:nvPicPr>
        <p:blipFill>
          <a:blip r:embed="rId18"/>
          <a:stretch>
            <a:fillRect/>
          </a:stretch>
        </p:blipFill>
        <p:spPr>
          <a:xfrm>
            <a:off x="6942889" y="2764266"/>
            <a:ext cx="2063471" cy="2236180"/>
          </a:xfrm>
          <a:prstGeom prst="rect">
            <a:avLst/>
          </a:prstGeom>
        </p:spPr>
      </p:pic>
      <p:pic>
        <p:nvPicPr>
          <p:cNvPr id="1048" name="Picture 24" descr="ÐÐ¾Ð³Ð¾ÑÐ¸Ð¿ Ð¾ÑÐ³Ð°Ð½Ð¸Ð·Ð°ÑÐ¸Ð¸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385" y="3533851"/>
            <a:ext cx="865809" cy="865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/>
          <p:cNvPicPr/>
          <p:nvPr/>
        </p:nvPicPr>
        <p:blipFill>
          <a:blip r:embed="rId20"/>
          <a:stretch>
            <a:fillRect/>
          </a:stretch>
        </p:blipFill>
        <p:spPr>
          <a:xfrm>
            <a:off x="6169719" y="1401441"/>
            <a:ext cx="2224981" cy="2411209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13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307975" y="4600336"/>
            <a:ext cx="43220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Более 50 организаций-разработчиков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18741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85455" y="-179784"/>
            <a:ext cx="7696200" cy="85725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Система оценки качества онлайн-курсов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8" name="pasted-image.pdf" descr="pasted-image.pd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078" y="2346263"/>
            <a:ext cx="1064307" cy="628421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Скругленный прямоугольник 66"/>
          <p:cNvSpPr/>
          <p:nvPr/>
        </p:nvSpPr>
        <p:spPr>
          <a:xfrm>
            <a:off x="3955886" y="2153695"/>
            <a:ext cx="1701208" cy="1013559"/>
          </a:xfrm>
          <a:prstGeom prst="roundRect">
            <a:avLst>
              <a:gd name="adj" fmla="val 6013"/>
            </a:avLst>
          </a:prstGeom>
          <a:ln w="57150">
            <a:solidFill>
              <a:srgbClr val="808080"/>
            </a:solidFill>
            <a:miter/>
          </a:ln>
        </p:spPr>
        <p:txBody>
          <a:bodyPr lIns="45719" rIns="45719" anchor="ctr"/>
          <a:lstStyle/>
          <a:p>
            <a:pPr defTabSz="2032070">
              <a:spcBef>
                <a:spcPts val="1200"/>
              </a:spcBef>
              <a:defRPr sz="37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2400"/>
          </a:p>
        </p:txBody>
      </p:sp>
      <p:sp>
        <p:nvSpPr>
          <p:cNvPr id="10" name="Прямоугольник 68"/>
          <p:cNvSpPr/>
          <p:nvPr/>
        </p:nvSpPr>
        <p:spPr>
          <a:xfrm>
            <a:off x="3866427" y="3275420"/>
            <a:ext cx="1880125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defTabSz="2032070">
              <a:defRPr sz="3200" i="1">
                <a:solidFill>
                  <a:srgbClr val="1F4E7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ru-RU" sz="1400" dirty="0" smtClean="0"/>
              <a:t>Ресурс «одного окна»</a:t>
            </a:r>
            <a:endParaRPr sz="1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7893" y="855798"/>
            <a:ext cx="2907872" cy="789357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Образовательные организации:</a:t>
            </a:r>
          </a:p>
          <a:p>
            <a:pPr algn="ctr"/>
            <a:r>
              <a:rPr lang="ru-RU" sz="1100" dirty="0" smtClean="0"/>
              <a:t>Оценка соответствия образовательной программе, академическая оценка содержания, методики, поддержки</a:t>
            </a:r>
            <a:endParaRPr lang="ru-RU" sz="11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7893" y="1797556"/>
            <a:ext cx="2907872" cy="64523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ФУМО</a:t>
            </a:r>
            <a:r>
              <a:rPr lang="ru-RU" dirty="0" smtClean="0"/>
              <a:t>:</a:t>
            </a:r>
          </a:p>
          <a:p>
            <a:pPr algn="ctr"/>
            <a:r>
              <a:rPr lang="ru-RU" sz="1100" dirty="0" smtClean="0"/>
              <a:t>Оценка соответствия требованиям ФГОС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37893" y="2591612"/>
            <a:ext cx="2907872" cy="64523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Работодатели, эксперты СПК и </a:t>
            </a:r>
            <a:r>
              <a:rPr lang="en-US" b="1" dirty="0" smtClean="0"/>
              <a:t>WS</a:t>
            </a:r>
            <a:r>
              <a:rPr lang="ru-RU" b="1" dirty="0" smtClean="0"/>
              <a:t> </a:t>
            </a:r>
          </a:p>
          <a:p>
            <a:pPr algn="ctr"/>
            <a:r>
              <a:rPr lang="ru-RU" sz="1100" dirty="0" smtClean="0"/>
              <a:t>Оценка соответствия требованиям рынка труда, ПС и международных стандартов </a:t>
            </a:r>
            <a:r>
              <a:rPr lang="en-US" sz="1100" dirty="0" smtClean="0"/>
              <a:t>WS</a:t>
            </a:r>
            <a:endParaRPr lang="ru-RU" sz="11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37893" y="3389246"/>
            <a:ext cx="2907872" cy="64523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Независимые эксперты</a:t>
            </a:r>
            <a:r>
              <a:rPr lang="ru-RU" dirty="0" smtClean="0"/>
              <a:t>:</a:t>
            </a:r>
          </a:p>
          <a:p>
            <a:pPr algn="ctr"/>
            <a:r>
              <a:rPr lang="ru-RU" sz="1100" dirty="0"/>
              <a:t>Оценка содержательных, педагогических и технологических </a:t>
            </a:r>
            <a:r>
              <a:rPr lang="ru-RU" sz="1100" dirty="0" smtClean="0"/>
              <a:t>характеристик</a:t>
            </a:r>
            <a:endParaRPr lang="ru-RU" sz="11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37893" y="4172762"/>
            <a:ext cx="2907872" cy="64523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Пользователи</a:t>
            </a:r>
            <a:r>
              <a:rPr lang="ru-RU" dirty="0" smtClean="0"/>
              <a:t>:</a:t>
            </a:r>
          </a:p>
          <a:p>
            <a:pPr algn="ctr"/>
            <a:r>
              <a:rPr lang="ru-RU" sz="1100" dirty="0" smtClean="0"/>
              <a:t>Оценка </a:t>
            </a:r>
            <a:r>
              <a:rPr lang="ru-RU" sz="1100" dirty="0"/>
              <a:t>содержания, организации, удобства и </a:t>
            </a:r>
            <a:r>
              <a:rPr lang="ru-RU" sz="1100" dirty="0" smtClean="0"/>
              <a:t>поддержки</a:t>
            </a:r>
            <a:endParaRPr lang="ru-RU" sz="1100" dirty="0"/>
          </a:p>
        </p:txBody>
      </p:sp>
      <p:sp>
        <p:nvSpPr>
          <p:cNvPr id="15" name="Стрелка вправо 7"/>
          <p:cNvSpPr/>
          <p:nvPr/>
        </p:nvSpPr>
        <p:spPr>
          <a:xfrm rot="1790395">
            <a:off x="3325201" y="1262394"/>
            <a:ext cx="328926" cy="21853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6" name="Стрелка вправо 7"/>
          <p:cNvSpPr/>
          <p:nvPr/>
        </p:nvSpPr>
        <p:spPr>
          <a:xfrm>
            <a:off x="3311336" y="2010907"/>
            <a:ext cx="328926" cy="21853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7" name="Стрелка вправо 7"/>
          <p:cNvSpPr/>
          <p:nvPr/>
        </p:nvSpPr>
        <p:spPr>
          <a:xfrm>
            <a:off x="3329560" y="2776398"/>
            <a:ext cx="328926" cy="21853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8" name="Стрелка вправо 7"/>
          <p:cNvSpPr/>
          <p:nvPr/>
        </p:nvSpPr>
        <p:spPr>
          <a:xfrm>
            <a:off x="3341607" y="3525723"/>
            <a:ext cx="328926" cy="21853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9" name="Стрелка вправо 7"/>
          <p:cNvSpPr/>
          <p:nvPr/>
        </p:nvSpPr>
        <p:spPr>
          <a:xfrm rot="20147886">
            <a:off x="3329561" y="4118854"/>
            <a:ext cx="328926" cy="21853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0" name="Скругленный прямоугольник 66"/>
          <p:cNvSpPr/>
          <p:nvPr/>
        </p:nvSpPr>
        <p:spPr>
          <a:xfrm>
            <a:off x="6402463" y="1387688"/>
            <a:ext cx="890286" cy="497485"/>
          </a:xfrm>
          <a:prstGeom prst="roundRect">
            <a:avLst>
              <a:gd name="adj" fmla="val 6013"/>
            </a:avLst>
          </a:prstGeom>
          <a:ln w="57150">
            <a:solidFill>
              <a:srgbClr val="808080"/>
            </a:solidFill>
            <a:miter/>
          </a:ln>
        </p:spPr>
        <p:txBody>
          <a:bodyPr lIns="45719" rIns="45719" anchor="ctr"/>
          <a:lstStyle/>
          <a:p>
            <a:pPr defTabSz="2032070">
              <a:spcBef>
                <a:spcPts val="1200"/>
              </a:spcBef>
              <a:defRPr sz="37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2400"/>
          </a:p>
        </p:txBody>
      </p:sp>
      <p:sp>
        <p:nvSpPr>
          <p:cNvPr id="21" name="Скругленный прямоугольник 66"/>
          <p:cNvSpPr/>
          <p:nvPr/>
        </p:nvSpPr>
        <p:spPr>
          <a:xfrm>
            <a:off x="6320642" y="1311601"/>
            <a:ext cx="890286" cy="497485"/>
          </a:xfrm>
          <a:prstGeom prst="roundRect">
            <a:avLst>
              <a:gd name="adj" fmla="val 6013"/>
            </a:avLst>
          </a:prstGeom>
          <a:solidFill>
            <a:schemeClr val="bg1"/>
          </a:solidFill>
          <a:ln w="57150">
            <a:solidFill>
              <a:srgbClr val="808080"/>
            </a:solidFill>
            <a:miter/>
          </a:ln>
        </p:spPr>
        <p:txBody>
          <a:bodyPr lIns="45719" rIns="45719" anchor="ctr"/>
          <a:lstStyle/>
          <a:p>
            <a:pPr defTabSz="2032070">
              <a:spcBef>
                <a:spcPts val="1200"/>
              </a:spcBef>
              <a:defRPr sz="37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2400"/>
          </a:p>
        </p:txBody>
      </p:sp>
      <p:pic>
        <p:nvPicPr>
          <p:cNvPr id="22" name="pasted-image.pdf" descr="pasted-image.pd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061" y="1403423"/>
            <a:ext cx="535447" cy="316155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Изображение 74" descr="Изображение 7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607" y="2169781"/>
            <a:ext cx="1003420" cy="6289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pasted-image.pdf" descr="pasted-image.pd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2" y="3116308"/>
            <a:ext cx="584738" cy="709416"/>
          </a:xfrm>
          <a:prstGeom prst="rect">
            <a:avLst/>
          </a:prstGeom>
          <a:ln w="12700">
            <a:miter lim="400000"/>
          </a:ln>
        </p:spPr>
      </p:pic>
      <p:sp>
        <p:nvSpPr>
          <p:cNvPr id="25" name="Стрелка вправо 7"/>
          <p:cNvSpPr/>
          <p:nvPr/>
        </p:nvSpPr>
        <p:spPr>
          <a:xfrm rot="10800000">
            <a:off x="5229619" y="1576162"/>
            <a:ext cx="907561" cy="21853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6" name="Стрелка вправо 7"/>
          <p:cNvSpPr/>
          <p:nvPr/>
        </p:nvSpPr>
        <p:spPr>
          <a:xfrm>
            <a:off x="5808255" y="2482346"/>
            <a:ext cx="328926" cy="21853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7" name="Стрелка вправо 7"/>
          <p:cNvSpPr/>
          <p:nvPr/>
        </p:nvSpPr>
        <p:spPr>
          <a:xfrm rot="1607289">
            <a:off x="5900244" y="3244794"/>
            <a:ext cx="328926" cy="21853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8" name="Прямоугольник 68"/>
          <p:cNvSpPr/>
          <p:nvPr/>
        </p:nvSpPr>
        <p:spPr>
          <a:xfrm>
            <a:off x="7439622" y="1344899"/>
            <a:ext cx="1532198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defTabSz="2032070">
              <a:defRPr sz="3200" i="1">
                <a:solidFill>
                  <a:srgbClr val="1F4E7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ru-RU" sz="1200" dirty="0" smtClean="0"/>
              <a:t>Платформы онлайн-обучения</a:t>
            </a:r>
            <a:endParaRPr sz="1200" dirty="0"/>
          </a:p>
        </p:txBody>
      </p:sp>
      <p:sp>
        <p:nvSpPr>
          <p:cNvPr id="29" name="Прямоугольник 68"/>
          <p:cNvSpPr/>
          <p:nvPr/>
        </p:nvSpPr>
        <p:spPr>
          <a:xfrm>
            <a:off x="7472766" y="2304427"/>
            <a:ext cx="1447799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defTabSz="2032070">
              <a:defRPr sz="3200" i="1">
                <a:solidFill>
                  <a:srgbClr val="1F4E7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ru-RU" sz="1200" dirty="0" smtClean="0"/>
              <a:t>Образовательные организации</a:t>
            </a:r>
            <a:endParaRPr sz="1200" dirty="0"/>
          </a:p>
        </p:txBody>
      </p:sp>
      <p:sp>
        <p:nvSpPr>
          <p:cNvPr id="30" name="Прямоугольник 68"/>
          <p:cNvSpPr/>
          <p:nvPr/>
        </p:nvSpPr>
        <p:spPr>
          <a:xfrm>
            <a:off x="7469535" y="3379562"/>
            <a:ext cx="1369862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defTabSz="2032070">
              <a:defRPr sz="3200" i="1">
                <a:solidFill>
                  <a:srgbClr val="1F4E7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ru-RU" sz="1200" dirty="0" smtClean="0"/>
              <a:t>Обучающиеся</a:t>
            </a:r>
            <a:endParaRPr sz="1200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939855" y="4357793"/>
            <a:ext cx="1928793" cy="645234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/>
              <a:t>Независимая оценка</a:t>
            </a:r>
            <a:br>
              <a:rPr lang="ru-RU" sz="900" dirty="0"/>
            </a:br>
            <a:r>
              <a:rPr lang="ru-RU" sz="900" dirty="0"/>
              <a:t>(добровольная аккредитация) ОК на соответствие лучшим </a:t>
            </a:r>
            <a:r>
              <a:rPr lang="ru-RU" sz="900" dirty="0" smtClean="0"/>
              <a:t>практикам</a:t>
            </a:r>
            <a:endParaRPr lang="ru-RU" sz="900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010532" y="4366783"/>
            <a:ext cx="2010912" cy="645234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/>
              <a:t>Автоматизированная оценка ОК на основе анализа </a:t>
            </a:r>
            <a:r>
              <a:rPr lang="ru-RU" sz="900" dirty="0" smtClean="0"/>
              <a:t>данных </a:t>
            </a:r>
            <a:r>
              <a:rPr lang="ru-RU" sz="900" dirty="0"/>
              <a:t>о поведении пользователей и результатах их обучения</a:t>
            </a:r>
          </a:p>
        </p:txBody>
      </p:sp>
      <p:sp>
        <p:nvSpPr>
          <p:cNvPr id="33" name="Стрелка вправо 7"/>
          <p:cNvSpPr/>
          <p:nvPr/>
        </p:nvSpPr>
        <p:spPr>
          <a:xfrm rot="16457187">
            <a:off x="4665910" y="3951768"/>
            <a:ext cx="328926" cy="21853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4" name="Стрелка вправо 7"/>
          <p:cNvSpPr/>
          <p:nvPr/>
        </p:nvSpPr>
        <p:spPr>
          <a:xfrm rot="14009330">
            <a:off x="5804898" y="3951768"/>
            <a:ext cx="328926" cy="21853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14</a:t>
            </a:fld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596622" y="746096"/>
            <a:ext cx="2224996" cy="43538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Обязательная оценка</a:t>
            </a:r>
            <a:endParaRPr lang="ru-RU" sz="1600" dirty="0"/>
          </a:p>
        </p:txBody>
      </p:sp>
      <p:sp>
        <p:nvSpPr>
          <p:cNvPr id="36" name="Стрелка вправо 7"/>
          <p:cNvSpPr/>
          <p:nvPr/>
        </p:nvSpPr>
        <p:spPr>
          <a:xfrm rot="5400000">
            <a:off x="4622902" y="1874641"/>
            <a:ext cx="196409" cy="21853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pic>
        <p:nvPicPr>
          <p:cNvPr id="37" name="pasted-image.pdf" descr="pasted-image.pd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480" y="1533115"/>
            <a:ext cx="535447" cy="316155"/>
          </a:xfrm>
          <a:prstGeom prst="rect">
            <a:avLst/>
          </a:prstGeom>
          <a:ln w="12700">
            <a:miter lim="400000"/>
          </a:ln>
        </p:spPr>
      </p:pic>
      <p:sp>
        <p:nvSpPr>
          <p:cNvPr id="38" name="Стрелка вправо 7"/>
          <p:cNvSpPr/>
          <p:nvPr/>
        </p:nvSpPr>
        <p:spPr>
          <a:xfrm rot="5400000">
            <a:off x="4613953" y="1279872"/>
            <a:ext cx="220470" cy="21624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879819118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36137" y="59661"/>
            <a:ext cx="7696200" cy="48727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Компоненты системы оценки качества онлайн-курсов</a:t>
            </a:r>
            <a:endParaRPr lang="ru-RU" sz="2400" dirty="0">
              <a:solidFill>
                <a:srgbClr val="C0000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/>
          </p:nvPr>
        </p:nvGraphicFramePr>
        <p:xfrm>
          <a:off x="224596" y="947319"/>
          <a:ext cx="8683144" cy="41148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341572">
                  <a:extLst>
                    <a:ext uri="{9D8B030D-6E8A-4147-A177-3AD203B41FA5}">
                      <a16:colId xmlns:a16="http://schemas.microsoft.com/office/drawing/2014/main" xmlns="" val="1330828398"/>
                    </a:ext>
                  </a:extLst>
                </a:gridCol>
                <a:gridCol w="4341572">
                  <a:extLst>
                    <a:ext uri="{9D8B030D-6E8A-4147-A177-3AD203B41FA5}">
                      <a16:colId xmlns:a16="http://schemas.microsoft.com/office/drawing/2014/main" xmlns="" val="24672692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модель</a:t>
                      </a: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системы оценки качества онлайн-курсов, описывающая в том числе вопросы возмещения затрат на оценку качества онлайн-курсов</a:t>
                      </a:r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требования</a:t>
                      </a: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 компетенциям сотрудников, участвующих в разработке и реализации онлайн-курсов</a:t>
                      </a:r>
                      <a:endParaRPr lang="ru-RU" sz="12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40311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методика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оформления паспортов онлайн-курсов, включающих описание компетенций и результатов обучения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регламенты и критерии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допуска независимых организаций и экспертов к комплексной оценке (аккредитации) онлайн-курсов и процессов, связанных с их разработкой и реализацией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81678263"/>
                  </a:ext>
                </a:extLst>
              </a:tr>
              <a:tr h="998667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регламент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представления онлайн-курсов на ресурсе «одного окна», включающий проверку на соответствие критериям допуска онлайн-курсов к использованию в рамках реализации виртуальной академической мобильности в высшем образовании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регламенты и критерии </a:t>
                      </a: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оценки качества онлайн-курсов пользователями, образовательными организациями, федеральными учебно-методическими объединениями, работодателями, независимыми организациями и экспертами, в том числе при реализации программ высшего образования</a:t>
                      </a:r>
                      <a:endParaRPr lang="ru-RU" sz="1200" b="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12306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методика и регламент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сопоставления компетенций и результатов обучения, формируемых в результате освоения различных онлайн-курсов с целью обеспечения возможности 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рейтингования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онлайн-курсов, предусматривающих формирование схожих компетенций и результатов обучения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регламенты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допуска сервисов онлайн-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прокторинга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(идентификации личности и контроля условий прохождения мероприятий по оценке результатов обучения) к использованию при реализации онлайн-курсов в рамках виртуальной академической мобильности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29516504"/>
                  </a:ext>
                </a:extLst>
              </a:tr>
              <a:tr h="530494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методики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построения рейтингов (одномерных и/или многомерных) онлайн-курсов на основе результатов оценки их качества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компоненты</a:t>
                      </a:r>
                      <a:r>
                        <a:rPr lang="ru-RU" sz="1200" dirty="0" smtClean="0"/>
                        <a:t> системы оценки качества онлайн-курсов</a:t>
                      </a:r>
                      <a:r>
                        <a:rPr lang="ru-RU" sz="1200" baseline="0" dirty="0" smtClean="0"/>
                        <a:t> для системы среднего профессионального образования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68368270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6077" y="526201"/>
            <a:ext cx="90379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29 документов регламентирующих </a:t>
            </a:r>
            <a:r>
              <a:rPr lang="ru-RU" sz="2000" b="1" dirty="0"/>
              <a:t>процедуры и критерии оценки качества </a:t>
            </a:r>
            <a:r>
              <a:rPr lang="ru-RU" sz="2000" b="1" dirty="0" smtClean="0"/>
              <a:t>ОК</a:t>
            </a:r>
            <a:endParaRPr lang="ru-RU" sz="20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824291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85455" y="-179784"/>
            <a:ext cx="7696200" cy="85725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Оценка качества онлайн-курсов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68650" y="2450854"/>
            <a:ext cx="3138446" cy="19650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8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6258233" y="2343089"/>
            <a:ext cx="2684206" cy="275652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8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2791522" y="2857963"/>
            <a:ext cx="2875448" cy="404445"/>
          </a:xfrm>
          <a:prstGeom prst="rect">
            <a:avLst/>
          </a:prstGeom>
          <a:solidFill>
            <a:schemeClr val="accent2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1000" dirty="0" smtClean="0"/>
              <a:t>Экспертиза паспорта (описания) онлайн-курса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791522" y="3922993"/>
            <a:ext cx="2875447" cy="39552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1000" dirty="0" smtClean="0"/>
              <a:t>Проверка работоспособности компонентов онлайн-курса, соответствие типологии открытых онлайн-курсов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351458" y="3229467"/>
            <a:ext cx="2492356" cy="271783"/>
          </a:xfrm>
          <a:prstGeom prst="rect">
            <a:avLst/>
          </a:prstGeom>
          <a:solidFill>
            <a:schemeClr val="accent6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800" dirty="0" smtClean="0"/>
              <a:t>Экспертиза ОК со стороны работодателей или бизнес-сообществ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351458" y="2831400"/>
            <a:ext cx="2492357" cy="357914"/>
          </a:xfrm>
          <a:prstGeom prst="rect">
            <a:avLst/>
          </a:prstGeom>
          <a:solidFill>
            <a:schemeClr val="accent6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800" dirty="0" smtClean="0"/>
              <a:t>Экспертиза ОК со стороны ФУМО на соответствие ОК</a:t>
            </a:r>
            <a:r>
              <a:rPr lang="en-US" sz="800" dirty="0" smtClean="0"/>
              <a:t> </a:t>
            </a:r>
            <a:r>
              <a:rPr lang="ru-RU" sz="800" dirty="0" smtClean="0"/>
              <a:t>требованиям ФГОС, рекомендации к использованию в ОП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791522" y="2457703"/>
            <a:ext cx="2875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Проверка соответствия онлайн-курса минимальным обязательным требованиям</a:t>
            </a:r>
            <a:endParaRPr lang="ru-RU" sz="1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45263" y="4255282"/>
            <a:ext cx="2492357" cy="316222"/>
          </a:xfrm>
          <a:prstGeom prst="rect">
            <a:avLst/>
          </a:prstGeom>
          <a:solidFill>
            <a:schemeClr val="accent5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800" dirty="0"/>
              <a:t>Независимая </a:t>
            </a:r>
            <a:r>
              <a:rPr lang="ru-RU" sz="800" dirty="0" smtClean="0"/>
              <a:t>оценка</a:t>
            </a:r>
            <a:br>
              <a:rPr lang="ru-RU" sz="800" dirty="0" smtClean="0"/>
            </a:br>
            <a:r>
              <a:rPr lang="ru-RU" sz="800" dirty="0" smtClean="0"/>
              <a:t>(</a:t>
            </a:r>
            <a:r>
              <a:rPr lang="ru-RU" sz="800" dirty="0"/>
              <a:t>добровольная </a:t>
            </a:r>
            <a:r>
              <a:rPr lang="ru-RU" sz="800" dirty="0" smtClean="0"/>
              <a:t>аккредитация) ОК на соответствие </a:t>
            </a:r>
            <a:r>
              <a:rPr lang="ru-RU" sz="800" dirty="0"/>
              <a:t>лучшим </a:t>
            </a:r>
            <a:r>
              <a:rPr lang="ru-RU" sz="800" dirty="0" smtClean="0"/>
              <a:t>практикам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791522" y="3381592"/>
            <a:ext cx="2875448" cy="416091"/>
          </a:xfrm>
          <a:prstGeom prst="rect">
            <a:avLst/>
          </a:prstGeom>
          <a:solidFill>
            <a:schemeClr val="accent2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1000" dirty="0" smtClean="0"/>
              <a:t>Экспертиза онлайн-курса на соответствие законодательству РФ, отсутствие запрещенных материалов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351457" y="3541403"/>
            <a:ext cx="2492357" cy="292400"/>
          </a:xfrm>
          <a:prstGeom prst="rect">
            <a:avLst/>
          </a:prstGeom>
          <a:solidFill>
            <a:schemeClr val="accent6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800" dirty="0" smtClean="0"/>
              <a:t>Независимая академическая экспертиза</a:t>
            </a:r>
            <a:br>
              <a:rPr lang="ru-RU" sz="800" dirty="0" smtClean="0"/>
            </a:br>
            <a:r>
              <a:rPr lang="ru-RU" sz="800" dirty="0" smtClean="0"/>
              <a:t>онлайн-курса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25850" y="3486816"/>
            <a:ext cx="2198451" cy="601585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1050" dirty="0" smtClean="0"/>
              <a:t>Экспертиза сервиса онлайн-</a:t>
            </a:r>
            <a:r>
              <a:rPr lang="ru-RU" sz="1050" dirty="0" err="1" smtClean="0"/>
              <a:t>прокторинга</a:t>
            </a:r>
            <a:endParaRPr lang="ru-RU" sz="1050" dirty="0" smtClean="0"/>
          </a:p>
        </p:txBody>
      </p:sp>
      <p:sp>
        <p:nvSpPr>
          <p:cNvPr id="17" name="Прямоугольник 16"/>
          <p:cNvSpPr/>
          <p:nvPr/>
        </p:nvSpPr>
        <p:spPr>
          <a:xfrm>
            <a:off x="132430" y="2751515"/>
            <a:ext cx="2198451" cy="656629"/>
          </a:xfrm>
          <a:prstGeom prst="rect">
            <a:avLst/>
          </a:prstGeom>
          <a:solidFill>
            <a:schemeClr val="accent4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1050" dirty="0" smtClean="0"/>
              <a:t>Экспертиза платформы онлайн-обучения на соответствие обязательным требованиям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91563" y="3189285"/>
            <a:ext cx="2551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 smtClean="0">
                <a:solidFill>
                  <a:schemeClr val="tx2"/>
                </a:solidFill>
              </a:rPr>
              <a:t>+</a:t>
            </a:r>
            <a:endParaRPr lang="ru-RU" sz="1100" b="1" dirty="0">
              <a:solidFill>
                <a:schemeClr val="tx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91563" y="3747229"/>
            <a:ext cx="2551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 smtClean="0">
                <a:solidFill>
                  <a:schemeClr val="tx2"/>
                </a:solidFill>
              </a:rPr>
              <a:t>+</a:t>
            </a:r>
            <a:endParaRPr lang="ru-RU" sz="1100" b="1" dirty="0">
              <a:solidFill>
                <a:schemeClr val="tx2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46880" y="2066090"/>
            <a:ext cx="29069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3. Добровольная оценка онлайн-курса</a:t>
            </a:r>
            <a:endParaRPr lang="ru-RU" sz="1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29432" y="2173780"/>
            <a:ext cx="29717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2. Обязательная оценка онлайн-курса</a:t>
            </a:r>
            <a:endParaRPr lang="ru-RU" sz="1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-8805" y="2180570"/>
            <a:ext cx="26312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1. Экспертиза платформ онлайн-обучения и сервисов онлайн-</a:t>
            </a:r>
            <a:r>
              <a:rPr lang="ru-RU" sz="1100" b="1" dirty="0" err="1" smtClean="0">
                <a:solidFill>
                  <a:schemeClr val="accent1">
                    <a:lumMod val="75000"/>
                  </a:schemeClr>
                </a:solidFill>
              </a:rPr>
              <a:t>прокторинга</a:t>
            </a:r>
            <a:endParaRPr lang="ru-RU" sz="11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5894474" y="3160396"/>
            <a:ext cx="320526" cy="531120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960218" y="1385928"/>
            <a:ext cx="127483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Курс прошел ряд добровольных оценок качества</a:t>
            </a:r>
            <a:endParaRPr lang="ru-RU" sz="1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666992" y="641697"/>
            <a:ext cx="2971763" cy="404445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1200" dirty="0" smtClean="0"/>
              <a:t>Правообладатель подает заявку на размещение ОК на ресурсе «одного окна»</a:t>
            </a:r>
          </a:p>
        </p:txBody>
      </p:sp>
      <p:sp>
        <p:nvSpPr>
          <p:cNvPr id="26" name="Ромб 25"/>
          <p:cNvSpPr/>
          <p:nvPr/>
        </p:nvSpPr>
        <p:spPr>
          <a:xfrm>
            <a:off x="2855559" y="1209018"/>
            <a:ext cx="2594628" cy="775401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Онлайн-платформа подключена к РОО?</a:t>
            </a:r>
            <a:endParaRPr lang="ru-RU" sz="1100" dirty="0"/>
          </a:p>
        </p:txBody>
      </p:sp>
      <p:cxnSp>
        <p:nvCxnSpPr>
          <p:cNvPr id="27" name="Соединительная линия уступом 26"/>
          <p:cNvCxnSpPr>
            <a:stCxn id="26" idx="1"/>
            <a:endCxn id="22" idx="0"/>
          </p:cNvCxnSpPr>
          <p:nvPr/>
        </p:nvCxnSpPr>
        <p:spPr>
          <a:xfrm rot="10800000" flipV="1">
            <a:off x="1253293" y="1596718"/>
            <a:ext cx="1602266" cy="63179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491235" y="1327672"/>
            <a:ext cx="4721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НЕТ</a:t>
            </a:r>
            <a:endParaRPr lang="ru-RU" dirty="0"/>
          </a:p>
        </p:txBody>
      </p:sp>
      <p:cxnSp>
        <p:nvCxnSpPr>
          <p:cNvPr id="29" name="Прямая со стрелкой 28"/>
          <p:cNvCxnSpPr>
            <a:stCxn id="26" idx="2"/>
            <a:endCxn id="21" idx="0"/>
          </p:cNvCxnSpPr>
          <p:nvPr/>
        </p:nvCxnSpPr>
        <p:spPr>
          <a:xfrm>
            <a:off x="4152873" y="1984419"/>
            <a:ext cx="2" cy="2204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264251" y="1897101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31" name="Стрелка вправо 30"/>
          <p:cNvSpPr/>
          <p:nvPr/>
        </p:nvSpPr>
        <p:spPr>
          <a:xfrm>
            <a:off x="2398248" y="3133109"/>
            <a:ext cx="203035" cy="531120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417321" y="1364410"/>
            <a:ext cx="127483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2"/>
                </a:solidFill>
              </a:rPr>
              <a:t>Курс опубликован </a:t>
            </a:r>
          </a:p>
          <a:p>
            <a:pPr algn="ctr"/>
            <a:r>
              <a:rPr lang="ru-RU" sz="1000" b="1" dirty="0">
                <a:solidFill>
                  <a:schemeClr val="accent2"/>
                </a:solidFill>
              </a:rPr>
              <a:t>н</a:t>
            </a:r>
            <a:r>
              <a:rPr lang="ru-RU" sz="1000" b="1" dirty="0" smtClean="0">
                <a:solidFill>
                  <a:schemeClr val="accent2"/>
                </a:solidFill>
              </a:rPr>
              <a:t>а ресурсе  </a:t>
            </a:r>
          </a:p>
          <a:p>
            <a:pPr algn="ctr"/>
            <a:r>
              <a:rPr lang="ru-RU" sz="1000" b="1" dirty="0" smtClean="0">
                <a:solidFill>
                  <a:schemeClr val="accent2"/>
                </a:solidFill>
              </a:rPr>
              <a:t>«одного окна»</a:t>
            </a:r>
            <a:endParaRPr lang="ru-RU" sz="1000" b="1" dirty="0">
              <a:solidFill>
                <a:schemeClr val="accent2"/>
              </a:solidFill>
            </a:endParaRPr>
          </a:p>
        </p:txBody>
      </p:sp>
      <p:cxnSp>
        <p:nvCxnSpPr>
          <p:cNvPr id="33" name="Прямая со стрелкой 32"/>
          <p:cNvCxnSpPr>
            <a:stCxn id="25" idx="2"/>
            <a:endCxn id="26" idx="0"/>
          </p:cNvCxnSpPr>
          <p:nvPr/>
        </p:nvCxnSpPr>
        <p:spPr>
          <a:xfrm flipH="1">
            <a:off x="4152873" y="1046142"/>
            <a:ext cx="1" cy="1628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5987830" y="1918408"/>
            <a:ext cx="0" cy="13110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endCxn id="24" idx="2"/>
          </p:cNvCxnSpPr>
          <p:nvPr/>
        </p:nvCxnSpPr>
        <p:spPr>
          <a:xfrm flipV="1">
            <a:off x="7591619" y="1939926"/>
            <a:ext cx="6015" cy="1997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6822989" y="735584"/>
            <a:ext cx="0" cy="136490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asted-image.pdf" descr="pasted-image.pd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423" y="969208"/>
            <a:ext cx="565152" cy="456300"/>
          </a:xfrm>
          <a:prstGeom prst="rect">
            <a:avLst/>
          </a:prstGeom>
          <a:ln w="12700">
            <a:miter lim="400000"/>
          </a:ln>
        </p:spPr>
      </p:pic>
      <p:sp>
        <p:nvSpPr>
          <p:cNvPr id="38" name="5-конечная звезда 37"/>
          <p:cNvSpPr/>
          <p:nvPr/>
        </p:nvSpPr>
        <p:spPr>
          <a:xfrm>
            <a:off x="7315058" y="770632"/>
            <a:ext cx="123941" cy="131826"/>
          </a:xfrm>
          <a:prstGeom prst="star5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39" name="5-конечная звезда 38"/>
          <p:cNvSpPr/>
          <p:nvPr/>
        </p:nvSpPr>
        <p:spPr>
          <a:xfrm>
            <a:off x="7502514" y="770283"/>
            <a:ext cx="123941" cy="131826"/>
          </a:xfrm>
          <a:prstGeom prst="star5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0" name="5-конечная звезда 39"/>
          <p:cNvSpPr/>
          <p:nvPr/>
        </p:nvSpPr>
        <p:spPr>
          <a:xfrm>
            <a:off x="7685807" y="777699"/>
            <a:ext cx="123941" cy="131826"/>
          </a:xfrm>
          <a:prstGeom prst="star5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1" name="5-конечная звезда 40"/>
          <p:cNvSpPr/>
          <p:nvPr/>
        </p:nvSpPr>
        <p:spPr>
          <a:xfrm>
            <a:off x="7869464" y="777699"/>
            <a:ext cx="123941" cy="131826"/>
          </a:xfrm>
          <a:prstGeom prst="star5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pic>
        <p:nvPicPr>
          <p:cNvPr id="42" name="pasted-image.pdf" descr="pasted-image.pd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058" y="980868"/>
            <a:ext cx="565152" cy="456300"/>
          </a:xfrm>
          <a:prstGeom prst="rect">
            <a:avLst/>
          </a:prstGeom>
          <a:ln w="12700">
            <a:miter lim="400000"/>
          </a:ln>
        </p:spPr>
      </p:pic>
      <p:cxnSp>
        <p:nvCxnSpPr>
          <p:cNvPr id="43" name="Прямая со стрелкой 42"/>
          <p:cNvCxnSpPr/>
          <p:nvPr/>
        </p:nvCxnSpPr>
        <p:spPr>
          <a:xfrm>
            <a:off x="6426515" y="1212710"/>
            <a:ext cx="803465" cy="51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6351458" y="2434630"/>
            <a:ext cx="2486340" cy="357914"/>
          </a:xfrm>
          <a:prstGeom prst="rect">
            <a:avLst/>
          </a:prstGeom>
          <a:solidFill>
            <a:schemeClr val="accent3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800" dirty="0"/>
              <a:t>Экспертиза ОК со стороны образовательных </a:t>
            </a:r>
            <a:r>
              <a:rPr lang="ru-RU" sz="800" dirty="0" smtClean="0"/>
              <a:t>организаций</a:t>
            </a:r>
            <a:endParaRPr lang="ru-RU" sz="8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354157" y="3873956"/>
            <a:ext cx="2492357" cy="330165"/>
          </a:xfrm>
          <a:prstGeom prst="rect">
            <a:avLst/>
          </a:prstGeom>
          <a:solidFill>
            <a:schemeClr val="accent3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800" dirty="0"/>
              <a:t>Пользовательская </a:t>
            </a:r>
            <a:r>
              <a:rPr lang="ru-RU" sz="800" dirty="0" smtClean="0"/>
              <a:t>оценка</a:t>
            </a:r>
            <a:br>
              <a:rPr lang="ru-RU" sz="800" dirty="0" smtClean="0"/>
            </a:br>
            <a:r>
              <a:rPr lang="ru-RU" sz="800" dirty="0" smtClean="0"/>
              <a:t>(</a:t>
            </a:r>
            <a:r>
              <a:rPr lang="ru-RU" sz="800" dirty="0"/>
              <a:t>отзывы и бальные оценки)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345440" y="4608842"/>
            <a:ext cx="2492357" cy="402071"/>
          </a:xfrm>
          <a:prstGeom prst="rect">
            <a:avLst/>
          </a:prstGeom>
          <a:solidFill>
            <a:schemeClr val="accent5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800" dirty="0" smtClean="0"/>
              <a:t>Автоматизированная </a:t>
            </a:r>
            <a:r>
              <a:rPr lang="ru-RU" sz="800" dirty="0"/>
              <a:t>оценка ОК на основе анализа больших данных о поведении пользователей и результатах их обучения</a:t>
            </a:r>
          </a:p>
        </p:txBody>
      </p:sp>
      <p:sp>
        <p:nvSpPr>
          <p:cNvPr id="51" name="Скругленный прямоугольник 66"/>
          <p:cNvSpPr/>
          <p:nvPr/>
        </p:nvSpPr>
        <p:spPr>
          <a:xfrm>
            <a:off x="2057403" y="4535067"/>
            <a:ext cx="890286" cy="497485"/>
          </a:xfrm>
          <a:prstGeom prst="roundRect">
            <a:avLst>
              <a:gd name="adj" fmla="val 6013"/>
            </a:avLst>
          </a:prstGeom>
          <a:solidFill>
            <a:schemeClr val="bg1"/>
          </a:solidFill>
          <a:ln w="57150">
            <a:solidFill>
              <a:srgbClr val="808080"/>
            </a:solidFill>
            <a:miter/>
          </a:ln>
        </p:spPr>
        <p:txBody>
          <a:bodyPr lIns="45719" rIns="45719" anchor="ctr"/>
          <a:lstStyle/>
          <a:p>
            <a:pPr defTabSz="2032070">
              <a:spcBef>
                <a:spcPts val="1200"/>
              </a:spcBef>
              <a:defRPr sz="37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2400"/>
          </a:p>
        </p:txBody>
      </p:sp>
      <p:pic>
        <p:nvPicPr>
          <p:cNvPr id="52" name="pasted-image.pdf" descr="pasted-image.pd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822" y="4626889"/>
            <a:ext cx="535447" cy="316155"/>
          </a:xfrm>
          <a:prstGeom prst="rect">
            <a:avLst/>
          </a:prstGeom>
          <a:ln w="12700">
            <a:miter lim="400000"/>
          </a:ln>
        </p:spPr>
      </p:pic>
      <p:cxnSp>
        <p:nvCxnSpPr>
          <p:cNvPr id="53" name="Прямая со стрелкой 52"/>
          <p:cNvCxnSpPr/>
          <p:nvPr/>
        </p:nvCxnSpPr>
        <p:spPr>
          <a:xfrm>
            <a:off x="2437273" y="3655473"/>
            <a:ext cx="9900" cy="7900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3021226" y="4483260"/>
            <a:ext cx="155820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4"/>
                </a:solidFill>
              </a:rPr>
              <a:t>Платформа онлайн-обучения подключена к ресурсу «одного окна»</a:t>
            </a:r>
            <a:endParaRPr lang="ru-RU" sz="1000" b="1" dirty="0">
              <a:solidFill>
                <a:schemeClr val="accent4"/>
              </a:solidFill>
            </a:endParaRPr>
          </a:p>
        </p:txBody>
      </p:sp>
      <p:pic>
        <p:nvPicPr>
          <p:cNvPr id="57" name="Изображение 74" descr="Изображение 7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2783" y="727198"/>
            <a:ext cx="512519" cy="480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pasted-image.pdf" descr="pasted-image.pd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145" y="1367087"/>
            <a:ext cx="411796" cy="499599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Стрелка вниз 58"/>
          <p:cNvSpPr/>
          <p:nvPr/>
        </p:nvSpPr>
        <p:spPr>
          <a:xfrm rot="14756819">
            <a:off x="8170262" y="991587"/>
            <a:ext cx="237622" cy="401074"/>
          </a:xfrm>
          <a:prstGeom prst="downArrow">
            <a:avLst/>
          </a:prstGeom>
          <a:solidFill>
            <a:schemeClr val="accent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/>
          </a:p>
        </p:txBody>
      </p:sp>
      <p:sp>
        <p:nvSpPr>
          <p:cNvPr id="60" name="Стрелка вниз 59"/>
          <p:cNvSpPr/>
          <p:nvPr/>
        </p:nvSpPr>
        <p:spPr>
          <a:xfrm rot="17159551">
            <a:off x="8196128" y="1340909"/>
            <a:ext cx="237622" cy="387558"/>
          </a:xfrm>
          <a:prstGeom prst="downArrow">
            <a:avLst/>
          </a:prstGeom>
          <a:solidFill>
            <a:schemeClr val="accent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/>
          </a:p>
        </p:txBody>
      </p:sp>
      <p:pic>
        <p:nvPicPr>
          <p:cNvPr id="54" name="pasted-image.pdf" descr="pasted-image.pd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461" y="619332"/>
            <a:ext cx="565152" cy="4563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Прямоугольник 54"/>
          <p:cNvSpPr/>
          <p:nvPr/>
        </p:nvSpPr>
        <p:spPr>
          <a:xfrm>
            <a:off x="1342153" y="1081154"/>
            <a:ext cx="127483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Онлайн-курс</a:t>
            </a:r>
            <a:endParaRPr lang="ru-RU" sz="1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62" name="Прямая со стрелкой 61"/>
          <p:cNvCxnSpPr/>
          <p:nvPr/>
        </p:nvCxnSpPr>
        <p:spPr>
          <a:xfrm>
            <a:off x="2302662" y="840017"/>
            <a:ext cx="3643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832680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/>
          <a:srcRect b="37066"/>
          <a:stretch/>
        </p:blipFill>
        <p:spPr>
          <a:xfrm>
            <a:off x="6277156" y="3827534"/>
            <a:ext cx="2643820" cy="1302027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 rotWithShape="1">
          <a:blip r:embed="rId4"/>
          <a:srcRect b="40418"/>
          <a:stretch/>
        </p:blipFill>
        <p:spPr>
          <a:xfrm>
            <a:off x="3329468" y="3839430"/>
            <a:ext cx="2534095" cy="1288913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1094689" y="310754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rgbClr val="C00000"/>
                </a:solidFill>
              </a:rPr>
              <a:t>Примеры визуализации результатов оценки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качества ОК на ресурсе «одного окна»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17</a:t>
            </a:fld>
            <a:endParaRPr lang="ru-RU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532" y="987122"/>
            <a:ext cx="2547344" cy="2242627"/>
          </a:xfrm>
          <a:prstGeom prst="rect">
            <a:avLst/>
          </a:prstGeom>
        </p:spPr>
      </p:pic>
      <p:cxnSp>
        <p:nvCxnSpPr>
          <p:cNvPr id="30" name="Прямая соединительная линия 29"/>
          <p:cNvCxnSpPr/>
          <p:nvPr/>
        </p:nvCxnSpPr>
        <p:spPr>
          <a:xfrm flipH="1">
            <a:off x="1800624" y="2926541"/>
            <a:ext cx="106934" cy="33258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533155" y="2925700"/>
            <a:ext cx="631492" cy="34353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7"/>
          <a:srcRect b="39373"/>
          <a:stretch/>
        </p:blipFill>
        <p:spPr>
          <a:xfrm>
            <a:off x="240971" y="3839430"/>
            <a:ext cx="2626466" cy="130407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70864" y="3251457"/>
            <a:ext cx="1435538" cy="659176"/>
          </a:xfrm>
          <a:prstGeom prst="rect">
            <a:avLst/>
          </a:prstGeom>
        </p:spPr>
      </p:pic>
      <p:sp>
        <p:nvSpPr>
          <p:cNvPr id="39" name="Стрелка вниз 38"/>
          <p:cNvSpPr/>
          <p:nvPr/>
        </p:nvSpPr>
        <p:spPr>
          <a:xfrm>
            <a:off x="2360045" y="3903223"/>
            <a:ext cx="257175" cy="283455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92651" y="987122"/>
            <a:ext cx="2457322" cy="2254308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34267" y="3259127"/>
            <a:ext cx="1431636" cy="565392"/>
          </a:xfrm>
          <a:prstGeom prst="rect">
            <a:avLst/>
          </a:prstGeom>
        </p:spPr>
      </p:pic>
      <p:cxnSp>
        <p:nvCxnSpPr>
          <p:cNvPr id="42" name="Прямая соединительная линия 41"/>
          <p:cNvCxnSpPr/>
          <p:nvPr/>
        </p:nvCxnSpPr>
        <p:spPr>
          <a:xfrm flipH="1">
            <a:off x="4558980" y="2996427"/>
            <a:ext cx="399103" cy="27785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5503692" y="3001479"/>
            <a:ext cx="409207" cy="272804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Стрелка вниз 52"/>
          <p:cNvSpPr/>
          <p:nvPr/>
        </p:nvSpPr>
        <p:spPr>
          <a:xfrm>
            <a:off x="5335151" y="3832644"/>
            <a:ext cx="257175" cy="283455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93768" y="3269231"/>
            <a:ext cx="1699142" cy="5188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10661" y="987122"/>
            <a:ext cx="2682249" cy="2242627"/>
          </a:xfrm>
          <a:prstGeom prst="rect">
            <a:avLst/>
          </a:prstGeom>
        </p:spPr>
      </p:pic>
      <p:cxnSp>
        <p:nvCxnSpPr>
          <p:cNvPr id="27" name="Прямая соединительная линия 26"/>
          <p:cNvCxnSpPr/>
          <p:nvPr/>
        </p:nvCxnSpPr>
        <p:spPr>
          <a:xfrm flipH="1">
            <a:off x="7293768" y="2876025"/>
            <a:ext cx="642820" cy="38310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8482196" y="2881077"/>
            <a:ext cx="510714" cy="37805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Стрелка вниз 32"/>
          <p:cNvSpPr/>
          <p:nvPr/>
        </p:nvSpPr>
        <p:spPr>
          <a:xfrm>
            <a:off x="8174830" y="3751685"/>
            <a:ext cx="257175" cy="283455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872505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b="20035"/>
          <a:stretch/>
        </p:blipFill>
        <p:spPr>
          <a:xfrm>
            <a:off x="6519742" y="3325789"/>
            <a:ext cx="2499763" cy="18112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9913" y="1031359"/>
            <a:ext cx="2665331" cy="21780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b="30041"/>
          <a:stretch/>
        </p:blipFill>
        <p:spPr>
          <a:xfrm>
            <a:off x="3183465" y="3390174"/>
            <a:ext cx="2582564" cy="17533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3465" y="975694"/>
            <a:ext cx="2762548" cy="2257478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1094689" y="310754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rgbClr val="C00000"/>
                </a:solidFill>
              </a:rPr>
              <a:t>Примеры визуализации результатов оценки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качества ОК на ресурсе «одного окна»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H="1">
            <a:off x="4759410" y="2926541"/>
            <a:ext cx="106934" cy="33258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5491941" y="2925700"/>
            <a:ext cx="616583" cy="31573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Стрелка вниз 38"/>
          <p:cNvSpPr/>
          <p:nvPr/>
        </p:nvSpPr>
        <p:spPr>
          <a:xfrm>
            <a:off x="5318831" y="3903223"/>
            <a:ext cx="257175" cy="283455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flipH="1">
            <a:off x="7517767" y="3001479"/>
            <a:ext cx="384726" cy="272804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8482356" y="3001479"/>
            <a:ext cx="389329" cy="272804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Стрелка вниз 52"/>
          <p:cNvSpPr/>
          <p:nvPr/>
        </p:nvSpPr>
        <p:spPr>
          <a:xfrm>
            <a:off x="8279069" y="3917132"/>
            <a:ext cx="257175" cy="283455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69349" y="3241430"/>
            <a:ext cx="1339175" cy="6649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07980" y="3260900"/>
            <a:ext cx="1363705" cy="6554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0"/>
          <a:srcRect b="13540"/>
          <a:stretch/>
        </p:blipFill>
        <p:spPr>
          <a:xfrm>
            <a:off x="68135" y="3821215"/>
            <a:ext cx="2955456" cy="130765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971" y="975694"/>
            <a:ext cx="2540791" cy="2373113"/>
          </a:xfrm>
          <a:prstGeom prst="rect">
            <a:avLst/>
          </a:prstGeom>
        </p:spPr>
      </p:pic>
      <p:cxnSp>
        <p:nvCxnSpPr>
          <p:cNvPr id="18" name="Прямая соединительная линия 17"/>
          <p:cNvCxnSpPr/>
          <p:nvPr/>
        </p:nvCxnSpPr>
        <p:spPr>
          <a:xfrm flipH="1">
            <a:off x="1603108" y="3018047"/>
            <a:ext cx="106934" cy="33258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395628" y="2978814"/>
            <a:ext cx="631492" cy="34353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трелка вниз 19"/>
          <p:cNvSpPr/>
          <p:nvPr/>
        </p:nvSpPr>
        <p:spPr>
          <a:xfrm>
            <a:off x="2267041" y="3891794"/>
            <a:ext cx="257175" cy="283455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45863" y="3285714"/>
            <a:ext cx="1594987" cy="70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88633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1115703" y="310754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rgbClr val="C00000"/>
                </a:solidFill>
              </a:rPr>
              <a:t>Оценка качества онлайн-курсов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образовательными организациями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177851"/>
            <a:ext cx="8229600" cy="3743554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Критерии</a:t>
            </a:r>
          </a:p>
          <a:p>
            <a:pPr lvl="1"/>
            <a:r>
              <a:rPr lang="ru-RU" dirty="0" smtClean="0"/>
              <a:t>Соответствие компетенций и результатов обучения ОК программе дисциплины (модуля)</a:t>
            </a:r>
          </a:p>
          <a:p>
            <a:pPr lvl="1"/>
            <a:r>
              <a:rPr lang="ru-RU" dirty="0" smtClean="0"/>
              <a:t>Соответствие содержания ОК заявленным результатам обучения</a:t>
            </a:r>
          </a:p>
          <a:p>
            <a:pPr lvl="1"/>
            <a:r>
              <a:rPr lang="ru-RU" dirty="0" smtClean="0"/>
              <a:t>Полнота методического обеспечения ОК</a:t>
            </a:r>
          </a:p>
          <a:p>
            <a:pPr lvl="1"/>
            <a:r>
              <a:rPr lang="ru-RU" dirty="0" smtClean="0"/>
              <a:t>Соответствие инструментов контроля формируемым результатам обучения</a:t>
            </a:r>
          </a:p>
          <a:p>
            <a:r>
              <a:rPr lang="ru-RU" b="1" dirty="0" smtClean="0"/>
              <a:t>Результат оценки</a:t>
            </a:r>
          </a:p>
          <a:p>
            <a:pPr lvl="1"/>
            <a:r>
              <a:rPr lang="ru-RU" dirty="0" smtClean="0"/>
              <a:t>Заключение о возможности использования ОК в ООП и зачета результатов освоения</a:t>
            </a:r>
          </a:p>
          <a:p>
            <a:r>
              <a:rPr lang="ru-RU" b="1" dirty="0" smtClean="0"/>
              <a:t>Рекомендации участников оценки</a:t>
            </a:r>
          </a:p>
          <a:p>
            <a:pPr lvl="1"/>
            <a:r>
              <a:rPr lang="ru-RU" dirty="0" smtClean="0"/>
              <a:t>Желательно более полное соответствие содержания ОК содержанию дисциплины (модуля)</a:t>
            </a:r>
          </a:p>
          <a:p>
            <a:pPr lvl="1"/>
            <a:r>
              <a:rPr lang="ru-RU" dirty="0" smtClean="0"/>
              <a:t>Увеличить число интерактивных и </a:t>
            </a:r>
            <a:r>
              <a:rPr lang="ru-RU" dirty="0" err="1" smtClean="0"/>
              <a:t>практикоориентированных</a:t>
            </a:r>
            <a:r>
              <a:rPr lang="ru-RU" dirty="0" smtClean="0"/>
              <a:t> компонентов</a:t>
            </a:r>
          </a:p>
          <a:p>
            <a:pPr lvl="1"/>
            <a:endParaRPr lang="ru-RU" dirty="0" smtClean="0"/>
          </a:p>
          <a:p>
            <a:pPr lvl="1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492548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edutainme.ru/upload/medialibrary/b0c/Class%20Central%20Report%20Provider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08"/>
          <a:stretch/>
        </p:blipFill>
        <p:spPr bwMode="auto">
          <a:xfrm>
            <a:off x="664044" y="3299128"/>
            <a:ext cx="4341434" cy="178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502" y="836409"/>
            <a:ext cx="5606217" cy="2319814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04900" y="-117871"/>
            <a:ext cx="8229600" cy="857250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C00000"/>
                </a:solidFill>
              </a:rPr>
              <a:t>Онлайн-курсы – перспективный вид цифрового образовательного контента</a:t>
            </a: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6200000">
            <a:off x="-566648" y="1829847"/>
            <a:ext cx="19413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Количество онлайн-курсов</a:t>
            </a:r>
            <a:endParaRPr lang="ru-RU" sz="1200" dirty="0"/>
          </a:p>
        </p:txBody>
      </p:sp>
      <p:sp>
        <p:nvSpPr>
          <p:cNvPr id="28" name="TextBox 27"/>
          <p:cNvSpPr txBox="1"/>
          <p:nvPr/>
        </p:nvSpPr>
        <p:spPr>
          <a:xfrm>
            <a:off x="4905933" y="3156223"/>
            <a:ext cx="125707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/>
              <a:t>*</a:t>
            </a:r>
            <a:r>
              <a:rPr lang="ru-RU" sz="700" dirty="0" smtClean="0"/>
              <a:t>По данным </a:t>
            </a:r>
            <a:r>
              <a:rPr lang="en-US" sz="700" dirty="0" smtClean="0"/>
              <a:t>CLASS CENTRAL</a:t>
            </a:r>
            <a:endParaRPr lang="ru-RU" sz="700" dirty="0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9709" y="3416486"/>
            <a:ext cx="2626141" cy="142059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233" y="931666"/>
            <a:ext cx="1264617" cy="210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ÐÐ°ÑÑÐ¸Ð½ÐºÐ¸ Ð¿Ð¾ Ð·Ð°Ð¿ÑÐ¾ÑÑ edX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391" y="1449981"/>
            <a:ext cx="622299" cy="295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014" y="1562827"/>
            <a:ext cx="1200708" cy="38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939" y="1036713"/>
            <a:ext cx="1703565" cy="346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787" y="1934989"/>
            <a:ext cx="1170962" cy="475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3128278" y="3299128"/>
            <a:ext cx="2875780" cy="871829"/>
            <a:chOff x="1860268" y="3583946"/>
            <a:chExt cx="3581151" cy="1085671"/>
          </a:xfrm>
        </p:grpSpPr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860268" y="3583946"/>
              <a:ext cx="3484778" cy="1085671"/>
            </a:xfrm>
            <a:prstGeom prst="rect">
              <a:avLst/>
            </a:prstGeom>
          </p:spPr>
        </p:pic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977540" y="3638626"/>
              <a:ext cx="3463879" cy="805769"/>
            </a:xfrm>
            <a:prstGeom prst="rect">
              <a:avLst/>
            </a:prstGeom>
          </p:spPr>
        </p:pic>
      </p:grpSp>
      <p:pic>
        <p:nvPicPr>
          <p:cNvPr id="8" name="Picture 4" descr="http://www.edutainme.ru/upload/medialibrary/8f0/Class%20Central%20Report%20Subjects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719" y="811066"/>
            <a:ext cx="2961459" cy="2314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1583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1005004" y="310754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rgbClr val="C00000"/>
                </a:solidFill>
              </a:rPr>
              <a:t>Алгоритм реализации механизма зачета результатов освоения онлайн-курсов образовательными организациями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200154"/>
            <a:ext cx="8229600" cy="1739691"/>
          </a:xfrm>
        </p:spPr>
        <p:txBody>
          <a:bodyPr>
            <a:normAutofit fontScale="775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800" dirty="0"/>
              <a:t>Разработка локального нормативного акта, описывающего процедуру </a:t>
            </a:r>
            <a:r>
              <a:rPr lang="ru-RU" sz="1800" b="1" dirty="0" smtClean="0"/>
              <a:t>зачета</a:t>
            </a:r>
            <a:r>
              <a:rPr lang="ru-RU" sz="1800" dirty="0" smtClean="0"/>
              <a:t> </a:t>
            </a:r>
            <a:r>
              <a:rPr lang="ru-RU" sz="1800" b="1" dirty="0"/>
              <a:t>результатов </a:t>
            </a:r>
            <a:r>
              <a:rPr lang="ru-RU" sz="1800" b="1" dirty="0" smtClean="0"/>
              <a:t>обучения </a:t>
            </a:r>
            <a:r>
              <a:rPr lang="ru-RU" sz="1800" b="1" dirty="0"/>
              <a:t>онлайн-курса</a:t>
            </a:r>
            <a:r>
              <a:rPr lang="ru-RU" sz="1800" dirty="0"/>
              <a:t>, подтвержденных сертификатом, </a:t>
            </a:r>
            <a:r>
              <a:rPr lang="ru-RU" sz="1800" b="1" dirty="0"/>
              <a:t>по дисциплине основной образовательной программы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dirty="0"/>
              <a:t>Отбор и </a:t>
            </a:r>
            <a:r>
              <a:rPr lang="ru-RU" sz="1800" b="1" dirty="0"/>
              <a:t>экспертиза курсов на соответствие результатам обучения </a:t>
            </a:r>
            <a:r>
              <a:rPr lang="ru-RU" sz="1800" dirty="0"/>
              <a:t>по </a:t>
            </a:r>
            <a:r>
              <a:rPr lang="ru-RU" sz="1800" dirty="0" smtClean="0"/>
              <a:t>дисциплинам и принятие решения о возможности зачета</a:t>
            </a:r>
            <a:endParaRPr lang="ru-RU" sz="1800" dirty="0"/>
          </a:p>
          <a:p>
            <a:pPr marL="342900" indent="-342900">
              <a:buFont typeface="+mj-lt"/>
              <a:buAutoNum type="arabicPeriod"/>
            </a:pPr>
            <a:r>
              <a:rPr lang="ru-RU" sz="1800" b="1" dirty="0"/>
              <a:t>Публикация информации </a:t>
            </a:r>
            <a:r>
              <a:rPr lang="ru-RU" sz="1800" b="1" dirty="0" smtClean="0"/>
              <a:t>о возможности зачета </a:t>
            </a:r>
            <a:r>
              <a:rPr lang="ru-RU" sz="1800" b="1" dirty="0"/>
              <a:t>на сайте </a:t>
            </a:r>
            <a:r>
              <a:rPr lang="ru-RU" sz="1800" dirty="0"/>
              <a:t>образовательной организации и на Ресурсе «одного окна</a:t>
            </a:r>
            <a:r>
              <a:rPr lang="ru-RU" sz="1800" dirty="0" smtClean="0"/>
              <a:t>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b="1" dirty="0"/>
              <a:t>З</a:t>
            </a:r>
            <a:r>
              <a:rPr lang="ru-RU" sz="1800" b="1" dirty="0" smtClean="0"/>
              <a:t>ачет</a:t>
            </a:r>
            <a:r>
              <a:rPr lang="ru-RU" sz="1800" dirty="0" smtClean="0"/>
              <a:t> полученных студентами в инициативном порядке </a:t>
            </a:r>
            <a:r>
              <a:rPr lang="ru-RU" sz="1800" b="1" dirty="0" smtClean="0"/>
              <a:t>подтвержденных сертификатов </a:t>
            </a:r>
            <a:r>
              <a:rPr lang="ru-RU" sz="1800" dirty="0" smtClean="0"/>
              <a:t>об освоении онлайн-курсов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002" y="3103961"/>
            <a:ext cx="1633928" cy="1149402"/>
          </a:xfrm>
          <a:prstGeom prst="rect">
            <a:avLst/>
          </a:prstGeom>
        </p:spPr>
      </p:pic>
      <p:grpSp>
        <p:nvGrpSpPr>
          <p:cNvPr id="14" name="Группа 13"/>
          <p:cNvGrpSpPr/>
          <p:nvPr/>
        </p:nvGrpSpPr>
        <p:grpSpPr>
          <a:xfrm>
            <a:off x="2368873" y="3035510"/>
            <a:ext cx="2105629" cy="1523028"/>
            <a:chOff x="3103383" y="3222885"/>
            <a:chExt cx="2105629" cy="152302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03383" y="3222885"/>
              <a:ext cx="1134261" cy="944381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02744" y="3518492"/>
              <a:ext cx="1206268" cy="100433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3608245" y="3730250"/>
              <a:ext cx="78899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rgbClr val="00B050"/>
                  </a:solidFill>
                  <a:sym typeface="Wingdings" panose="05000000000000000000" pitchFamily="2" charset="2"/>
                </a:rPr>
                <a:t></a:t>
              </a:r>
              <a:endParaRPr lang="ru-RU" sz="6000" dirty="0">
                <a:solidFill>
                  <a:srgbClr val="00B050"/>
                </a:solidFill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9003" y="3065278"/>
            <a:ext cx="1400692" cy="752319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4936642" y="2929482"/>
            <a:ext cx="2006047" cy="1543460"/>
            <a:chOff x="5204811" y="3110469"/>
            <a:chExt cx="2006047" cy="1543460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204811" y="3110469"/>
              <a:ext cx="1381072" cy="910190"/>
            </a:xfrm>
            <a:prstGeom prst="rect">
              <a:avLst/>
            </a:prstGeom>
          </p:spPr>
        </p:pic>
        <p:pic>
          <p:nvPicPr>
            <p:cNvPr id="18" name="Рисунок 17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5973034" y="3338641"/>
              <a:ext cx="1237824" cy="1315288"/>
            </a:xfrm>
            <a:prstGeom prst="rect">
              <a:avLst/>
            </a:prstGeom>
          </p:spPr>
        </p:pic>
      </p:grpSp>
      <p:pic>
        <p:nvPicPr>
          <p:cNvPr id="20" name="pasted-image.pdf" descr="pasted-image.pdf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978" y="3632008"/>
            <a:ext cx="411796" cy="499599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Стрелка вправо 20"/>
          <p:cNvSpPr/>
          <p:nvPr/>
        </p:nvSpPr>
        <p:spPr>
          <a:xfrm>
            <a:off x="1978703" y="3441437"/>
            <a:ext cx="232348" cy="44037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4615188" y="3458477"/>
            <a:ext cx="232348" cy="44037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7130926" y="3436540"/>
            <a:ext cx="232348" cy="44037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9467" y="4486310"/>
            <a:ext cx="2047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</a:t>
            </a:r>
            <a:r>
              <a:rPr lang="ru-RU" dirty="0" smtClean="0">
                <a:solidFill>
                  <a:srgbClr val="C00000"/>
                </a:solidFill>
                <a:sym typeface="Wingdings" panose="05000000000000000000" pitchFamily="2" charset="2"/>
              </a:rPr>
              <a:t> Разработка «</a:t>
            </a:r>
            <a:r>
              <a:rPr lang="ru-RU" dirty="0" err="1" smtClean="0">
                <a:solidFill>
                  <a:srgbClr val="C00000"/>
                </a:solidFill>
                <a:sym typeface="Wingdings" panose="05000000000000000000" pitchFamily="2" charset="2"/>
              </a:rPr>
              <a:t>нормативки</a:t>
            </a:r>
            <a:r>
              <a:rPr lang="ru-RU" dirty="0" smtClean="0">
                <a:solidFill>
                  <a:srgbClr val="C00000"/>
                </a:solidFill>
                <a:sym typeface="Wingdings" panose="05000000000000000000" pitchFamily="2" charset="2"/>
              </a:rPr>
              <a:t>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11018" y="4493121"/>
            <a:ext cx="14142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</a:t>
            </a:r>
            <a:r>
              <a:rPr lang="ru-RU" dirty="0" smtClean="0">
                <a:solidFill>
                  <a:srgbClr val="C00000"/>
                </a:solidFill>
                <a:sym typeface="Wingdings" panose="05000000000000000000" pitchFamily="2" charset="2"/>
              </a:rPr>
              <a:t> Отбор курсов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26513" y="4493121"/>
            <a:ext cx="2261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</a:t>
            </a:r>
            <a:r>
              <a:rPr lang="ru-RU" dirty="0" smtClean="0">
                <a:solidFill>
                  <a:srgbClr val="C00000"/>
                </a:solidFill>
                <a:sym typeface="Wingdings" panose="05000000000000000000" pitchFamily="2" charset="2"/>
              </a:rPr>
              <a:t> Размещение информации на сайте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63274" y="4486310"/>
            <a:ext cx="1275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</a:t>
            </a:r>
            <a:r>
              <a:rPr lang="ru-RU" dirty="0" smtClean="0">
                <a:solidFill>
                  <a:srgbClr val="C00000"/>
                </a:solidFill>
                <a:sym typeface="Wingdings" panose="05000000000000000000" pitchFamily="2" charset="2"/>
              </a:rPr>
              <a:t> Зачет</a:t>
            </a:r>
            <a:br>
              <a:rPr lang="ru-RU" dirty="0" smtClean="0">
                <a:solidFill>
                  <a:srgbClr val="C00000"/>
                </a:solidFill>
                <a:sym typeface="Wingdings" panose="05000000000000000000" pitchFamily="2" charset="2"/>
              </a:rPr>
            </a:br>
            <a:r>
              <a:rPr lang="ru-RU" dirty="0" smtClean="0">
                <a:solidFill>
                  <a:srgbClr val="C00000"/>
                </a:solidFill>
                <a:sym typeface="Wingdings" panose="05000000000000000000" pitchFamily="2" charset="2"/>
              </a:rPr>
              <a:t>сертификатов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03251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57144" y="1144856"/>
            <a:ext cx="6982778" cy="3803725"/>
          </a:xfrm>
        </p:spPr>
        <p:txBody>
          <a:bodyPr>
            <a:noAutofit/>
          </a:bodyPr>
          <a:lstStyle/>
          <a:p>
            <a:pPr lvl="0"/>
            <a:r>
              <a:rPr lang="ru-RU" sz="1200" dirty="0" smtClean="0"/>
              <a:t>ФГАОУ </a:t>
            </a:r>
            <a:r>
              <a:rPr lang="ru-RU" sz="1200" dirty="0"/>
              <a:t>ВО «Уральский федеральный университет имени </a:t>
            </a:r>
            <a:r>
              <a:rPr lang="ru-RU" sz="1200" dirty="0" smtClean="0"/>
              <a:t>первого </a:t>
            </a:r>
            <a:r>
              <a:rPr lang="ru-RU" sz="1200" dirty="0"/>
              <a:t>Президента России Б.Н. Ельцина</a:t>
            </a:r>
            <a:r>
              <a:rPr lang="ru-RU" sz="1200" dirty="0" smtClean="0"/>
              <a:t>»</a:t>
            </a:r>
          </a:p>
          <a:p>
            <a:pPr lvl="0"/>
            <a:r>
              <a:rPr lang="ru-RU" sz="1200" dirty="0"/>
              <a:t>ФГБОУ ВО «Поволжский государственный </a:t>
            </a:r>
            <a:r>
              <a:rPr lang="ru-RU" sz="1200" dirty="0" smtClean="0"/>
              <a:t>технологический </a:t>
            </a:r>
            <a:r>
              <a:rPr lang="ru-RU" sz="1200" dirty="0"/>
              <a:t>университет</a:t>
            </a:r>
            <a:r>
              <a:rPr lang="ru-RU" sz="1200" dirty="0" smtClean="0"/>
              <a:t>»</a:t>
            </a:r>
          </a:p>
          <a:p>
            <a:pPr lvl="0"/>
            <a:r>
              <a:rPr lang="ru-RU" sz="1200" dirty="0"/>
              <a:t>ФГБОУ ВО «Самарский государственный технический университет</a:t>
            </a:r>
            <a:r>
              <a:rPr lang="ru-RU" sz="1200" dirty="0" smtClean="0"/>
              <a:t>»</a:t>
            </a:r>
          </a:p>
          <a:p>
            <a:pPr lvl="0"/>
            <a:r>
              <a:rPr lang="ru-RU" sz="1200" dirty="0" smtClean="0"/>
              <a:t>ФГАОУ ВО «Национальный </a:t>
            </a:r>
            <a:r>
              <a:rPr lang="ru-RU" sz="1200" dirty="0"/>
              <a:t>исследовательский технологический университет «</a:t>
            </a:r>
            <a:r>
              <a:rPr lang="ru-RU" sz="1200" dirty="0" err="1" smtClean="0"/>
              <a:t>МИСиС</a:t>
            </a:r>
            <a:r>
              <a:rPr lang="ru-RU" sz="1200" dirty="0" smtClean="0"/>
              <a:t>»</a:t>
            </a:r>
          </a:p>
          <a:p>
            <a:pPr lvl="0"/>
            <a:r>
              <a:rPr lang="ru-RU" sz="1200" dirty="0"/>
              <a:t>ФГАОУ ВО «Сибирский федеральный университет</a:t>
            </a:r>
            <a:r>
              <a:rPr lang="ru-RU" sz="1200" dirty="0" smtClean="0"/>
              <a:t>»</a:t>
            </a:r>
          </a:p>
          <a:p>
            <a:pPr lvl="0"/>
            <a:r>
              <a:rPr lang="ru-RU" sz="1200" dirty="0"/>
              <a:t>ФГАОУ ВО «Национальный исследовательский Томский государственный университет</a:t>
            </a:r>
            <a:r>
              <a:rPr lang="ru-RU" sz="1200" dirty="0" smtClean="0"/>
              <a:t>»</a:t>
            </a:r>
          </a:p>
          <a:p>
            <a:pPr lvl="0"/>
            <a:r>
              <a:rPr lang="ru-RU" sz="1200" dirty="0"/>
              <a:t>ФГБОУ ВО «Омский государственный педагогический университет</a:t>
            </a:r>
            <a:r>
              <a:rPr lang="ru-RU" sz="1200" dirty="0" smtClean="0"/>
              <a:t>»</a:t>
            </a:r>
          </a:p>
          <a:p>
            <a:pPr lvl="0"/>
            <a:r>
              <a:rPr lang="ru-RU" sz="1200" dirty="0"/>
              <a:t>ФГБОУ ВО «Марийский государственный университет</a:t>
            </a:r>
            <a:r>
              <a:rPr lang="ru-RU" sz="1200" dirty="0" smtClean="0"/>
              <a:t>»</a:t>
            </a:r>
          </a:p>
          <a:p>
            <a:pPr lvl="0"/>
            <a:r>
              <a:rPr lang="ru-RU" sz="1200" dirty="0"/>
              <a:t>ФГАОУ ВО «Санкт-Петербургский политехнический университет Петра Великого</a:t>
            </a:r>
            <a:r>
              <a:rPr lang="ru-RU" sz="1200" dirty="0" smtClean="0"/>
              <a:t>»</a:t>
            </a:r>
          </a:p>
          <a:p>
            <a:pPr lvl="0"/>
            <a:r>
              <a:rPr lang="ru-RU" sz="1200" dirty="0"/>
              <a:t>ФГБОУ ВО «Московский государственный университет имени М.В. </a:t>
            </a:r>
            <a:r>
              <a:rPr lang="ru-RU" sz="1200" dirty="0" smtClean="0"/>
              <a:t>Ломоносова</a:t>
            </a:r>
          </a:p>
          <a:p>
            <a:pPr lvl="0"/>
            <a:r>
              <a:rPr lang="ru-RU" sz="1200" dirty="0"/>
              <a:t>ФГАОУ ВО «Национальный исследовательский университет «Высшая школа экономики</a:t>
            </a:r>
            <a:r>
              <a:rPr lang="ru-RU" sz="1200" dirty="0" smtClean="0"/>
              <a:t>»</a:t>
            </a:r>
          </a:p>
          <a:p>
            <a:pPr lvl="0"/>
            <a:r>
              <a:rPr lang="ru-RU" sz="1200" dirty="0"/>
              <a:t>ФГАОУ ВО «Московский физико-технический институт (государственный университет</a:t>
            </a:r>
            <a:r>
              <a:rPr lang="ru-RU" sz="1200" dirty="0" smtClean="0"/>
              <a:t>)»</a:t>
            </a:r>
          </a:p>
          <a:p>
            <a:pPr lvl="0"/>
            <a:r>
              <a:rPr lang="ru-RU" sz="1200" dirty="0"/>
              <a:t>ФГБОУ ВО </a:t>
            </a:r>
            <a:r>
              <a:rPr lang="ru-RU" sz="1200" dirty="0" smtClean="0"/>
              <a:t>«Кемеровский </a:t>
            </a:r>
            <a:r>
              <a:rPr lang="ru-RU" sz="1200" dirty="0"/>
              <a:t>государственный </a:t>
            </a:r>
            <a:r>
              <a:rPr lang="ru-RU" sz="1200" dirty="0" smtClean="0"/>
              <a:t>университет»</a:t>
            </a:r>
          </a:p>
          <a:p>
            <a:pPr lvl="0"/>
            <a:r>
              <a:rPr lang="ru-RU" sz="1200" dirty="0"/>
              <a:t>ФГБОУ ВО </a:t>
            </a:r>
            <a:r>
              <a:rPr lang="ru-RU" sz="1200" dirty="0" smtClean="0"/>
              <a:t>«</a:t>
            </a:r>
            <a:r>
              <a:rPr lang="ru-RU" sz="1200" dirty="0" err="1" smtClean="0"/>
              <a:t>Набережночелнинский</a:t>
            </a:r>
            <a:r>
              <a:rPr lang="ru-RU" sz="1200" dirty="0" smtClean="0"/>
              <a:t> </a:t>
            </a:r>
            <a:r>
              <a:rPr lang="ru-RU" sz="1200" dirty="0"/>
              <a:t>государственный педагогический </a:t>
            </a:r>
            <a:r>
              <a:rPr lang="ru-RU" sz="1200" dirty="0" smtClean="0"/>
              <a:t>университет»</a:t>
            </a:r>
          </a:p>
          <a:p>
            <a:pPr lvl="0"/>
            <a:r>
              <a:rPr lang="ru-RU" sz="1200" dirty="0"/>
              <a:t>ФГБОУ ВО «Вятский государственный университет</a:t>
            </a:r>
            <a:r>
              <a:rPr lang="ru-RU" sz="1200" dirty="0" smtClean="0"/>
              <a:t>»</a:t>
            </a:r>
          </a:p>
          <a:p>
            <a:pPr lvl="0"/>
            <a:r>
              <a:rPr lang="ru-RU" sz="1200" dirty="0"/>
              <a:t>ФГБОУ ВО «Нижегородский государственный педагогический университет имени </a:t>
            </a:r>
            <a:r>
              <a:rPr lang="ru-RU" sz="1200" dirty="0" err="1"/>
              <a:t>Козьмы</a:t>
            </a:r>
            <a:r>
              <a:rPr lang="ru-RU" sz="1200" dirty="0"/>
              <a:t> Минина</a:t>
            </a:r>
            <a:r>
              <a:rPr lang="ru-RU" sz="1200" dirty="0" smtClean="0"/>
              <a:t>»</a:t>
            </a:r>
          </a:p>
          <a:p>
            <a:pPr lvl="0"/>
            <a:r>
              <a:rPr lang="ru-RU" sz="1200" dirty="0"/>
              <a:t>и</a:t>
            </a:r>
            <a:r>
              <a:rPr lang="ru-RU" sz="1200" dirty="0" smtClean="0"/>
              <a:t> др.</a:t>
            </a:r>
            <a:endParaRPr lang="ru-RU" sz="1200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1204730" y="79275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>
                <a:solidFill>
                  <a:srgbClr val="C00000"/>
                </a:solidFill>
              </a:rPr>
              <a:t>Образовательные </a:t>
            </a:r>
            <a:r>
              <a:rPr lang="ru-RU" sz="2000" dirty="0" smtClean="0">
                <a:solidFill>
                  <a:srgbClr val="C00000"/>
                </a:solidFill>
              </a:rPr>
              <a:t>организации ВО, </a:t>
            </a:r>
            <a:r>
              <a:rPr lang="ru-RU" sz="2000" dirty="0">
                <a:solidFill>
                  <a:srgbClr val="C00000"/>
                </a:solidFill>
              </a:rPr>
              <a:t>зачитывающие онлайн-курсы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82801" y="727027"/>
            <a:ext cx="22620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Более 80 вузов России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759637"/>
            <a:ext cx="212616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Более 150 направлений подготовки уровня </a:t>
            </a:r>
            <a:r>
              <a:rPr lang="ru-RU" sz="1600" b="1" dirty="0" err="1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бакалавриата</a:t>
            </a:r>
            <a:r>
              <a:rPr lang="ru-RU" sz="1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специалитета</a:t>
            </a:r>
            <a:r>
              <a:rPr lang="ru-RU" sz="1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магистратуры и аспирантуры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872365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1212347" y="310754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rgbClr val="C00000"/>
                </a:solidFill>
              </a:rPr>
              <a:t>Зачет </a:t>
            </a:r>
            <a:r>
              <a:rPr lang="ru-RU" sz="2800" dirty="0">
                <a:solidFill>
                  <a:srgbClr val="C00000"/>
                </a:solidFill>
              </a:rPr>
              <a:t>результатов освоения онлайн-курсов образовательными </a:t>
            </a:r>
            <a:r>
              <a:rPr lang="ru-RU" sz="2800" dirty="0" smtClean="0">
                <a:solidFill>
                  <a:srgbClr val="C00000"/>
                </a:solidFill>
              </a:rPr>
              <a:t>организациями</a:t>
            </a:r>
            <a:r>
              <a:rPr lang="en-US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СПО</a:t>
            </a:r>
            <a:endParaRPr lang="ru-RU" sz="2800" dirty="0">
              <a:solidFill>
                <a:srgbClr val="C0000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91470" y="950120"/>
          <a:ext cx="3918306" cy="409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1477">
                  <a:extLst>
                    <a:ext uri="{9D8B030D-6E8A-4147-A177-3AD203B41FA5}">
                      <a16:colId xmlns:a16="http://schemas.microsoft.com/office/drawing/2014/main" xmlns="" val="847860606"/>
                    </a:ext>
                  </a:extLst>
                </a:gridCol>
                <a:gridCol w="1486829">
                  <a:extLst>
                    <a:ext uri="{9D8B030D-6E8A-4147-A177-3AD203B41FA5}">
                      <a16:colId xmlns:a16="http://schemas.microsoft.com/office/drawing/2014/main" xmlns="" val="442912594"/>
                    </a:ext>
                  </a:extLst>
                </a:gridCol>
              </a:tblGrid>
              <a:tr h="7410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Онлайн курс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Количество </a:t>
                      </a:r>
                      <a:r>
                        <a:rPr lang="ru-RU" sz="1200" u="none" strike="noStrike" dirty="0" smtClean="0">
                          <a:effectLst/>
                        </a:rPr>
                        <a:t>организаций СПО, зачитывающих результаты освоения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49159538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Автомобильные эксплуатационные материалы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50064029"/>
                  </a:ext>
                </a:extLst>
              </a:tr>
              <a:tr h="22179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Безопасность жизнедеятельности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2306821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Выполнение малярных и декоративно-художественных работ (Производство малярных работ)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97377588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Документационное обеспечение логистических процессов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549741096"/>
                  </a:ext>
                </a:extLst>
              </a:tr>
              <a:tr h="24858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Допуски и технические измерения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56989547"/>
                  </a:ext>
                </a:extLst>
              </a:tr>
              <a:tr h="24532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Инженерная компьютерная графика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581987160"/>
                  </a:ext>
                </a:extLst>
              </a:tr>
              <a:tr h="2527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Информационные технологии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44177474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Основы информационных технологий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68463071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Основы товароведения продовольственных товаров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68644906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Основы философии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549172508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219195" y="1468544"/>
            <a:ext cx="2365365" cy="3055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ГАПОУ </a:t>
            </a: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 «Артёмовский колледж точного приборостроения»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ГАПОУ СО «</a:t>
            </a:r>
            <a:r>
              <a:rPr lang="ru-RU" sz="9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Асбестовский</a:t>
            </a: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политехникум»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ГАПОУ СО «Белоярский многопрофильный техникум»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ГАПОУ СО «</a:t>
            </a:r>
            <a:r>
              <a:rPr lang="ru-RU" sz="9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Верхнесалдинский</a:t>
            </a: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многопрофильный техникум им. А.А. Евстигнеева»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ГАПОУ СО «Екатеринбургский автомобильно-дорожный колледж»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ГАПОУ СО «Екатеринбургский колледж транспортного строительства»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ГАПОУ СО «Екатеринбургский энергетический техникум»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ГАПОУ СО «</a:t>
            </a:r>
            <a:r>
              <a:rPr lang="ru-RU" sz="9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Ирбитский</a:t>
            </a: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мотоциклетный техникум»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ГАПОУ СО «Каменск-Уральский политехнический колледж</a:t>
            </a:r>
            <a:r>
              <a:rPr lang="ru-RU" sz="9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9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др.</a:t>
            </a:r>
            <a:endParaRPr lang="ru-RU" sz="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54403" y="999845"/>
            <a:ext cx="16949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41 </a:t>
            </a:r>
            <a:r>
              <a:rPr lang="ru-RU" sz="12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СПО</a:t>
            </a:r>
            <a:br>
              <a:rPr lang="ru-RU" sz="12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Свердловской области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67128" y="999844"/>
            <a:ext cx="15388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Более 50 профессий</a:t>
            </a:r>
            <a:br>
              <a:rPr lang="ru-RU" sz="12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специальностей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72648" y="1461509"/>
            <a:ext cx="2327841" cy="3197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08.01.08 Мастер отделочных строительных работ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09.02.03 Программирование в компьютерных системах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10.02.01 Организация и технология защиты информации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12.02.04 Электромеханические приборные устройства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13.01.10 Электромонтер по ремонту и обслуживанию электрооборудования (по отраслям)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15.02.08 Технология машиностроения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18.02.01 Аналитический контроль качества химических соединений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19.01.17 Повар, кондитер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20.02.01 Рациональное использование природоохранных комплексов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21.02.05 Земельно-имущественные отношения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23.01.03 Автомеханик</a:t>
            </a:r>
          </a:p>
          <a:p>
            <a:pPr marL="177800" lvl="0" indent="-1778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9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др.</a:t>
            </a:r>
            <a:endParaRPr lang="ru-RU" sz="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98556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ed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191" y="2505668"/>
            <a:ext cx="1472794" cy="73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4925" y="3431774"/>
            <a:ext cx="3160490" cy="158453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1123950" y="310754"/>
            <a:ext cx="8229600" cy="46427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rgbClr val="C00000"/>
                </a:solidFill>
              </a:rPr>
              <a:t>Открытые онлайн-курсы </a:t>
            </a:r>
            <a:r>
              <a:rPr lang="ru-RU" sz="2800" dirty="0" err="1">
                <a:solidFill>
                  <a:srgbClr val="C00000"/>
                </a:solidFill>
              </a:rPr>
              <a:t>УрФУ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ru-RU" sz="2800" dirty="0">
                <a:solidFill>
                  <a:srgbClr val="C00000"/>
                </a:solidFill>
              </a:rPr>
              <a:t>на </a:t>
            </a:r>
            <a:r>
              <a:rPr lang="ru-RU" sz="2800" dirty="0" smtClean="0">
                <a:solidFill>
                  <a:srgbClr val="C00000"/>
                </a:solidFill>
              </a:rPr>
              <a:t>российских и международных площадках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4485" y="968167"/>
            <a:ext cx="2156407" cy="16030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681" y="971484"/>
            <a:ext cx="2151947" cy="15997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69280" y="971484"/>
            <a:ext cx="2188857" cy="16271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9039" y="2635107"/>
            <a:ext cx="1581150" cy="42628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912003" y="2773298"/>
            <a:ext cx="2135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/>
              <a:t>4</a:t>
            </a:r>
            <a:r>
              <a:rPr lang="ru-RU" sz="1800" dirty="0" smtClean="0"/>
              <a:t> онлайн-курса на английском языке</a:t>
            </a:r>
            <a:endParaRPr lang="ru-RU" sz="1800" dirty="0"/>
          </a:p>
        </p:txBody>
      </p:sp>
      <p:pic>
        <p:nvPicPr>
          <p:cNvPr id="2050" name="Picture 2" descr="ÐÐ°ÑÑÐ¸Ð½ÐºÐ¸ Ð¿Ð¾ Ð·Ð°Ð¿ÑÐ¾ÑÑ OpenProfessi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292" y="2636811"/>
            <a:ext cx="1346200" cy="412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09CC87EE-C7C4-6D47-8C49-C5402EEDF2B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415" y="3234067"/>
            <a:ext cx="703378" cy="1438824"/>
          </a:xfrm>
          <a:prstGeom prst="rect">
            <a:avLst/>
          </a:prstGeom>
          <a:ln w="12700" cap="sq">
            <a:solidFill>
              <a:srgbClr val="C7C8D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919280" y="3040931"/>
            <a:ext cx="29326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30</a:t>
            </a:r>
            <a:r>
              <a:rPr lang="ru-RU" sz="1800" dirty="0" smtClean="0"/>
              <a:t> онлайн-курсов</a:t>
            </a:r>
            <a:br>
              <a:rPr lang="ru-RU" sz="1800" dirty="0" smtClean="0"/>
            </a:br>
            <a:r>
              <a:rPr lang="ru-RU" sz="1200" dirty="0" smtClean="0">
                <a:solidFill>
                  <a:srgbClr val="C00000"/>
                </a:solidFill>
              </a:rPr>
              <a:t>Около 3 тыс. преподавателей из России и ближнего зарубежья прошли</a:t>
            </a:r>
            <a:r>
              <a:rPr lang="en-US" sz="1200" dirty="0" smtClean="0">
                <a:solidFill>
                  <a:srgbClr val="C00000"/>
                </a:solidFill>
              </a:rPr>
              <a:t> </a:t>
            </a:r>
            <a:r>
              <a:rPr lang="ru-RU" sz="1200" dirty="0" smtClean="0">
                <a:solidFill>
                  <a:srgbClr val="C00000"/>
                </a:solidFill>
              </a:rPr>
              <a:t>повышение квалификации</a:t>
            </a:r>
            <a:endParaRPr lang="ru-RU" sz="1200" dirty="0">
              <a:solidFill>
                <a:srgbClr val="C00000"/>
              </a:solidFill>
            </a:endParaRPr>
          </a:p>
        </p:txBody>
      </p:sp>
      <p:graphicFrame>
        <p:nvGraphicFramePr>
          <p:cNvPr id="18" name="Диаграмма 17"/>
          <p:cNvGraphicFramePr>
            <a:graphicFrameLocks/>
          </p:cNvGraphicFramePr>
          <p:nvPr>
            <p:extLst/>
          </p:nvPr>
        </p:nvGraphicFramePr>
        <p:xfrm>
          <a:off x="237492" y="3079651"/>
          <a:ext cx="4110543" cy="2157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53187" y="2972382"/>
            <a:ext cx="2402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3</a:t>
            </a:r>
            <a:r>
              <a:rPr lang="ru-RU" sz="1800" b="1" dirty="0" smtClean="0"/>
              <a:t>5</a:t>
            </a:r>
            <a:r>
              <a:rPr lang="ru-RU" sz="1800" dirty="0" smtClean="0"/>
              <a:t> онлайн-курсов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54572431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87817" y="1033307"/>
            <a:ext cx="4525729" cy="3436670"/>
          </a:xfrm>
        </p:spPr>
        <p:txBody>
          <a:bodyPr>
            <a:noAutofit/>
          </a:bodyPr>
          <a:lstStyle/>
          <a:p>
            <a:r>
              <a:rPr lang="ru-RU" sz="1600" dirty="0" smtClean="0"/>
              <a:t>30 онлайн-курсов повышения квалификации</a:t>
            </a:r>
          </a:p>
          <a:p>
            <a:pPr lvl="1"/>
            <a:r>
              <a:rPr lang="ru-RU" sz="1050" dirty="0" smtClean="0"/>
              <a:t>Проектирование </a:t>
            </a:r>
            <a:r>
              <a:rPr lang="ru-RU" sz="1050" dirty="0"/>
              <a:t>и модернизация образовательных</a:t>
            </a:r>
            <a:br>
              <a:rPr lang="ru-RU" sz="1050" dirty="0"/>
            </a:br>
            <a:r>
              <a:rPr lang="ru-RU" sz="1050" dirty="0"/>
              <a:t>программ ВО и СПО с использованием инструментов онлайн-обучения</a:t>
            </a:r>
          </a:p>
          <a:p>
            <a:pPr lvl="1"/>
            <a:r>
              <a:rPr lang="ru-RU" sz="1050" dirty="0"/>
              <a:t>Организация методической поддержки, обеспечивающей эффективное освоение обучающимися онлайн-курсов</a:t>
            </a:r>
          </a:p>
          <a:p>
            <a:pPr lvl="1"/>
            <a:r>
              <a:rPr lang="ru-RU" sz="1050" dirty="0"/>
              <a:t>Создание электронной информационно-образовательной среды вуза, обеспечивающей эффективное использование онлайн-обучения в образовательных программах</a:t>
            </a:r>
          </a:p>
          <a:p>
            <a:pPr lvl="1"/>
            <a:r>
              <a:rPr lang="ru-RU" sz="1050" dirty="0"/>
              <a:t>Использование онлайн-курсов при проектировании и реализации модулей образовательных программ ВО и СПО</a:t>
            </a:r>
          </a:p>
          <a:p>
            <a:pPr lvl="1"/>
            <a:r>
              <a:rPr lang="ru-RU" sz="1050" dirty="0"/>
              <a:t>Реализация образовательных программ при различных моделях использования онлайн-курсов в учебном процессе </a:t>
            </a:r>
          </a:p>
          <a:p>
            <a:pPr lvl="1"/>
            <a:r>
              <a:rPr lang="ru-RU" sz="1050" dirty="0"/>
              <a:t>Организация Института </a:t>
            </a:r>
            <a:r>
              <a:rPr lang="ru-RU" sz="1050" dirty="0" err="1"/>
              <a:t>тьюторов</a:t>
            </a:r>
            <a:r>
              <a:rPr lang="ru-RU" sz="1050" dirty="0"/>
              <a:t> в вузе</a:t>
            </a:r>
          </a:p>
          <a:p>
            <a:pPr lvl="1"/>
            <a:r>
              <a:rPr lang="ru-RU" sz="1050" dirty="0"/>
              <a:t>Административная и техническая поддержка онлайн-обучения</a:t>
            </a:r>
          </a:p>
          <a:p>
            <a:pPr lvl="1"/>
            <a:r>
              <a:rPr lang="ru-RU" sz="1050" dirty="0"/>
              <a:t>Использование современных технологий и методик онлайн-обучения для организации эффективной работы обучающихся в виртуальном образовательном пространстве</a:t>
            </a:r>
          </a:p>
          <a:p>
            <a:pPr lvl="1"/>
            <a:r>
              <a:rPr lang="ru-RU" sz="1050" dirty="0"/>
              <a:t>и др. (всего </a:t>
            </a:r>
            <a:r>
              <a:rPr lang="ru-RU" sz="1050" dirty="0" smtClean="0"/>
              <a:t>30 </a:t>
            </a:r>
            <a:r>
              <a:rPr lang="ru-RU" sz="1050" dirty="0"/>
              <a:t>курсов)</a:t>
            </a: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1227215" y="280189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rgbClr val="C00000"/>
                </a:solidFill>
              </a:rPr>
              <a:t>Онлайн-курсы повышения квалификации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в области использования онлайн-курсов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7097" y="1023334"/>
            <a:ext cx="3917671" cy="29123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42015" y="4069867"/>
            <a:ext cx="29901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https://openprofession.ru/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1008433" y="4604147"/>
            <a:ext cx="76102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Обучение прошли более 400 специалистов из 50 образовательных организаций СПО</a:t>
            </a:r>
            <a:endParaRPr lang="ru-RU" sz="1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909245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1138818" y="295268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rgbClr val="C00000"/>
                </a:solidFill>
              </a:rPr>
              <a:t>Компьютерный </a:t>
            </a:r>
            <a:r>
              <a:rPr lang="ru-RU" sz="2800" dirty="0" smtClean="0">
                <a:solidFill>
                  <a:srgbClr val="C00000"/>
                </a:solidFill>
              </a:rPr>
              <a:t>симулятор по </a:t>
            </a:r>
            <a:r>
              <a:rPr lang="ru-RU" sz="2800" dirty="0">
                <a:solidFill>
                  <a:srgbClr val="C00000"/>
                </a:solidFill>
              </a:rPr>
              <a:t>внедрению </a:t>
            </a:r>
            <a:r>
              <a:rPr lang="ru-RU" sz="2800" dirty="0" smtClean="0">
                <a:solidFill>
                  <a:srgbClr val="C00000"/>
                </a:solidFill>
              </a:rPr>
              <a:t>МООС</a:t>
            </a:r>
            <a:r>
              <a:rPr lang="en-US" sz="2800" dirty="0" smtClean="0">
                <a:solidFill>
                  <a:srgbClr val="C00000"/>
                </a:solidFill>
              </a:rPr>
              <a:t/>
            </a:r>
            <a:br>
              <a:rPr lang="en-US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в </a:t>
            </a:r>
            <a:r>
              <a:rPr lang="ru-RU" sz="2800" dirty="0">
                <a:solidFill>
                  <a:srgbClr val="C00000"/>
                </a:solidFill>
              </a:rPr>
              <a:t>образовательной программе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13" y="923630"/>
            <a:ext cx="4104455" cy="20211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28" y="909287"/>
            <a:ext cx="4104456" cy="20372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13" y="2981640"/>
            <a:ext cx="4104455" cy="20880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348" y="2976462"/>
            <a:ext cx="4109076" cy="209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0929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1138818" y="295268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rgbClr val="C00000"/>
                </a:solidFill>
              </a:rPr>
              <a:t>Компьютерный </a:t>
            </a:r>
            <a:r>
              <a:rPr lang="ru-RU" sz="2800" dirty="0" smtClean="0">
                <a:solidFill>
                  <a:srgbClr val="C00000"/>
                </a:solidFill>
              </a:rPr>
              <a:t>симулятор по </a:t>
            </a:r>
            <a:r>
              <a:rPr lang="ru-RU" sz="2800" dirty="0">
                <a:solidFill>
                  <a:srgbClr val="C00000"/>
                </a:solidFill>
              </a:rPr>
              <a:t>внедрению </a:t>
            </a:r>
            <a:r>
              <a:rPr lang="ru-RU" sz="2800" dirty="0" smtClean="0">
                <a:solidFill>
                  <a:srgbClr val="C00000"/>
                </a:solidFill>
              </a:rPr>
              <a:t>МООС</a:t>
            </a:r>
            <a:r>
              <a:rPr lang="en-US" sz="2800" dirty="0" smtClean="0">
                <a:solidFill>
                  <a:srgbClr val="C00000"/>
                </a:solidFill>
              </a:rPr>
              <a:t/>
            </a:r>
            <a:br>
              <a:rPr lang="en-US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в </a:t>
            </a:r>
            <a:r>
              <a:rPr lang="ru-RU" sz="2800" dirty="0">
                <a:solidFill>
                  <a:srgbClr val="C00000"/>
                </a:solidFill>
              </a:rPr>
              <a:t>образовательной программе</a:t>
            </a:r>
          </a:p>
        </p:txBody>
      </p:sp>
      <p:pic>
        <p:nvPicPr>
          <p:cNvPr id="10" name="bandicam 2018-12-17 12-05-58-905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33772" y="1053492"/>
            <a:ext cx="6935633" cy="3901180"/>
          </a:xfrm>
        </p:spPr>
      </p:pic>
    </p:spTree>
    <p:extLst>
      <p:ext uri="{BB962C8B-B14F-4D97-AF65-F5344CB8AC3E}">
        <p14:creationId xmlns:p14="http://schemas.microsoft.com/office/powerpoint/2010/main" val="4128937558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706030" y="2164088"/>
            <a:ext cx="40895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Спасибо за внимание!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838897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1123950" y="91679"/>
            <a:ext cx="8229600" cy="51050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rgbClr val="C00000"/>
                </a:solidFill>
              </a:rPr>
              <a:t>Онлайн-обучение в России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8" name="Стрелка вправо 58"/>
          <p:cNvSpPr/>
          <p:nvPr/>
        </p:nvSpPr>
        <p:spPr>
          <a:xfrm>
            <a:off x="4662761" y="1229061"/>
            <a:ext cx="477683" cy="48405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" name="Скругленный прямоугольник 66"/>
          <p:cNvSpPr/>
          <p:nvPr/>
        </p:nvSpPr>
        <p:spPr>
          <a:xfrm>
            <a:off x="227509" y="602184"/>
            <a:ext cx="4111772" cy="2057009"/>
          </a:xfrm>
          <a:prstGeom prst="roundRect">
            <a:avLst>
              <a:gd name="adj" fmla="val 6013"/>
            </a:avLst>
          </a:prstGeom>
          <a:ln w="57150">
            <a:solidFill>
              <a:srgbClr val="808080"/>
            </a:solidFill>
            <a:miter/>
          </a:ln>
        </p:spPr>
        <p:txBody>
          <a:bodyPr lIns="45719" rIns="45719" anchor="ctr"/>
          <a:lstStyle/>
          <a:p>
            <a:pPr defTabSz="2032070">
              <a:spcBef>
                <a:spcPts val="1200"/>
              </a:spcBef>
              <a:defRPr sz="37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808" y="744493"/>
            <a:ext cx="2375708" cy="640503"/>
          </a:xfrm>
          <a:prstGeom prst="rect">
            <a:avLst/>
          </a:prstGeom>
        </p:spPr>
      </p:pic>
      <p:sp>
        <p:nvSpPr>
          <p:cNvPr id="12" name="Скругленный прямоугольник 66"/>
          <p:cNvSpPr/>
          <p:nvPr/>
        </p:nvSpPr>
        <p:spPr>
          <a:xfrm>
            <a:off x="227509" y="2729769"/>
            <a:ext cx="4111772" cy="956678"/>
          </a:xfrm>
          <a:prstGeom prst="roundRect">
            <a:avLst>
              <a:gd name="adj" fmla="val 6013"/>
            </a:avLst>
          </a:prstGeom>
          <a:ln w="57150">
            <a:solidFill>
              <a:srgbClr val="808080"/>
            </a:solidFill>
            <a:miter/>
          </a:ln>
        </p:spPr>
        <p:txBody>
          <a:bodyPr lIns="45719" rIns="45719" anchor="ctr"/>
          <a:lstStyle/>
          <a:p>
            <a:pPr defTabSz="2032070">
              <a:spcBef>
                <a:spcPts val="1200"/>
              </a:spcBef>
              <a:defRPr sz="37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3" name="Скругленный прямоугольник 66"/>
          <p:cNvSpPr/>
          <p:nvPr/>
        </p:nvSpPr>
        <p:spPr>
          <a:xfrm>
            <a:off x="227509" y="3757022"/>
            <a:ext cx="4111772" cy="1377698"/>
          </a:xfrm>
          <a:prstGeom prst="roundRect">
            <a:avLst>
              <a:gd name="adj" fmla="val 6013"/>
            </a:avLst>
          </a:prstGeom>
          <a:ln w="57150">
            <a:solidFill>
              <a:srgbClr val="808080"/>
            </a:solidFill>
            <a:miter/>
          </a:ln>
        </p:spPr>
        <p:txBody>
          <a:bodyPr lIns="45719" rIns="45719" anchor="ctr"/>
          <a:lstStyle/>
          <a:p>
            <a:pPr defTabSz="2032070">
              <a:spcBef>
                <a:spcPts val="1200"/>
              </a:spcBef>
              <a:defRPr sz="37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068" y="3103834"/>
            <a:ext cx="1452916" cy="256120"/>
          </a:xfrm>
          <a:prstGeom prst="rect">
            <a:avLst/>
          </a:prstGeom>
        </p:spPr>
      </p:pic>
      <p:sp>
        <p:nvSpPr>
          <p:cNvPr id="15" name="Прямоугольник 68"/>
          <p:cNvSpPr/>
          <p:nvPr/>
        </p:nvSpPr>
        <p:spPr>
          <a:xfrm>
            <a:off x="2368261" y="2859862"/>
            <a:ext cx="1846048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defTabSz="2032070">
              <a:defRPr sz="3200" i="1">
                <a:solidFill>
                  <a:srgbClr val="1F4E7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l"/>
            <a:r>
              <a:rPr lang="ru-RU" sz="1400" b="1" dirty="0" smtClean="0">
                <a:solidFill>
                  <a:srgbClr val="C00000"/>
                </a:solidFill>
              </a:rPr>
              <a:t>290</a:t>
            </a:r>
            <a:r>
              <a:rPr lang="en-US" sz="1400" dirty="0" smtClean="0"/>
              <a:t> </a:t>
            </a:r>
            <a:r>
              <a:rPr lang="ru-RU" sz="1400" dirty="0" smtClean="0"/>
              <a:t>онлайн-курсов на русском и английском языках</a:t>
            </a:r>
            <a:endParaRPr sz="1400" dirty="0"/>
          </a:p>
        </p:txBody>
      </p:sp>
      <p:sp>
        <p:nvSpPr>
          <p:cNvPr id="16" name="Прямоугольник 68"/>
          <p:cNvSpPr/>
          <p:nvPr/>
        </p:nvSpPr>
        <p:spPr>
          <a:xfrm>
            <a:off x="352407" y="3814795"/>
            <a:ext cx="393689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defTabSz="2032070">
              <a:defRPr sz="3200" i="1">
                <a:solidFill>
                  <a:srgbClr val="1F4E7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US" sz="1400" dirty="0" smtClean="0"/>
              <a:t>&gt; 1200</a:t>
            </a:r>
            <a:r>
              <a:rPr lang="ru-RU" sz="1400" dirty="0" smtClean="0"/>
              <a:t> онлайн-курсов</a:t>
            </a:r>
            <a:endParaRPr lang="en-US" sz="1400" dirty="0" smtClean="0"/>
          </a:p>
          <a:p>
            <a:r>
              <a:rPr lang="en-US" sz="1400" dirty="0" smtClean="0"/>
              <a:t>&gt;</a:t>
            </a:r>
            <a:r>
              <a:rPr lang="ru-RU" sz="1400" dirty="0" smtClean="0"/>
              <a:t> 30 российских платформ</a:t>
            </a:r>
            <a:endParaRPr sz="1400" dirty="0"/>
          </a:p>
        </p:txBody>
      </p:sp>
      <p:sp>
        <p:nvSpPr>
          <p:cNvPr id="17" name="Стрелка вправо 58"/>
          <p:cNvSpPr/>
          <p:nvPr/>
        </p:nvSpPr>
        <p:spPr>
          <a:xfrm>
            <a:off x="4689179" y="4543031"/>
            <a:ext cx="477683" cy="48405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5" name="ЦЕНТР СОЦИАЛЬНОГО РАЗВИТИЯ РЕГИОНА"/>
          <p:cNvSpPr/>
          <p:nvPr/>
        </p:nvSpPr>
        <p:spPr>
          <a:xfrm>
            <a:off x="5531501" y="2789990"/>
            <a:ext cx="3367318" cy="1187337"/>
          </a:xfrm>
          <a:prstGeom prst="roundRect">
            <a:avLst>
              <a:gd name="adj" fmla="val 10252"/>
            </a:avLst>
          </a:prstGeom>
          <a:solidFill>
            <a:srgbClr val="3498D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 defTabSz="2032070">
              <a:spcBef>
                <a:spcPts val="1200"/>
              </a:spcBef>
            </a:pPr>
            <a:r>
              <a:rPr lang="ru-RU" sz="1600" b="1" dirty="0" smtClean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Освоение части образовательной программы высшего образования</a:t>
            </a:r>
            <a:endParaRPr sz="16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6" name="ЦЕНТР СОЦИАЛЬНОГО РАЗВИТИЯ РЕГИОНА"/>
          <p:cNvSpPr/>
          <p:nvPr/>
        </p:nvSpPr>
        <p:spPr>
          <a:xfrm>
            <a:off x="5561660" y="4302154"/>
            <a:ext cx="1459860" cy="802737"/>
          </a:xfrm>
          <a:prstGeom prst="roundRect">
            <a:avLst>
              <a:gd name="adj" fmla="val 10252"/>
            </a:avLst>
          </a:prstGeom>
          <a:solidFill>
            <a:srgbClr val="3498D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 defTabSz="2032070">
              <a:spcBef>
                <a:spcPts val="1200"/>
              </a:spcBef>
            </a:pPr>
            <a:r>
              <a:rPr lang="ru-RU" sz="12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Зачет результатов обучения</a:t>
            </a:r>
            <a:endParaRPr sz="12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7" name="ЦЕНТР СОЦИАЛЬНОГО РАЗВИТИЯ РЕГИОНА"/>
          <p:cNvSpPr/>
          <p:nvPr/>
        </p:nvSpPr>
        <p:spPr>
          <a:xfrm>
            <a:off x="7438959" y="4302154"/>
            <a:ext cx="1459860" cy="802737"/>
          </a:xfrm>
          <a:prstGeom prst="roundRect">
            <a:avLst>
              <a:gd name="adj" fmla="val 10252"/>
            </a:avLst>
          </a:prstGeom>
          <a:solidFill>
            <a:srgbClr val="3498D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 defTabSz="2032070">
              <a:spcBef>
                <a:spcPts val="1200"/>
              </a:spcBef>
            </a:pPr>
            <a:r>
              <a:rPr lang="ru-RU" sz="12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Включение онлайн-курса в учебный план</a:t>
            </a:r>
            <a:endParaRPr sz="12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8" name="ЦЕНТР СОЦИАЛЬНОГО РАЗВИТИЯ РЕГИОНА"/>
          <p:cNvSpPr/>
          <p:nvPr/>
        </p:nvSpPr>
        <p:spPr>
          <a:xfrm>
            <a:off x="5519263" y="1640432"/>
            <a:ext cx="3379556" cy="1077729"/>
          </a:xfrm>
          <a:prstGeom prst="roundRect">
            <a:avLst>
              <a:gd name="adj" fmla="val 10252"/>
            </a:avLst>
          </a:prstGeom>
          <a:solidFill>
            <a:srgbClr val="3498D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defTabSz="2032070">
              <a:spcBef>
                <a:spcPts val="1200"/>
              </a:spcBef>
            </a:pPr>
            <a:r>
              <a:rPr lang="ru-RU" sz="12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Программы дополнительного </a:t>
            </a:r>
            <a:r>
              <a:rPr lang="ru-RU" sz="1200" b="1" dirty="0" smtClean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образования + новые типы программ без достижения уровня образования: специализации, мини-магистратуры и т.п.</a:t>
            </a:r>
            <a:endParaRPr sz="12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9" name="ЦЕНТР СОЦИАЛЬНОГО РАЗВИТИЯ РЕГИОНА"/>
          <p:cNvSpPr/>
          <p:nvPr/>
        </p:nvSpPr>
        <p:spPr>
          <a:xfrm>
            <a:off x="5519263" y="864641"/>
            <a:ext cx="3367318" cy="703962"/>
          </a:xfrm>
          <a:prstGeom prst="roundRect">
            <a:avLst>
              <a:gd name="adj" fmla="val 10252"/>
            </a:avLst>
          </a:prstGeom>
          <a:solidFill>
            <a:srgbClr val="3498D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defTabSz="2032070">
              <a:spcBef>
                <a:spcPts val="1200"/>
              </a:spcBef>
            </a:pPr>
            <a:r>
              <a:rPr lang="ru-RU" sz="1200" b="1" dirty="0" smtClean="0">
                <a:solidFill>
                  <a:srgbClr val="FFFFFF"/>
                </a:solidFill>
                <a:latin typeface="Arial"/>
                <a:ea typeface="Arial"/>
                <a:cs typeface="Arial"/>
              </a:rPr>
              <a:t>Самообразование</a:t>
            </a:r>
            <a:r>
              <a:rPr lang="ru-RU" sz="12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200" b="1" dirty="0" smtClean="0">
                <a:solidFill>
                  <a:srgbClr val="FFFFFF"/>
                </a:solidFill>
                <a:latin typeface="Arial"/>
                <a:ea typeface="Arial"/>
                <a:cs typeface="Arial"/>
              </a:rPr>
              <a:t>- освоение онлайн-курса без формального подтверждения результатов обучения</a:t>
            </a:r>
            <a:endParaRPr sz="12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0" name="Стрелка вправо 58"/>
          <p:cNvSpPr/>
          <p:nvPr/>
        </p:nvSpPr>
        <p:spPr>
          <a:xfrm rot="5400000">
            <a:off x="6077082" y="3867709"/>
            <a:ext cx="355913" cy="512976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3498DB"/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31" name="Стрелка вправо 30"/>
          <p:cNvSpPr/>
          <p:nvPr/>
        </p:nvSpPr>
        <p:spPr>
          <a:xfrm rot="5400000">
            <a:off x="7990933" y="3880771"/>
            <a:ext cx="355913" cy="512976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3498DB"/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32" name="Picture 6" descr="Картинки по запросу российские mooc платформ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731" y="4287989"/>
            <a:ext cx="772357" cy="72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3590" y="4310452"/>
            <a:ext cx="1396926" cy="340172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6143" y="4721199"/>
            <a:ext cx="1374373" cy="316313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1838" y="4705198"/>
            <a:ext cx="1492685" cy="316918"/>
          </a:xfrm>
          <a:prstGeom prst="rect">
            <a:avLst/>
          </a:prstGeom>
        </p:spPr>
      </p:pic>
      <p:sp>
        <p:nvSpPr>
          <p:cNvPr id="37" name="Стрелка вправо 58"/>
          <p:cNvSpPr/>
          <p:nvPr/>
        </p:nvSpPr>
        <p:spPr>
          <a:xfrm>
            <a:off x="4662761" y="2643409"/>
            <a:ext cx="477683" cy="48405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38" name="Стрелка вправо 58"/>
          <p:cNvSpPr/>
          <p:nvPr/>
        </p:nvSpPr>
        <p:spPr>
          <a:xfrm>
            <a:off x="4683882" y="3258435"/>
            <a:ext cx="477683" cy="48405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39" name="Стрелка вправо 58"/>
          <p:cNvSpPr/>
          <p:nvPr/>
        </p:nvSpPr>
        <p:spPr>
          <a:xfrm>
            <a:off x="4689179" y="3873461"/>
            <a:ext cx="477683" cy="48405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defTabSz="2032070">
              <a:defRPr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6101755" y="559296"/>
            <a:ext cx="21726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Сценарии использования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609" y="1445880"/>
            <a:ext cx="3979333" cy="1101373"/>
          </a:xfrm>
          <a:prstGeom prst="rect">
            <a:avLst/>
          </a:prstGeom>
        </p:spPr>
      </p:pic>
      <p:pic>
        <p:nvPicPr>
          <p:cNvPr id="40" name="Picture 4" descr="Stepik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33" b="37167"/>
          <a:stretch/>
        </p:blipFill>
        <p:spPr bwMode="auto">
          <a:xfrm>
            <a:off x="2961890" y="4368435"/>
            <a:ext cx="1116100" cy="31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3234568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24000" y="104775"/>
            <a:ext cx="7696200" cy="85725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Приоритетный проект «Современная цифровая образовательная среда»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610" y="962025"/>
            <a:ext cx="7587115" cy="4123023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03580-59B7-46FB-BE9C-974FF83554B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17097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1079500" y="79275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12821" y="870953"/>
            <a:ext cx="5879432" cy="4006850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Показатели федеральных проектов </a:t>
            </a:r>
            <a:r>
              <a:rPr lang="ru-RU" dirty="0" smtClean="0"/>
              <a:t>«Молодые профессионалы» </a:t>
            </a:r>
            <a:r>
              <a:rPr lang="ru-RU" dirty="0"/>
              <a:t>и </a:t>
            </a:r>
            <a:r>
              <a:rPr lang="ru-RU" dirty="0" smtClean="0"/>
              <a:t>«Цифровая </a:t>
            </a:r>
            <a:r>
              <a:rPr lang="ru-RU" dirty="0"/>
              <a:t>образовательная </a:t>
            </a:r>
            <a:r>
              <a:rPr lang="ru-RU" dirty="0" smtClean="0"/>
              <a:t>среда» </a:t>
            </a:r>
            <a:r>
              <a:rPr lang="ru-RU" dirty="0"/>
              <a:t>национального проекта </a:t>
            </a:r>
            <a:r>
              <a:rPr lang="ru-RU" dirty="0" smtClean="0"/>
              <a:t>«Образования»</a:t>
            </a:r>
            <a:endParaRPr lang="ru-RU" dirty="0"/>
          </a:p>
          <a:p>
            <a:pPr lvl="1"/>
            <a:r>
              <a:rPr lang="ru-RU" dirty="0"/>
              <a:t>К</a:t>
            </a:r>
            <a:r>
              <a:rPr lang="ru-RU" dirty="0" smtClean="0"/>
              <a:t> </a:t>
            </a:r>
            <a:r>
              <a:rPr lang="ru-RU" dirty="0"/>
              <a:t>концу 2024 г. </a:t>
            </a:r>
            <a:r>
              <a:rPr lang="ru-RU" dirty="0">
                <a:solidFill>
                  <a:srgbClr val="C00000"/>
                </a:solidFill>
              </a:rPr>
              <a:t>более 20% студентов </a:t>
            </a:r>
            <a:r>
              <a:rPr lang="ru-RU" dirty="0"/>
              <a:t>будут осваивать отдельные курсы, дисциплины (модули), в том числе </a:t>
            </a:r>
            <a:r>
              <a:rPr lang="ru-RU" dirty="0">
                <a:solidFill>
                  <a:srgbClr val="C00000"/>
                </a:solidFill>
              </a:rPr>
              <a:t>в формате онлайн-курсов</a:t>
            </a:r>
            <a:r>
              <a:rPr lang="ru-RU" dirty="0"/>
              <a:t>, с использованием ресурсов иных организаций, осуществляющих образовательную деятельность, в том числе университетов, обеспечивающих соответствие качества подготовки обучающихся мировому </a:t>
            </a:r>
            <a:r>
              <a:rPr lang="ru-RU" dirty="0" smtClean="0"/>
              <a:t>уровню</a:t>
            </a:r>
          </a:p>
          <a:p>
            <a:pPr lvl="1"/>
            <a:r>
              <a:rPr lang="ru-RU" dirty="0" smtClean="0">
                <a:solidFill>
                  <a:srgbClr val="C00000"/>
                </a:solidFill>
              </a:rPr>
              <a:t>Создана </a:t>
            </a:r>
            <a:r>
              <a:rPr lang="ru-RU" dirty="0">
                <a:solidFill>
                  <a:srgbClr val="C00000"/>
                </a:solidFill>
              </a:rPr>
              <a:t>система развития онлайн образования </a:t>
            </a:r>
            <a:r>
              <a:rPr lang="ru-RU" dirty="0"/>
              <a:t>(модульная система с возможностью зачета результатов прохождения онлайн курсов на последующих уровнях или ступенях получения образования)</a:t>
            </a:r>
          </a:p>
          <a:p>
            <a:pPr lvl="1"/>
            <a:r>
              <a:rPr lang="ru-RU" dirty="0"/>
              <a:t>Число обучающихся образовательных организаций, получивших </a:t>
            </a:r>
            <a:r>
              <a:rPr lang="ru-RU" dirty="0">
                <a:solidFill>
                  <a:srgbClr val="C00000"/>
                </a:solidFill>
              </a:rPr>
              <a:t>зачет результатов освоения онлайн-курсов</a:t>
            </a:r>
            <a:r>
              <a:rPr lang="ru-RU" dirty="0"/>
              <a:t> в рамках основных образовательных </a:t>
            </a:r>
            <a:r>
              <a:rPr lang="ru-RU" dirty="0" smtClean="0"/>
              <a:t>программ, </a:t>
            </a:r>
            <a:r>
              <a:rPr lang="ru-RU" dirty="0" smtClean="0">
                <a:solidFill>
                  <a:srgbClr val="C00000"/>
                </a:solidFill>
              </a:rPr>
              <a:t>200 </a:t>
            </a:r>
            <a:r>
              <a:rPr lang="ru-RU" dirty="0">
                <a:solidFill>
                  <a:srgbClr val="C00000"/>
                </a:solidFill>
              </a:rPr>
              <a:t>тыс. </a:t>
            </a:r>
            <a:r>
              <a:rPr lang="ru-RU" dirty="0" smtClean="0">
                <a:solidFill>
                  <a:srgbClr val="C00000"/>
                </a:solidFill>
              </a:rPr>
              <a:t>человек</a:t>
            </a:r>
            <a:r>
              <a:rPr lang="ru-RU" dirty="0" smtClean="0"/>
              <a:t> к концу 2024 года</a:t>
            </a:r>
          </a:p>
          <a:p>
            <a:pPr lvl="1"/>
            <a:r>
              <a:rPr lang="ru-RU" dirty="0" smtClean="0"/>
              <a:t>На </a:t>
            </a:r>
            <a:r>
              <a:rPr lang="ru-RU" dirty="0"/>
              <a:t>базе лучших профессиональных образовательных организаций будут созданы Центры опережающей профессиональной подготовки, использующие совместно с другими профессиональными образовательными организациями современное оборудование для подготовки, переподготовки и повышения квалификации по наиболее перспективным и востребованным профессиям;</a:t>
            </a:r>
          </a:p>
          <a:p>
            <a:pPr lvl="1"/>
            <a:r>
              <a:rPr lang="ru-RU" dirty="0"/>
              <a:t>всем желающим будет обеспечен </a:t>
            </a:r>
            <a:r>
              <a:rPr lang="ru-RU" dirty="0">
                <a:solidFill>
                  <a:srgbClr val="C00000"/>
                </a:solidFill>
              </a:rPr>
              <a:t>свободный доступ к онлайн образовательным программам</a:t>
            </a:r>
            <a:r>
              <a:rPr lang="ru-RU" dirty="0"/>
              <a:t>, в </a:t>
            </a:r>
            <a:r>
              <a:rPr lang="ru-RU" dirty="0" err="1"/>
              <a:t>т.ч</a:t>
            </a:r>
            <a:r>
              <a:rPr lang="ru-RU" dirty="0"/>
              <a:t>. ДПО.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1143519" y="51795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rgbClr val="C00000"/>
                </a:solidFill>
              </a:rPr>
              <a:t>Национальный проект «Образование»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7681" y="1051970"/>
            <a:ext cx="2495919" cy="3825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226756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1100" y="903194"/>
            <a:ext cx="8229600" cy="3103374"/>
          </a:xfrm>
        </p:spPr>
        <p:txBody>
          <a:bodyPr>
            <a:noAutofit/>
          </a:bodyPr>
          <a:lstStyle/>
          <a:p>
            <a:r>
              <a:rPr lang="ru-RU" b="1" dirty="0" smtClean="0"/>
              <a:t>Разработка собственных онлайн-курсов</a:t>
            </a:r>
          </a:p>
          <a:p>
            <a:r>
              <a:rPr lang="ru-RU" b="1" dirty="0" smtClean="0"/>
              <a:t>Использование онлайн-курсов</a:t>
            </a:r>
            <a:r>
              <a:rPr lang="ru-RU" dirty="0" smtClean="0"/>
              <a:t>, имеющихся на рынке онлайн-образования</a:t>
            </a: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1056714" y="1"/>
            <a:ext cx="8229600" cy="57149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rgbClr val="C00000"/>
                </a:solidFill>
              </a:rPr>
              <a:t>«Источники» онлайн-курсов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20273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1368" y="1085854"/>
            <a:ext cx="8229600" cy="3867146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Имиджевый</a:t>
            </a:r>
            <a:r>
              <a:rPr lang="ru-RU" b="1" dirty="0" smtClean="0"/>
              <a:t> эффект</a:t>
            </a:r>
          </a:p>
          <a:p>
            <a:r>
              <a:rPr lang="ru-RU" dirty="0" smtClean="0"/>
              <a:t>Продвижение своих образовательных программ</a:t>
            </a:r>
          </a:p>
          <a:p>
            <a:r>
              <a:rPr lang="ru-RU" dirty="0" smtClean="0"/>
              <a:t>Возможность предложить свой опыт и компетенции в какой-то области широкому кругу партнеров</a:t>
            </a:r>
          </a:p>
          <a:p>
            <a:r>
              <a:rPr lang="ru-RU" dirty="0" smtClean="0"/>
              <a:t>Потенциальная коммерческая эффективность</a:t>
            </a: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1143000" y="79275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rgbClr val="C00000"/>
                </a:solidFill>
              </a:rPr>
              <a:t>Преимущества разработки собственных онлайн-курсов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83928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1368" y="806454"/>
            <a:ext cx="8229600" cy="2336796"/>
          </a:xfrm>
        </p:spPr>
        <p:txBody>
          <a:bodyPr>
            <a:normAutofit/>
          </a:bodyPr>
          <a:lstStyle/>
          <a:p>
            <a:r>
              <a:rPr lang="ru-RU" dirty="0" smtClean="0"/>
              <a:t>Технологически сложный и требовательный к материально-техническим и кадровым ресурсам процесс</a:t>
            </a:r>
          </a:p>
          <a:p>
            <a:pPr lvl="1"/>
            <a:r>
              <a:rPr lang="ru-RU" dirty="0" smtClean="0"/>
              <a:t>Необходим авторский коллектив, материально-техническая база, широкий круг специалистов</a:t>
            </a:r>
          </a:p>
          <a:p>
            <a:r>
              <a:rPr lang="ru-RU" b="1" dirty="0" smtClean="0"/>
              <a:t>Затратный процесс </a:t>
            </a:r>
            <a:r>
              <a:rPr lang="ru-RU" dirty="0" smtClean="0"/>
              <a:t>с небыстрой и негарантированной окупаемостью</a:t>
            </a:r>
            <a:endParaRPr lang="ru-RU" dirty="0"/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1193800" y="79275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rgbClr val="C00000"/>
                </a:solidFill>
              </a:rPr>
              <a:t>Сложности разработки собственных онлайн-курсов</a:t>
            </a:r>
            <a:endParaRPr lang="ru-RU" sz="2400" dirty="0">
              <a:solidFill>
                <a:srgbClr val="C00000"/>
              </a:solidFill>
            </a:endParaRPr>
          </a:p>
        </p:txBody>
      </p:sp>
      <p:graphicFrame>
        <p:nvGraphicFramePr>
          <p:cNvPr id="5" name="Объект 7"/>
          <p:cNvGraphicFramePr>
            <a:graphicFrameLocks/>
          </p:cNvGraphicFramePr>
          <p:nvPr>
            <p:extLst/>
          </p:nvPr>
        </p:nvGraphicFramePr>
        <p:xfrm>
          <a:off x="990600" y="3143250"/>
          <a:ext cx="6959600" cy="1774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635611887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32337" cy="6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800100" y="43942"/>
            <a:ext cx="8229600" cy="462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rgbClr val="C00000"/>
                </a:solidFill>
              </a:rPr>
              <a:t>Варианты взаимодействия работодателей и вузов</a:t>
            </a:r>
            <a:endParaRPr lang="ru-RU" sz="2400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2838450" y="317500"/>
          <a:ext cx="3321050" cy="4883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810250" y="3557928"/>
            <a:ext cx="3086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Предоставление </a:t>
            </a:r>
            <a:r>
              <a:rPr lang="ru-RU" sz="1100" dirty="0"/>
              <a:t>д</a:t>
            </a:r>
            <a:r>
              <a:rPr lang="ru-RU" sz="1100" dirty="0" smtClean="0"/>
              <a:t>оступа к данным учебной аналитике и цифровому портфолио обучающихся представителям работодателей в составе команды совместно разработанного онлайн-курса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Предоставление доступа экспертам работодателей к материалам и результатам проектной деятельности</a:t>
            </a:r>
            <a:endParaRPr lang="ru-RU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6211311" y="606838"/>
            <a:ext cx="1901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800" dirty="0" smtClean="0"/>
              <a:t>Образовательная</a:t>
            </a:r>
            <a:br>
              <a:rPr lang="ru-RU" sz="1800" dirty="0" smtClean="0"/>
            </a:br>
            <a:r>
              <a:rPr lang="ru-RU" sz="1800" dirty="0" smtClean="0"/>
              <a:t>организация</a:t>
            </a:r>
            <a:endParaRPr lang="ru-RU" sz="1800" dirty="0"/>
          </a:p>
        </p:txBody>
      </p:sp>
      <p:sp>
        <p:nvSpPr>
          <p:cNvPr id="10" name="TextBox 9"/>
          <p:cNvSpPr txBox="1"/>
          <p:nvPr/>
        </p:nvSpPr>
        <p:spPr>
          <a:xfrm>
            <a:off x="1289050" y="768350"/>
            <a:ext cx="1497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800" dirty="0" smtClean="0"/>
              <a:t>Предприятие</a:t>
            </a:r>
            <a:endParaRPr lang="ru-RU" sz="1800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" y="1137682"/>
            <a:ext cx="3009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Совместные с образовательными организациями </a:t>
            </a:r>
            <a:r>
              <a:rPr lang="ru-RU" sz="1100" b="1" dirty="0" smtClean="0"/>
              <a:t>проекты по разработке онлайн-курсов и их «цепочек»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Вывод на рынок онлайн-образования кусов разработанных для внутрифирменной подготовки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2450" y="2374354"/>
            <a:ext cx="2825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Участие в </a:t>
            </a:r>
            <a:r>
              <a:rPr lang="ru-RU" sz="1100" b="1" dirty="0" smtClean="0"/>
              <a:t>моделях проектного обучения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Участие в качестве экспертов результатов выполнения проектов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2450" y="3219374"/>
            <a:ext cx="314625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b="1" dirty="0" smtClean="0"/>
              <a:t>Реализация онлайн-курсов и проектных модулей </a:t>
            </a:r>
            <a:r>
              <a:rPr lang="ru-RU" sz="1100" dirty="0" smtClean="0"/>
              <a:t>в составе образовательных программ вузов и колледжей (</a:t>
            </a:r>
            <a:r>
              <a:rPr lang="ru-RU" sz="1100" b="1" dirty="0" smtClean="0"/>
              <a:t>соответствие результатов обучения требованиям</a:t>
            </a:r>
            <a:r>
              <a:rPr lang="ru-RU" sz="1100" dirty="0" smtClean="0"/>
              <a:t>)</a:t>
            </a:r>
            <a:endParaRPr lang="en-US" sz="11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b="1" dirty="0"/>
              <a:t>Подбор перспективных кадров</a:t>
            </a:r>
            <a:r>
              <a:rPr lang="ru-RU" sz="1100" dirty="0"/>
              <a:t>, основываясь на результатах освоения курсов слушателями еще в процессе их обучения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Использование </a:t>
            </a:r>
            <a:r>
              <a:rPr lang="ru-RU" sz="1100" b="1" dirty="0" smtClean="0"/>
              <a:t>во внутрифирменной подготовке</a:t>
            </a:r>
            <a:r>
              <a:rPr lang="ru-RU" sz="1100" dirty="0" smtClean="0"/>
              <a:t> (оптимизация затрат)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10250" y="1174994"/>
            <a:ext cx="318770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Привлечение ведущих преподавателей и методистов к созданию онлайн-курсов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Методологическое </a:t>
            </a:r>
            <a:r>
              <a:rPr lang="ru-RU" sz="1100" smtClean="0"/>
              <a:t>и технологическое </a:t>
            </a:r>
            <a:r>
              <a:rPr lang="ru-RU" sz="1100" dirty="0" smtClean="0"/>
              <a:t>сопровождение процесса создания онлайн-курсов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10250" y="2115450"/>
            <a:ext cx="3086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Формирование образовательных программ, предусматривающих использование онлайн-курсов и проектных модулей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Совместная постановка проектных заданий в соответствии с задачами предприятий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Формирование проектных команд и организация их работы</a:t>
            </a:r>
          </a:p>
        </p:txBody>
      </p:sp>
    </p:spTree>
    <p:extLst>
      <p:ext uri="{BB962C8B-B14F-4D97-AF65-F5344CB8AC3E}">
        <p14:creationId xmlns:p14="http://schemas.microsoft.com/office/powerpoint/2010/main" val="490601161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11972</TotalTime>
  <Words>1765</Words>
  <Application>Microsoft Office PowerPoint</Application>
  <PresentationFormat>Экран (16:9)</PresentationFormat>
  <Paragraphs>315</Paragraphs>
  <Slides>27</Slides>
  <Notes>26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Calibri</vt:lpstr>
      <vt:lpstr>Symbol</vt:lpstr>
      <vt:lpstr>Times New Roman</vt:lpstr>
      <vt:lpstr>Wingdings</vt:lpstr>
      <vt:lpstr>Тема Office</vt:lpstr>
      <vt:lpstr>Ресурс «одного окна» проекта СЦОС, как эффективный инструмент продвижения и подбора онлайн-курсов для образовательных организаций</vt:lpstr>
      <vt:lpstr>Онлайн-курсы – перспективный вид цифрового образовательного контента</vt:lpstr>
      <vt:lpstr>Презентация PowerPoint</vt:lpstr>
      <vt:lpstr>Приоритетный проект «Современная цифровая образовательная среда»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Ресурс «одного окна» (online.edu.ru) – проект СЦОС</vt:lpstr>
      <vt:lpstr>Презентация PowerPoint</vt:lpstr>
      <vt:lpstr>Презентация PowerPoint</vt:lpstr>
      <vt:lpstr>Система оценки качества онлайн-курсов</vt:lpstr>
      <vt:lpstr>Компоненты системы оценки качества онлайн-курсов</vt:lpstr>
      <vt:lpstr>Оценка качества онлайн-курсов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ИТОО (проект)</dc:title>
  <dc:creator>User</dc:creator>
  <cp:lastModifiedBy>ignatchenko</cp:lastModifiedBy>
  <cp:revision>1089</cp:revision>
  <cp:lastPrinted>2016-08-29T10:34:27Z</cp:lastPrinted>
  <dcterms:created xsi:type="dcterms:W3CDTF">2016-08-25T06:24:08Z</dcterms:created>
  <dcterms:modified xsi:type="dcterms:W3CDTF">2019-11-11T04:40:04Z</dcterms:modified>
</cp:coreProperties>
</file>