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b1ad46de9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b1ad46de9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6b1ad46de9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6b1ad46de9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6b1ad46de9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6b1ad46de9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6b1ad46de9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6b1ad46de9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630ccb08a6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630ccb08a6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6b1ad46de9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6b1ad46de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6b1ad46de9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6b1ad46de9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b1ad46de9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b1ad46de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6b1ad46de9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6b1ad46de9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6b1ad46de9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6b1ad46de9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b1ad46de9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b1ad46de9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b1ad46de9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b1ad46de9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6b1ad46de9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6b1ad46de9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hyperlink" Target="https://cat.2035.university/rall/event-request/" TargetMode="External"/><Relationship Id="rId5" Type="http://schemas.openxmlformats.org/officeDocument/2006/relationships/hyperlink" Target="https://cat.2035.university/rall/expert-request/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hyperlink" Target="https://cat.2035.university/manage-courses/" TargetMode="External"/><Relationship Id="rId5" Type="http://schemas.openxmlformats.org/officeDocument/2006/relationships/hyperlink" Target="https://cat.2035.university/rall/" TargetMode="External"/><Relationship Id="rId6" Type="http://schemas.openxmlformats.org/officeDocument/2006/relationships/hyperlink" Target="https://cat.2035.university/rall/event-request/" TargetMode="External"/><Relationship Id="rId7" Type="http://schemas.openxmlformats.org/officeDocument/2006/relationships/hyperlink" Target="https://cat.2035.university/rall/expert-request/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cat.2035.university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hyperlink" Target="https://cat.2035.university/manage-courses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cat.2035.university/ral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466800" y="3545575"/>
            <a:ext cx="8210400" cy="53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Любимова Екатерина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Директор сервиса Цифровой контент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lyubimova@2035.university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495300" y="1886375"/>
            <a:ext cx="8153400" cy="1465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9513" y="537375"/>
            <a:ext cx="1704975" cy="97155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type="ctrTitle"/>
          </p:nvPr>
        </p:nvSpPr>
        <p:spPr>
          <a:xfrm>
            <a:off x="495300" y="1794350"/>
            <a:ext cx="8153400" cy="146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Цифровой контент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461963" y="1852338"/>
            <a:ext cx="73200" cy="73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3"/>
          <p:cNvSpPr/>
          <p:nvPr/>
        </p:nvSpPr>
        <p:spPr>
          <a:xfrm>
            <a:off x="8613648" y="1852338"/>
            <a:ext cx="73200" cy="73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/>
          <p:nvPr/>
        </p:nvSpPr>
        <p:spPr>
          <a:xfrm>
            <a:off x="461963" y="3313813"/>
            <a:ext cx="73200" cy="73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/>
          <p:nvPr/>
        </p:nvSpPr>
        <p:spPr>
          <a:xfrm>
            <a:off x="8613648" y="3313813"/>
            <a:ext cx="73200" cy="73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311700" y="969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Как участвовать в  мероприятиях экосистемы Университета 2035?</a:t>
            </a:r>
            <a:endParaRPr sz="2400"/>
          </a:p>
        </p:txBody>
      </p:sp>
      <p:cxnSp>
        <p:nvCxnSpPr>
          <p:cNvPr id="141" name="Google Shape;141;p22"/>
          <p:cNvCxnSpPr/>
          <p:nvPr/>
        </p:nvCxnSpPr>
        <p:spPr>
          <a:xfrm>
            <a:off x="432300" y="894850"/>
            <a:ext cx="8279400" cy="2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42" name="Google Shape;14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6962" y="274325"/>
            <a:ext cx="914400" cy="523702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2"/>
          <p:cNvSpPr txBox="1"/>
          <p:nvPr/>
        </p:nvSpPr>
        <p:spPr>
          <a:xfrm>
            <a:off x="482825" y="1097425"/>
            <a:ext cx="2494200" cy="34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Что?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Приглашение в качестве эксперта на различные мероприятия (или создание онлайн контента) на основе данных скоринга авторов;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Размещение мероприятий или образовательных пространств на своей площадке.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44" name="Google Shape;144;p22"/>
          <p:cNvSpPr txBox="1"/>
          <p:nvPr/>
        </p:nvSpPr>
        <p:spPr>
          <a:xfrm>
            <a:off x="3198675" y="1452150"/>
            <a:ext cx="5343000" cy="1851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Что сделать?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Привлечь эксперта на мероприятие : </a:t>
            </a:r>
            <a:r>
              <a:rPr lang="en">
                <a:solidFill>
                  <a:srgbClr val="3A6D99"/>
                </a:solidFill>
                <a:highlight>
                  <a:srgbClr val="FFFFFF"/>
                </a:highlight>
                <a:uFill>
                  <a:noFill/>
                </a:uFill>
                <a:hlinkClick r:id="rId4"/>
              </a:rPr>
              <a:t>https://cat.2035.university/rall/event-request/</a:t>
            </a:r>
            <a:endParaRPr>
              <a:solidFill>
                <a:srgbClr val="3A6D99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A6D99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Стать экспертом Университета 2035</a:t>
            </a:r>
            <a:r>
              <a:rPr lang="en">
                <a:solidFill>
                  <a:srgbClr val="3A6D99"/>
                </a:solidFill>
                <a:highlight>
                  <a:srgbClr val="FFFFFF"/>
                </a:highlight>
              </a:rPr>
              <a:t>: </a:t>
            </a:r>
            <a:r>
              <a:rPr lang="en">
                <a:solidFill>
                  <a:srgbClr val="3A6D99"/>
                </a:solidFill>
                <a:highlight>
                  <a:srgbClr val="FFFFFF"/>
                </a:highlight>
                <a:uFill>
                  <a:noFill/>
                </a:uFill>
                <a:hlinkClick r:id="rId5"/>
              </a:rPr>
              <a:t>https://cat.2035.university/rall/expert-request/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Сотрудничество с вузами</a:t>
            </a:r>
            <a:endParaRPr sz="2400"/>
          </a:p>
        </p:txBody>
      </p:sp>
      <p:cxnSp>
        <p:nvCxnSpPr>
          <p:cNvPr id="150" name="Google Shape;150;p23"/>
          <p:cNvCxnSpPr/>
          <p:nvPr/>
        </p:nvCxnSpPr>
        <p:spPr>
          <a:xfrm>
            <a:off x="432300" y="914425"/>
            <a:ext cx="8279400" cy="2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1" name="Google Shape;15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6962" y="274325"/>
            <a:ext cx="914400" cy="523702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3"/>
          <p:cNvSpPr txBox="1"/>
          <p:nvPr/>
        </p:nvSpPr>
        <p:spPr>
          <a:xfrm>
            <a:off x="472750" y="1071250"/>
            <a:ext cx="7570200" cy="28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Поместить свой курс в каталоге Университета 2035: </a:t>
            </a:r>
            <a:r>
              <a:rPr lang="en" sz="1800" u="sng">
                <a:solidFill>
                  <a:schemeClr val="hlink"/>
                </a:solidFill>
                <a:hlinkClick r:id="rId4"/>
              </a:rPr>
              <a:t>https://cat.2035.university/manage-courses/</a:t>
            </a:r>
            <a:r>
              <a:rPr lang="en" sz="1800"/>
              <a:t> 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Посмотреть курсы в каталоге Университета 2035: </a:t>
            </a:r>
            <a:r>
              <a:rPr lang="en" sz="1800" u="sng">
                <a:solidFill>
                  <a:schemeClr val="accent5"/>
                </a:solidFill>
                <a:hlinkClick r:id="rId5"/>
              </a:rPr>
              <a:t>https://cat.2035.university/rall/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Привлечь эксперта на мероприятие : </a:t>
            </a:r>
            <a:r>
              <a:rPr lang="en" sz="1800">
                <a:solidFill>
                  <a:srgbClr val="3A6D99"/>
                </a:solidFill>
                <a:highlight>
                  <a:srgbClr val="FFFFFF"/>
                </a:highlight>
                <a:uFill>
                  <a:noFill/>
                </a:uFill>
                <a:hlinkClick r:id="rId6"/>
              </a:rPr>
              <a:t>https://cat.2035.university/rall/event-request/</a:t>
            </a:r>
            <a:endParaRPr sz="1800">
              <a:solidFill>
                <a:srgbClr val="3A6D99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Стать экспертом Университета 2035</a:t>
            </a:r>
            <a:r>
              <a:rPr lang="en" sz="1800">
                <a:solidFill>
                  <a:srgbClr val="3A6D99"/>
                </a:solidFill>
                <a:highlight>
                  <a:srgbClr val="FFFFFF"/>
                </a:highlight>
              </a:rPr>
              <a:t>: </a:t>
            </a:r>
            <a:r>
              <a:rPr lang="en" sz="1800">
                <a:solidFill>
                  <a:srgbClr val="3A6D99"/>
                </a:solidFill>
                <a:highlight>
                  <a:srgbClr val="FFFFFF"/>
                </a:highlight>
                <a:uFill>
                  <a:noFill/>
                </a:uFill>
                <a:hlinkClick r:id="rId7"/>
              </a:rPr>
              <a:t>https://cat.2035.university/rall/expert-request/</a:t>
            </a:r>
            <a:endParaRPr sz="1800">
              <a:solidFill>
                <a:srgbClr val="38761D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1800">
                <a:solidFill>
                  <a:srgbClr val="38761D"/>
                </a:solidFill>
              </a:rPr>
              <a:t>Подать заявку на создание студии самозаписи и заявку на создание онлайн контента: будет объявлено дополнительно </a:t>
            </a:r>
            <a:endParaRPr b="1" sz="1800">
              <a:solidFill>
                <a:srgbClr val="38761D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Создание контента по данным карты лакун</a:t>
            </a:r>
            <a:endParaRPr/>
          </a:p>
        </p:txBody>
      </p:sp>
      <p:sp>
        <p:nvSpPr>
          <p:cNvPr id="158" name="Google Shape;158;p24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Технологии сенсорики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Технологии беспроводной связи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Технологии квантовой коммуникации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Технологии управления свойствами биологических объектов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Разработка компьютерных игр и мультимедийных приложений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Цифровой дизайн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Распределенные и облачные вычисления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Большие данные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Нейротехнологии, технологии виртуальной и дополненной реальностей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Новые производственные технологии TechNet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Новые и портативные источники энергии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Технологии транспортировки электроэнергии и распределенных интеллектуальных энергосистем</a:t>
            </a:r>
            <a:endParaRPr/>
          </a:p>
        </p:txBody>
      </p:sp>
      <p:sp>
        <p:nvSpPr>
          <p:cNvPr id="159" name="Google Shape;159;p24"/>
          <p:cNvSpPr txBox="1"/>
          <p:nvPr/>
        </p:nvSpPr>
        <p:spPr>
          <a:xfrm>
            <a:off x="4671975" y="1203475"/>
            <a:ext cx="39882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Промышленный дизайн и 3D моделирование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Искусственный интеллект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Технологии компонентов робототехники и мехатроники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Технологии распределенных реестров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Цифровой маркетинг и медиа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Технологии машинного обучения и когнитивные технологии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Электроника и радиотехника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Квантовые технологии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Интернет вещей и промышленный интернет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Кибербезопасность и защита данных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Системное администрирование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Разработка мобильных приложений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Программирование и создание ИТ продуктов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Открытые вопросы / развилки</a:t>
            </a:r>
            <a:endParaRPr sz="2400"/>
          </a:p>
        </p:txBody>
      </p:sp>
      <p:cxnSp>
        <p:nvCxnSpPr>
          <p:cNvPr id="165" name="Google Shape;165;p25"/>
          <p:cNvCxnSpPr/>
          <p:nvPr/>
        </p:nvCxnSpPr>
        <p:spPr>
          <a:xfrm>
            <a:off x="432300" y="914425"/>
            <a:ext cx="8279400" cy="2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6" name="Google Shape;16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6962" y="274325"/>
            <a:ext cx="914400" cy="523702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5"/>
          <p:cNvSpPr txBox="1"/>
          <p:nvPr/>
        </p:nvSpPr>
        <p:spPr>
          <a:xfrm>
            <a:off x="539400" y="1104575"/>
            <a:ext cx="8172300" cy="36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</a:rPr>
              <a:t>Студии самозаписи как формат развития нового контента</a:t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</a:rPr>
              <a:t>Модель использования контента вузом при формировании индивидуальных траекторий студентов, в т.ч. через использование сетевых форматов взаимодействия</a:t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2"/>
                </a:solidFill>
              </a:rPr>
              <a:t>Измерение вовлеченности на оффлайн мероприятиях</a:t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2" name="Google Shape;172;p26"/>
          <p:cNvCxnSpPr/>
          <p:nvPr/>
        </p:nvCxnSpPr>
        <p:spPr>
          <a:xfrm>
            <a:off x="432300" y="914425"/>
            <a:ext cx="8279400" cy="2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73" name="Google Shape;17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6962" y="274325"/>
            <a:ext cx="914400" cy="523702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6"/>
          <p:cNvSpPr txBox="1"/>
          <p:nvPr/>
        </p:nvSpPr>
        <p:spPr>
          <a:xfrm>
            <a:off x="493775" y="1123850"/>
            <a:ext cx="8197500" cy="25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</a:rPr>
              <a:t>Спасибо :))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</a:rPr>
              <a:t>Любимова Екатерина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</a:rPr>
              <a:t>Директор сервиса Цифровой контент 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</a:rPr>
              <a:t>lyubimova@2035.university  </a:t>
            </a:r>
            <a:endParaRPr sz="24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Цифровой контент</a:t>
            </a:r>
            <a:endParaRPr sz="2400"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236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Цель: формирование пула контента для рекомендаций студентам в рамках индивидуальных траекторий или конкретных проектов </a:t>
            </a:r>
            <a:endParaRPr b="1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Clr>
                <a:srgbClr val="38761D"/>
              </a:buClr>
              <a:buSzPts val="1600"/>
              <a:buChar char="●"/>
            </a:pPr>
            <a:r>
              <a:rPr lang="en" sz="1600">
                <a:solidFill>
                  <a:srgbClr val="38761D"/>
                </a:solidFill>
              </a:rPr>
              <a:t>max применимость</a:t>
            </a:r>
            <a:endParaRPr sz="1600">
              <a:solidFill>
                <a:srgbClr val="38761D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Char char="●"/>
            </a:pPr>
            <a:r>
              <a:rPr lang="en" sz="1600">
                <a:solidFill>
                  <a:srgbClr val="38761D"/>
                </a:solidFill>
              </a:rPr>
              <a:t>max релевантность</a:t>
            </a:r>
            <a:endParaRPr sz="1600">
              <a:solidFill>
                <a:srgbClr val="38761D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Char char="●"/>
            </a:pPr>
            <a:r>
              <a:rPr lang="en" sz="1600">
                <a:solidFill>
                  <a:srgbClr val="38761D"/>
                </a:solidFill>
              </a:rPr>
              <a:t>max</a:t>
            </a:r>
            <a:r>
              <a:rPr lang="en" sz="1600">
                <a:solidFill>
                  <a:srgbClr val="38761D"/>
                </a:solidFill>
              </a:rPr>
              <a:t> охват </a:t>
            </a:r>
            <a:endParaRPr sz="1600">
              <a:solidFill>
                <a:srgbClr val="38761D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Char char="●"/>
            </a:pPr>
            <a:r>
              <a:rPr lang="en" sz="1600">
                <a:solidFill>
                  <a:srgbClr val="38761D"/>
                </a:solidFill>
              </a:rPr>
              <a:t>min</a:t>
            </a:r>
            <a:r>
              <a:rPr lang="en" sz="1600">
                <a:solidFill>
                  <a:srgbClr val="38761D"/>
                </a:solidFill>
              </a:rPr>
              <a:t> стоимость </a:t>
            </a:r>
            <a:endParaRPr sz="1600">
              <a:solidFill>
                <a:srgbClr val="38761D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Char char="●"/>
            </a:pPr>
            <a:r>
              <a:rPr lang="en" sz="1600">
                <a:solidFill>
                  <a:srgbClr val="38761D"/>
                </a:solidFill>
              </a:rPr>
              <a:t>m</a:t>
            </a:r>
            <a:r>
              <a:rPr lang="en" sz="1600">
                <a:solidFill>
                  <a:srgbClr val="38761D"/>
                </a:solidFill>
              </a:rPr>
              <a:t>ax качество</a:t>
            </a:r>
            <a:endParaRPr>
              <a:solidFill>
                <a:srgbClr val="38761D"/>
              </a:solidFill>
            </a:endParaRPr>
          </a:p>
        </p:txBody>
      </p:sp>
      <p:cxnSp>
        <p:nvCxnSpPr>
          <p:cNvPr id="68" name="Google Shape;68;p14"/>
          <p:cNvCxnSpPr/>
          <p:nvPr/>
        </p:nvCxnSpPr>
        <p:spPr>
          <a:xfrm>
            <a:off x="432300" y="914425"/>
            <a:ext cx="8279400" cy="2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6962" y="274325"/>
            <a:ext cx="914400" cy="52370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 txBox="1"/>
          <p:nvPr/>
        </p:nvSpPr>
        <p:spPr>
          <a:xfrm>
            <a:off x="3438875" y="1948875"/>
            <a:ext cx="5272800" cy="28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2"/>
                </a:solidFill>
              </a:rPr>
              <a:t>Что нужно</a:t>
            </a:r>
            <a:r>
              <a:rPr lang="en" sz="1600">
                <a:solidFill>
                  <a:schemeClr val="dk2"/>
                </a:solidFill>
              </a:rPr>
              <a:t>: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-"/>
            </a:pPr>
            <a:r>
              <a:rPr lang="en" sz="1600">
                <a:solidFill>
                  <a:schemeClr val="dk2"/>
                </a:solidFill>
              </a:rPr>
              <a:t>нужны данные и алгоритмы рекомендации курсов для каждого студента 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-"/>
            </a:pPr>
            <a:r>
              <a:rPr lang="en" sz="1600">
                <a:solidFill>
                  <a:schemeClr val="dk2"/>
                </a:solidFill>
              </a:rPr>
              <a:t>нужно постоянное развитие пространства курсов с целью покрытия всех образовательных запросов с минимальной стоимостью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-"/>
            </a:pPr>
            <a:r>
              <a:rPr lang="en" sz="1600">
                <a:solidFill>
                  <a:schemeClr val="dk2"/>
                </a:solidFill>
              </a:rPr>
              <a:t>все решения (отбор, предоставление доступа,  оплата, инвестиции в развитие) должны приниматься автоматически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Аналитика контента / рейтинг курсов</a:t>
            </a:r>
            <a:endParaRPr sz="2400"/>
          </a:p>
        </p:txBody>
      </p:sp>
      <p:cxnSp>
        <p:nvCxnSpPr>
          <p:cNvPr id="76" name="Google Shape;76;p15"/>
          <p:cNvCxnSpPr/>
          <p:nvPr/>
        </p:nvCxnSpPr>
        <p:spPr>
          <a:xfrm>
            <a:off x="432300" y="914425"/>
            <a:ext cx="8279400" cy="2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6962" y="274325"/>
            <a:ext cx="914400" cy="523702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472750" y="1071250"/>
            <a:ext cx="2732700" cy="10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Char char="●"/>
            </a:pPr>
            <a:r>
              <a:rPr lang="en" sz="1600">
                <a:solidFill>
                  <a:srgbClr val="38761D"/>
                </a:solidFill>
              </a:rPr>
              <a:t>max релевантность</a:t>
            </a:r>
            <a:endParaRPr sz="1600">
              <a:solidFill>
                <a:srgbClr val="38761D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Char char="●"/>
            </a:pPr>
            <a:r>
              <a:rPr lang="en" sz="1600">
                <a:solidFill>
                  <a:srgbClr val="38761D"/>
                </a:solidFill>
              </a:rPr>
              <a:t>max охват </a:t>
            </a:r>
            <a:endParaRPr sz="1600">
              <a:solidFill>
                <a:srgbClr val="38761D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Char char="●"/>
            </a:pPr>
            <a:r>
              <a:rPr lang="en" sz="1600">
                <a:solidFill>
                  <a:srgbClr val="38761D"/>
                </a:solidFill>
              </a:rPr>
              <a:t>min стоимость</a:t>
            </a:r>
            <a:endParaRPr sz="1600">
              <a:solidFill>
                <a:srgbClr val="38761D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Char char="●"/>
            </a:pPr>
            <a:r>
              <a:rPr lang="en" sz="1600">
                <a:solidFill>
                  <a:srgbClr val="38761D"/>
                </a:solidFill>
              </a:rPr>
              <a:t>max качество</a:t>
            </a:r>
            <a:endParaRPr sz="1600">
              <a:solidFill>
                <a:srgbClr val="38761D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Какой контент рекомендовать студенту или вузу для включения в программу?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Как добиться снижения стоимости без потери релевантности и качества?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3205450" y="1059325"/>
            <a:ext cx="5626800" cy="28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Рейтинг</a:t>
            </a:r>
            <a:r>
              <a:rPr lang="en" sz="1600"/>
              <a:t> курсов:</a:t>
            </a:r>
            <a:endParaRPr sz="16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Определение релевантности курса узлу таксономии;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Фильтрация курсов с высокой релевантностью узлам таксономии;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Введение коэффициента, отражающего и релевантность курса, и его стоимость; ранжирование курсов; 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Определение минимального количества высоко релевантных курсов с максимально широким охватом;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" sz="1500"/>
              <a:t>По результатам сбора цифрового следа, отзывов студентов рейтинг курсов пересчитывается, вывод наиболее качественные курсы на верхние места в рекомендациях.</a:t>
            </a:r>
            <a:endParaRPr sz="1500"/>
          </a:p>
        </p:txBody>
      </p:sp>
      <p:sp>
        <p:nvSpPr>
          <p:cNvPr id="80" name="Google Shape;80;p15"/>
          <p:cNvSpPr txBox="1"/>
          <p:nvPr/>
        </p:nvSpPr>
        <p:spPr>
          <a:xfrm>
            <a:off x="2419500" y="4213825"/>
            <a:ext cx="6607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РЕЗУЛЬТАТ: рекомендации студенту наиболее релевантного,  наиболее дешевого и одновременно наиболее качественного контента в данной предметной области :))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Аналитика контента / карта лакун</a:t>
            </a:r>
            <a:endParaRPr sz="2400"/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311700" y="2082175"/>
            <a:ext cx="4095300" cy="248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Востребованность контента в пуле вакансий (карта востребованности);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Представленность контента в пуле образовательных программ (карта представленности).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Совмещение этих карт дает карту лакун - </a:t>
            </a:r>
            <a:r>
              <a:rPr lang="en" sz="1600"/>
              <a:t> пересечение востребованности и представленности.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cxnSp>
        <p:nvCxnSpPr>
          <p:cNvPr id="87" name="Google Shape;87;p16"/>
          <p:cNvCxnSpPr/>
          <p:nvPr/>
        </p:nvCxnSpPr>
        <p:spPr>
          <a:xfrm>
            <a:off x="432300" y="914425"/>
            <a:ext cx="8279400" cy="2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6962" y="274325"/>
            <a:ext cx="914400" cy="523702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6"/>
          <p:cNvSpPr txBox="1"/>
          <p:nvPr/>
        </p:nvSpPr>
        <p:spPr>
          <a:xfrm>
            <a:off x="472750" y="1071250"/>
            <a:ext cx="4095300" cy="101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8761D"/>
                </a:solidFill>
              </a:rPr>
              <a:t>max применимость, max релевантность</a:t>
            </a:r>
            <a:endParaRPr sz="1600">
              <a:solidFill>
                <a:srgbClr val="38761D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Какой контент создавать?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7000" y="1125775"/>
            <a:ext cx="4480200" cy="29868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 txBox="1"/>
          <p:nvPr/>
        </p:nvSpPr>
        <p:spPr>
          <a:xfrm>
            <a:off x="4662000" y="4112575"/>
            <a:ext cx="41703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Ось Х - перечень предметных областей (по щифру области)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Ось  Y - количество курсов и вакансий по конкретной предметной области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7"/>
          <p:cNvPicPr preferRelativeResize="0"/>
          <p:nvPr/>
        </p:nvPicPr>
        <p:blipFill rotWithShape="1">
          <a:blip r:embed="rId3">
            <a:alphaModFix/>
          </a:blip>
          <a:srcRect b="11549" l="0" r="46943" t="24853"/>
          <a:stretch/>
        </p:blipFill>
        <p:spPr>
          <a:xfrm>
            <a:off x="185725" y="133300"/>
            <a:ext cx="6952474" cy="46876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7"/>
          <p:cNvSpPr txBox="1"/>
          <p:nvPr/>
        </p:nvSpPr>
        <p:spPr>
          <a:xfrm>
            <a:off x="7249275" y="349175"/>
            <a:ext cx="1688700" cy="26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РЕЗУЛЬТАТ: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На данных карта лакун контента - где наибольшее расхождение между спросом на специалистов и предложением образовательных программ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Каталог </a:t>
            </a: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2400" u="sng">
                <a:solidFill>
                  <a:srgbClr val="FF0000"/>
                </a:solidFill>
                <a:hlinkClick r:id="rId3"/>
              </a:rPr>
              <a:t>http://cat.2035.university</a:t>
            </a:r>
            <a:endParaRPr b="1" sz="24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3" name="Google Shape;103;p18"/>
          <p:cNvCxnSpPr/>
          <p:nvPr/>
        </p:nvCxnSpPr>
        <p:spPr>
          <a:xfrm>
            <a:off x="411950" y="914400"/>
            <a:ext cx="8279400" cy="2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4" name="Google Shape;10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76962" y="274325"/>
            <a:ext cx="914400" cy="523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1950" y="2284900"/>
            <a:ext cx="5049226" cy="2544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8"/>
          <p:cNvSpPr txBox="1"/>
          <p:nvPr/>
        </p:nvSpPr>
        <p:spPr>
          <a:xfrm>
            <a:off x="411913" y="1059275"/>
            <a:ext cx="5049300" cy="9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Для получения доступа к обучению на курсах необходимо:</a:t>
            </a:r>
            <a:endParaRPr>
              <a:solidFill>
                <a:schemeClr val="dk2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AutoNum type="arabicPeriod"/>
            </a:pPr>
            <a:r>
              <a:rPr lang="en" sz="1000">
                <a:solidFill>
                  <a:schemeClr val="dk2"/>
                </a:solidFill>
              </a:rPr>
              <a:t>Пройти диагностику</a:t>
            </a:r>
            <a:endParaRPr sz="1000">
              <a:solidFill>
                <a:schemeClr val="dk2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AutoNum type="arabicPeriod"/>
            </a:pPr>
            <a:r>
              <a:rPr lang="en" sz="1000">
                <a:solidFill>
                  <a:schemeClr val="dk2"/>
                </a:solidFill>
              </a:rPr>
              <a:t>Поставить цель</a:t>
            </a:r>
            <a:endParaRPr sz="1000">
              <a:solidFill>
                <a:schemeClr val="dk2"/>
              </a:solidFill>
            </a:endParaRPr>
          </a:p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AutoNum type="arabicPeriod"/>
            </a:pPr>
            <a:r>
              <a:rPr lang="en" sz="1000">
                <a:solidFill>
                  <a:schemeClr val="dk2"/>
                </a:solidFill>
              </a:rPr>
              <a:t>Выбрать курсы из предложенных рекомендательной системой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07" name="Google Shape;107;p18"/>
          <p:cNvSpPr txBox="1"/>
          <p:nvPr/>
        </p:nvSpPr>
        <p:spPr>
          <a:xfrm>
            <a:off x="5661950" y="1059275"/>
            <a:ext cx="3029400" cy="3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В каталоге есть возможность выбора </a:t>
            </a:r>
            <a:r>
              <a:rPr b="1" lang="en" sz="1000">
                <a:solidFill>
                  <a:schemeClr val="dk2"/>
                </a:solidFill>
              </a:rPr>
              <a:t>тематической области</a:t>
            </a:r>
            <a:r>
              <a:rPr lang="en" sz="1000">
                <a:solidFill>
                  <a:schemeClr val="dk2"/>
                </a:solidFill>
              </a:rPr>
              <a:t> курса и </a:t>
            </a:r>
            <a:r>
              <a:rPr b="1" lang="en" sz="1000">
                <a:solidFill>
                  <a:schemeClr val="dk2"/>
                </a:solidFill>
              </a:rPr>
              <a:t>технологии</a:t>
            </a:r>
            <a:r>
              <a:rPr lang="en" sz="1000">
                <a:solidFill>
                  <a:schemeClr val="dk2"/>
                </a:solidFill>
              </a:rPr>
              <a:t>, на изучение которой направлен курс.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Тематическая область первой волны - </a:t>
            </a:r>
            <a:r>
              <a:rPr b="1" lang="en" sz="1000">
                <a:solidFill>
                  <a:schemeClr val="dk2"/>
                </a:solidFill>
              </a:rPr>
              <a:t>искусственный интеллект</a:t>
            </a:r>
            <a:endParaRPr b="1" sz="1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Технологиии: </a:t>
            </a:r>
            <a:r>
              <a:rPr lang="en" sz="1000">
                <a:solidFill>
                  <a:srgbClr val="172B4D"/>
                </a:solidFill>
                <a:highlight>
                  <a:srgbClr val="FFFFFF"/>
                </a:highlight>
              </a:rPr>
              <a:t> </a:t>
            </a:r>
            <a:endParaRPr sz="1000">
              <a:solidFill>
                <a:srgbClr val="172B4D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Алгоритмы</a:t>
            </a:r>
            <a:endParaRPr sz="1000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Задачи машинного обучения</a:t>
            </a:r>
            <a:endParaRPr sz="1000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Биометрия</a:t>
            </a:r>
            <a:endParaRPr sz="1000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Обработка естественного языка</a:t>
            </a:r>
            <a:endParaRPr sz="1000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Обработка речи</a:t>
            </a:r>
            <a:endParaRPr sz="1000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Компьютерное зрение</a:t>
            </a:r>
            <a:endParaRPr sz="1000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Рекомендательные системы</a:t>
            </a:r>
            <a:endParaRPr sz="1000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Работа с данными</a:t>
            </a:r>
            <a:endParaRPr sz="1000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Нейронные сети</a:t>
            </a:r>
            <a:endParaRPr sz="1000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Прикладная статистика</a:t>
            </a:r>
            <a:endParaRPr sz="1000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Оценка качества модели</a:t>
            </a:r>
            <a:endParaRPr sz="1000">
              <a:solidFill>
                <a:schemeClr val="dk2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Char char="●"/>
            </a:pPr>
            <a:r>
              <a:rPr lang="en" sz="1000">
                <a:solidFill>
                  <a:schemeClr val="dk2"/>
                </a:solidFill>
                <a:highlight>
                  <a:srgbClr val="FFFFFF"/>
                </a:highlight>
              </a:rPr>
              <a:t>Временные ряды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Доступ к контенту</a:t>
            </a:r>
            <a:endParaRPr sz="2400"/>
          </a:p>
        </p:txBody>
      </p:sp>
      <p:cxnSp>
        <p:nvCxnSpPr>
          <p:cNvPr id="113" name="Google Shape;113;p19"/>
          <p:cNvCxnSpPr/>
          <p:nvPr/>
        </p:nvCxnSpPr>
        <p:spPr>
          <a:xfrm>
            <a:off x="432300" y="914425"/>
            <a:ext cx="8279400" cy="2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4" name="Google Shape;11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6962" y="274325"/>
            <a:ext cx="914400" cy="523702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9"/>
          <p:cNvSpPr txBox="1"/>
          <p:nvPr/>
        </p:nvSpPr>
        <p:spPr>
          <a:xfrm>
            <a:off x="505000" y="1163950"/>
            <a:ext cx="8186400" cy="31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111111"/>
                </a:solidFill>
                <a:highlight>
                  <a:srgbClr val="FFFFFF"/>
                </a:highlight>
              </a:rPr>
              <a:t>Уровни доступа к контенту для студентов:</a:t>
            </a:r>
            <a:endParaRPr sz="1600">
              <a:solidFill>
                <a:srgbClr val="11111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111111"/>
              </a:solidFill>
              <a:highlight>
                <a:srgbClr val="FFFFFF"/>
              </a:highlight>
            </a:endParaRPr>
          </a:p>
          <a:p>
            <a:pPr indent="-1439999" lvl="0" marL="1529999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1 уровень доступа: курсы, доступные любому человеку на платформе 2035, отвечающие следующим характеристикам: высоко релевантные своему узлу таксономии, с низкой стоимостью (в идеале, бесплатные);</a:t>
            </a:r>
            <a:endParaRPr>
              <a:solidFill>
                <a:schemeClr val="dk1"/>
              </a:solidFill>
            </a:endParaRPr>
          </a:p>
          <a:p>
            <a:pPr indent="-1439999" lvl="0" marL="1529999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 уровень доступа: высоко релевантные курсы своему узлу таксономии + с повышающим коэффициентом стоимости до определенного уровня;</a:t>
            </a:r>
            <a:endParaRPr>
              <a:solidFill>
                <a:schemeClr val="dk1"/>
              </a:solidFill>
            </a:endParaRPr>
          </a:p>
          <a:p>
            <a:pPr indent="-1439999" lvl="0" marL="1529999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3 уровень доступа: высоко релевантные курсы своему узлу таксономии + с высокой степенью тьюторского или экспертного вовлечения (наиболее дорогие и адресные курсы);</a:t>
            </a:r>
            <a:endParaRPr>
              <a:solidFill>
                <a:schemeClr val="dk1"/>
              </a:solidFill>
            </a:endParaRPr>
          </a:p>
          <a:p>
            <a:pPr indent="-1439999" lvl="0" marL="1529999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4 уровень доступа: “чёрный ящик”, курсы, доступ к которым получают самые “доверенные” студенты для обкатки определенных гипотез и проверки работы алгоритмов.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11111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type="title"/>
          </p:nvPr>
        </p:nvSpPr>
        <p:spPr>
          <a:xfrm>
            <a:off x="311700" y="969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Как вузу встроить свои курсы в систему аналитики Университета 2035?</a:t>
            </a:r>
            <a:endParaRPr sz="2400"/>
          </a:p>
        </p:txBody>
      </p:sp>
      <p:cxnSp>
        <p:nvCxnSpPr>
          <p:cNvPr id="121" name="Google Shape;121;p20"/>
          <p:cNvCxnSpPr/>
          <p:nvPr/>
        </p:nvCxnSpPr>
        <p:spPr>
          <a:xfrm>
            <a:off x="432300" y="894850"/>
            <a:ext cx="8279400" cy="2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22" name="Google Shape;1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76962" y="274325"/>
            <a:ext cx="914400" cy="523702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0"/>
          <p:cNvSpPr txBox="1"/>
          <p:nvPr/>
        </p:nvSpPr>
        <p:spPr>
          <a:xfrm>
            <a:off x="482825" y="1097425"/>
            <a:ext cx="2494200" cy="24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Что?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Аналитика о востребованных и дефицитных областях на рынке труда;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Возможности присоединения своих курсов в пул 2035 - и для аналитики, и для внешнего трафика студентов.  </a:t>
            </a:r>
            <a:endParaRPr/>
          </a:p>
        </p:txBody>
      </p:sp>
      <p:sp>
        <p:nvSpPr>
          <p:cNvPr id="124" name="Google Shape;124;p20"/>
          <p:cNvSpPr txBox="1"/>
          <p:nvPr/>
        </p:nvSpPr>
        <p:spPr>
          <a:xfrm>
            <a:off x="3218050" y="1097425"/>
            <a:ext cx="2494200" cy="13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Как</a:t>
            </a:r>
            <a:r>
              <a:rPr lang="en"/>
              <a:t>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Включение конкретного курса(ов) в пул курсов 2035; </a:t>
            </a:r>
            <a:endParaRPr/>
          </a:p>
        </p:txBody>
      </p:sp>
      <p:sp>
        <p:nvSpPr>
          <p:cNvPr id="125" name="Google Shape;125;p20"/>
          <p:cNvSpPr txBox="1"/>
          <p:nvPr/>
        </p:nvSpPr>
        <p:spPr>
          <a:xfrm>
            <a:off x="5953275" y="1097425"/>
            <a:ext cx="2494200" cy="15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Какие данные нужны</a:t>
            </a:r>
            <a:r>
              <a:rPr lang="en"/>
              <a:t>?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Передача цифрового следа от прохождения курсов Университету 2035</a:t>
            </a:r>
            <a:endParaRPr/>
          </a:p>
        </p:txBody>
      </p:sp>
      <p:sp>
        <p:nvSpPr>
          <p:cNvPr id="126" name="Google Shape;126;p20"/>
          <p:cNvSpPr txBox="1"/>
          <p:nvPr/>
        </p:nvSpPr>
        <p:spPr>
          <a:xfrm>
            <a:off x="3287350" y="2649350"/>
            <a:ext cx="5343000" cy="1851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Что сд</a:t>
            </a:r>
            <a:r>
              <a:rPr lang="en"/>
              <a:t>елать?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Дать данные о курсе (ах) по ссылке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https://cat.2035.university/manage-courses/</a:t>
            </a:r>
            <a:r>
              <a:rPr lang="en"/>
              <a:t>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Сделать интеграцию с платформой Университета 2035;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Подписать соглашение о передаче цифрового следа Университету 2035 и условиях использования курса.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/>
          <p:nvPr>
            <p:ph type="title"/>
          </p:nvPr>
        </p:nvSpPr>
        <p:spPr>
          <a:xfrm>
            <a:off x="311700" y="969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Как вузу встроить своих студентов в индивидуальные траектории на основе данных через Университет 2035?</a:t>
            </a:r>
            <a:endParaRPr sz="2400"/>
          </a:p>
        </p:txBody>
      </p:sp>
      <p:cxnSp>
        <p:nvCxnSpPr>
          <p:cNvPr id="132" name="Google Shape;132;p21"/>
          <p:cNvCxnSpPr/>
          <p:nvPr/>
        </p:nvCxnSpPr>
        <p:spPr>
          <a:xfrm>
            <a:off x="432300" y="894850"/>
            <a:ext cx="8279400" cy="2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3" name="Google Shape;133;p21"/>
          <p:cNvSpPr txBox="1"/>
          <p:nvPr/>
        </p:nvSpPr>
        <p:spPr>
          <a:xfrm>
            <a:off x="482825" y="1097425"/>
            <a:ext cx="2494200" cy="37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Что?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rgbClr val="111111"/>
                </a:solidFill>
                <a:highlight>
                  <a:srgbClr val="FFFFFF"/>
                </a:highlight>
              </a:rPr>
              <a:t>Возможность для вуза получить для студентов доступ к курсам сразу всех поставщиков;</a:t>
            </a:r>
            <a:endParaRPr>
              <a:solidFill>
                <a:srgbClr val="111111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Char char="●"/>
            </a:pPr>
            <a:r>
              <a:rPr lang="en">
                <a:solidFill>
                  <a:srgbClr val="111111"/>
                </a:solidFill>
                <a:highlight>
                  <a:srgbClr val="FFFFFF"/>
                </a:highlight>
              </a:rPr>
              <a:t>Возможность встроить индивидуальные траектории на платформе 2035 как часть воей образовательной программы. </a:t>
            </a:r>
            <a:endParaRPr>
              <a:solidFill>
                <a:srgbClr val="111111"/>
              </a:solidFill>
              <a:highlight>
                <a:srgbClr val="FFFFFF"/>
              </a:highlight>
            </a:endParaRPr>
          </a:p>
        </p:txBody>
      </p:sp>
      <p:sp>
        <p:nvSpPr>
          <p:cNvPr id="134" name="Google Shape;134;p21"/>
          <p:cNvSpPr txBox="1"/>
          <p:nvPr/>
        </p:nvSpPr>
        <p:spPr>
          <a:xfrm>
            <a:off x="3218050" y="1097425"/>
            <a:ext cx="4968900" cy="13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Как?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Распространить студентам информацию о возможности индивидуальной траектории на платформе 2035. </a:t>
            </a:r>
            <a:endParaRPr/>
          </a:p>
        </p:txBody>
      </p:sp>
      <p:sp>
        <p:nvSpPr>
          <p:cNvPr id="135" name="Google Shape;135;p21"/>
          <p:cNvSpPr txBox="1"/>
          <p:nvPr/>
        </p:nvSpPr>
        <p:spPr>
          <a:xfrm>
            <a:off x="3276275" y="2294625"/>
            <a:ext cx="5343000" cy="1851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Что сделать?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Определиться с курсами для перезачета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https://cat.2035.university/rall/</a:t>
            </a:r>
            <a:r>
              <a:rPr lang="en"/>
              <a:t>, одновременно оповестить студентов о возможности обучения на платформе 2035;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Привести в соответствие локально-нормативные акты по перезачету дисциплин;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Сделать интеграцию с платформой Университета 2035.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