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57" r:id="rId4"/>
    <p:sldId id="258" r:id="rId5"/>
    <p:sldId id="263" r:id="rId6"/>
    <p:sldId id="262" r:id="rId7"/>
    <p:sldId id="265" r:id="rId8"/>
    <p:sldId id="260" r:id="rId9"/>
    <p:sldId id="261" r:id="rId10"/>
    <p:sldId id="266" r:id="rId11"/>
    <p:sldId id="267" r:id="rId12"/>
    <p:sldId id="268" r:id="rId13"/>
    <p:sldId id="270" r:id="rId14"/>
    <p:sldId id="271" r:id="rId15"/>
    <p:sldId id="276" r:id="rId16"/>
    <p:sldId id="277" r:id="rId17"/>
    <p:sldId id="274" r:id="rId18"/>
    <p:sldId id="278" r:id="rId19"/>
    <p:sldId id="272" r:id="rId20"/>
    <p:sldId id="273" r:id="rId21"/>
    <p:sldId id="279" r:id="rId22"/>
    <p:sldId id="280" r:id="rId23"/>
    <p:sldId id="283" r:id="rId24"/>
    <p:sldId id="282" r:id="rId25"/>
    <p:sldId id="269" r:id="rId26"/>
  </p:sldIdLst>
  <p:sldSz cx="12192000" cy="6858000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8" autoAdjust="0"/>
  </p:normalViewPr>
  <p:slideViewPr>
    <p:cSldViewPr snapToGrid="0" showGuides="1">
      <p:cViewPr varScale="1">
        <p:scale>
          <a:sx n="69" d="100"/>
          <a:sy n="69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Количество пользователей на открытых образовательных платформах,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млн.чел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c:rich>
      </c:tx>
      <c:layout>
        <c:manualLayout>
          <c:xMode val="edge"/>
          <c:yMode val="edge"/>
          <c:x val="0.1571105436835187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68672">
                  <a:schemeClr val="accent6">
                    <a:lumMod val="60000"/>
                    <a:lumOff val="40000"/>
                  </a:schemeClr>
                </a:gs>
                <a:gs pos="0">
                  <a:schemeClr val="accent6">
                    <a:lumMod val="40000"/>
                    <a:lumOff val="60000"/>
                  </a:schemeClr>
                </a:gs>
                <a:gs pos="67000">
                  <a:schemeClr val="accent6">
                    <a:lumMod val="60000"/>
                    <a:lumOff val="40000"/>
                  </a:schemeClr>
                </a:gs>
                <a:gs pos="6800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gradFill>
                <a:gsLst>
                  <a:gs pos="68672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>
                      <a:lumMod val="40000"/>
                      <a:lumOff val="6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75000">
                    <a:srgbClr val="92D050"/>
                  </a:gs>
                  <a:gs pos="100000">
                    <a:srgbClr val="00B050"/>
                  </a:gs>
                </a:gsLst>
                <a:lin ang="5400000" scaled="1"/>
              </a:gra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1750" cap="rnd">
                <a:solidFill>
                  <a:srgbClr val="FF0000"/>
                </a:solidFill>
                <a:prstDash val="dash"/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Лист1!$C$5:$C$9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Лист1!$D$5:$D$9</c:f>
              <c:numCache>
                <c:formatCode>General</c:formatCode>
                <c:ptCount val="5"/>
                <c:pt idx="0">
                  <c:v>17</c:v>
                </c:pt>
                <c:pt idx="1">
                  <c:v>35</c:v>
                </c:pt>
                <c:pt idx="2">
                  <c:v>58</c:v>
                </c:pt>
                <c:pt idx="3">
                  <c:v>81</c:v>
                </c:pt>
                <c:pt idx="4">
                  <c:v>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C-4F52-9A5A-CCB81E0257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7327551"/>
        <c:axId val="1937327967"/>
      </c:barChart>
      <c:catAx>
        <c:axId val="1937327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937327967"/>
        <c:crosses val="autoZero"/>
        <c:auto val="1"/>
        <c:lblAlgn val="ctr"/>
        <c:lblOffset val="100"/>
        <c:noMultiLvlLbl val="0"/>
      </c:catAx>
      <c:valAx>
        <c:axId val="19373279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937327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Количество курсов на открытых образовательных платформах</a:t>
            </a:r>
          </a:p>
        </c:rich>
      </c:tx>
      <c:layout>
        <c:manualLayout>
          <c:xMode val="edge"/>
          <c:yMode val="edge"/>
          <c:x val="0.2598728248234482"/>
          <c:y val="2.701540348151830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69000">
                  <a:schemeClr val="accent6">
                    <a:lumMod val="60000"/>
                    <a:lumOff val="40000"/>
                  </a:schemeClr>
                </a:gs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41275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Лист1!$C$17:$C$21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Лист1!$D$17:$D$21</c:f>
              <c:numCache>
                <c:formatCode>General</c:formatCode>
                <c:ptCount val="5"/>
                <c:pt idx="0">
                  <c:v>2400</c:v>
                </c:pt>
                <c:pt idx="1">
                  <c:v>4200</c:v>
                </c:pt>
                <c:pt idx="2">
                  <c:v>6850</c:v>
                </c:pt>
                <c:pt idx="3">
                  <c:v>9400</c:v>
                </c:pt>
                <c:pt idx="4">
                  <c:v>11400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65-49D5-BF76-FEFFEF8DBE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5735951"/>
        <c:axId val="2035738863"/>
      </c:barChart>
      <c:catAx>
        <c:axId val="2035735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5738863"/>
        <c:crosses val="autoZero"/>
        <c:auto val="1"/>
        <c:lblAlgn val="ctr"/>
        <c:lblOffset val="100"/>
        <c:noMultiLvlLbl val="0"/>
      </c:catAx>
      <c:valAx>
        <c:axId val="2035738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5735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Количество слушателей на платформах,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млн.чел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c:rich>
      </c:tx>
      <c:layout>
        <c:manualLayout>
          <c:xMode val="edge"/>
          <c:yMode val="edge"/>
          <c:x val="0.20519100499003884"/>
          <c:y val="1.86881921960688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Лист2!$B$3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Лист2!$C$2:$H$2</c:f>
              <c:strCache>
                <c:ptCount val="6"/>
                <c:pt idx="0">
                  <c:v>Coursera</c:v>
                </c:pt>
                <c:pt idx="1">
                  <c:v>edX</c:v>
                </c:pt>
                <c:pt idx="2">
                  <c:v>XuetangX</c:v>
                </c:pt>
                <c:pt idx="3">
                  <c:v>FutureLearn</c:v>
                </c:pt>
                <c:pt idx="4">
                  <c:v>Udacity</c:v>
                </c:pt>
                <c:pt idx="5">
                  <c:v>НПОО</c:v>
                </c:pt>
              </c:strCache>
            </c:strRef>
          </c:cat>
          <c:val>
            <c:numRef>
              <c:f>Лист2!$C$3:$H$3</c:f>
              <c:numCache>
                <c:formatCode>General</c:formatCode>
                <c:ptCount val="6"/>
                <c:pt idx="0">
                  <c:v>23</c:v>
                </c:pt>
                <c:pt idx="1">
                  <c:v>10</c:v>
                </c:pt>
                <c:pt idx="2">
                  <c:v>6</c:v>
                </c:pt>
                <c:pt idx="3">
                  <c:v>5.3</c:v>
                </c:pt>
                <c:pt idx="4">
                  <c:v>4</c:v>
                </c:pt>
                <c:pt idx="5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A5-401E-AB88-245942DE30CE}"/>
            </c:ext>
          </c:extLst>
        </c:ser>
        <c:ser>
          <c:idx val="1"/>
          <c:order val="1"/>
          <c:tx>
            <c:strRef>
              <c:f>Лист2!$B$4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Лист2!$C$2:$H$2</c:f>
              <c:strCache>
                <c:ptCount val="6"/>
                <c:pt idx="0">
                  <c:v>Coursera</c:v>
                </c:pt>
                <c:pt idx="1">
                  <c:v>edX</c:v>
                </c:pt>
                <c:pt idx="2">
                  <c:v>XuetangX</c:v>
                </c:pt>
                <c:pt idx="3">
                  <c:v>FutureLearn</c:v>
                </c:pt>
                <c:pt idx="4">
                  <c:v>Udacity</c:v>
                </c:pt>
                <c:pt idx="5">
                  <c:v>НПОО</c:v>
                </c:pt>
              </c:strCache>
            </c:strRef>
          </c:cat>
          <c:val>
            <c:numRef>
              <c:f>Лист2!$C$4:$H$4</c:f>
              <c:numCache>
                <c:formatCode>General</c:formatCode>
                <c:ptCount val="6"/>
                <c:pt idx="0">
                  <c:v>30</c:v>
                </c:pt>
                <c:pt idx="1">
                  <c:v>14</c:v>
                </c:pt>
                <c:pt idx="2">
                  <c:v>9.3000000000000007</c:v>
                </c:pt>
                <c:pt idx="3">
                  <c:v>8</c:v>
                </c:pt>
                <c:pt idx="4">
                  <c:v>7.1</c:v>
                </c:pt>
                <c:pt idx="5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A5-401E-AB88-245942DE30CE}"/>
            </c:ext>
          </c:extLst>
        </c:ser>
        <c:ser>
          <c:idx val="2"/>
          <c:order val="2"/>
          <c:tx>
            <c:strRef>
              <c:f>Лист2!$B$5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Лист2!$C$2:$H$2</c:f>
              <c:strCache>
                <c:ptCount val="6"/>
                <c:pt idx="0">
                  <c:v>Coursera</c:v>
                </c:pt>
                <c:pt idx="1">
                  <c:v>edX</c:v>
                </c:pt>
                <c:pt idx="2">
                  <c:v>XuetangX</c:v>
                </c:pt>
                <c:pt idx="3">
                  <c:v>FutureLearn</c:v>
                </c:pt>
                <c:pt idx="4">
                  <c:v>Udacity</c:v>
                </c:pt>
                <c:pt idx="5">
                  <c:v>НПОО</c:v>
                </c:pt>
              </c:strCache>
            </c:strRef>
          </c:cat>
          <c:val>
            <c:numRef>
              <c:f>Лист2!$C$5:$H$5</c:f>
              <c:numCache>
                <c:formatCode>General</c:formatCode>
                <c:ptCount val="6"/>
                <c:pt idx="0">
                  <c:v>37</c:v>
                </c:pt>
                <c:pt idx="1">
                  <c:v>18</c:v>
                </c:pt>
                <c:pt idx="2">
                  <c:v>14</c:v>
                </c:pt>
                <c:pt idx="3">
                  <c:v>10</c:v>
                </c:pt>
                <c:pt idx="4">
                  <c:v>8.6999999999999993</c:v>
                </c:pt>
                <c:pt idx="5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A5-401E-AB88-245942DE30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9422783"/>
        <c:axId val="2029426111"/>
      </c:barChart>
      <c:catAx>
        <c:axId val="2029422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29426111"/>
        <c:crosses val="autoZero"/>
        <c:auto val="1"/>
        <c:lblAlgn val="ctr"/>
        <c:lblOffset val="100"/>
        <c:noMultiLvlLbl val="0"/>
      </c:catAx>
      <c:valAx>
        <c:axId val="20294261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29422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25458439556169"/>
          <c:y val="0"/>
          <c:w val="0.82749867681600064"/>
          <c:h val="0.91045242650819769"/>
        </c:manualLayout>
      </c:layout>
      <c:bar3DChart>
        <c:barDir val="bar"/>
        <c:grouping val="stacked"/>
        <c:varyColors val="0"/>
        <c:ser>
          <c:idx val="0"/>
          <c:order val="0"/>
          <c:spPr>
            <a:gradFill>
              <a:gsLst>
                <a:gs pos="69000">
                  <a:schemeClr val="accent6">
                    <a:lumMod val="60000"/>
                    <a:lumOff val="40000"/>
                  </a:schemeClr>
                </a:gs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  <a:sp3d/>
          </c:spPr>
          <c:invertIfNegative val="0"/>
          <c:dLbls>
            <c:dLbl>
              <c:idx val="6"/>
              <c:layout>
                <c:manualLayout>
                  <c:x val="-2.2503514180669199E-3"/>
                  <c:y val="4.07747196738022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11-4405-8B0D-03D9839DCC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РФ!$B$3:$B$10</c:f>
              <c:strCache>
                <c:ptCount val="8"/>
                <c:pt idx="0">
                  <c:v>МГИМО</c:v>
                </c:pt>
                <c:pt idx="1">
                  <c:v>СПбПУ</c:v>
                </c:pt>
                <c:pt idx="2">
                  <c:v>НГУ</c:v>
                </c:pt>
                <c:pt idx="3">
                  <c:v>МИФИ</c:v>
                </c:pt>
                <c:pt idx="4">
                  <c:v>ТГУ</c:v>
                </c:pt>
                <c:pt idx="5">
                  <c:v>СПбГУ</c:v>
                </c:pt>
                <c:pt idx="6">
                  <c:v>МФТИ</c:v>
                </c:pt>
                <c:pt idx="7">
                  <c:v>ВШЭ</c:v>
                </c:pt>
              </c:strCache>
            </c:strRef>
          </c:cat>
          <c:val>
            <c:numRef>
              <c:f>РФ!$C$3:$C$10</c:f>
              <c:numCache>
                <c:formatCode>General</c:formatCode>
                <c:ptCount val="8"/>
                <c:pt idx="0">
                  <c:v>11</c:v>
                </c:pt>
                <c:pt idx="1">
                  <c:v>12</c:v>
                </c:pt>
                <c:pt idx="2">
                  <c:v>14</c:v>
                </c:pt>
                <c:pt idx="3">
                  <c:v>25</c:v>
                </c:pt>
                <c:pt idx="4">
                  <c:v>49</c:v>
                </c:pt>
                <c:pt idx="5">
                  <c:v>62</c:v>
                </c:pt>
                <c:pt idx="6">
                  <c:v>68</c:v>
                </c:pt>
                <c:pt idx="7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1-4405-8B0D-03D9839DC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7421551"/>
        <c:axId val="2037419887"/>
        <c:axId val="0"/>
      </c:bar3DChart>
      <c:catAx>
        <c:axId val="20374215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7419887"/>
        <c:crosses val="autoZero"/>
        <c:auto val="1"/>
        <c:lblAlgn val="ctr"/>
        <c:lblOffset val="100"/>
        <c:noMultiLvlLbl val="0"/>
      </c:catAx>
      <c:valAx>
        <c:axId val="20374198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7421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edX</a:t>
            </a:r>
            <a:endParaRPr lang="ru-RU" sz="160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gradFill>
              <a:gsLst>
                <a:gs pos="69000">
                  <a:schemeClr val="accent6">
                    <a:lumMod val="60000"/>
                    <a:lumOff val="40000"/>
                  </a:schemeClr>
                </a:gs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7372955152918377E-3"/>
                  <c:y val="-2.0495417349174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0B-42A2-B263-F0AB28BD476E}"/>
                </c:ext>
              </c:extLst>
            </c:dLbl>
            <c:dLbl>
              <c:idx val="1"/>
              <c:layout>
                <c:manualLayout>
                  <c:x val="4.7372955152918594E-3"/>
                  <c:y val="-2.0495417349174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50B-42A2-B263-F0AB28BD476E}"/>
                </c:ext>
              </c:extLst>
            </c:dLbl>
            <c:dLbl>
              <c:idx val="2"/>
              <c:layout>
                <c:manualLayout>
                  <c:x val="4.7372955152917727E-3"/>
                  <c:y val="-3.5135001170014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0B-42A2-B263-F0AB28BD476E}"/>
                </c:ext>
              </c:extLst>
            </c:dLbl>
            <c:dLbl>
              <c:idx val="3"/>
              <c:layout>
                <c:manualLayout>
                  <c:x val="2.3686477576457558E-3"/>
                  <c:y val="-1.463958382083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50B-42A2-B263-F0AB28BD47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РФ!$B$16:$B$19</c:f>
              <c:strCache>
                <c:ptCount val="4"/>
                <c:pt idx="0">
                  <c:v>МИФИ</c:v>
                </c:pt>
                <c:pt idx="1">
                  <c:v>ИТМО</c:v>
                </c:pt>
                <c:pt idx="2">
                  <c:v>УРФУ</c:v>
                </c:pt>
                <c:pt idx="3">
                  <c:v>МИСиС</c:v>
                </c:pt>
              </c:strCache>
            </c:strRef>
          </c:cat>
          <c:val>
            <c:numRef>
              <c:f>РФ!$C$16:$C$19</c:f>
              <c:numCache>
                <c:formatCode>General</c:formatCode>
                <c:ptCount val="4"/>
                <c:pt idx="0">
                  <c:v>14</c:v>
                </c:pt>
                <c:pt idx="1">
                  <c:v>9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0B-42A2-B263-F0AB28BD47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40719423"/>
        <c:axId val="1940718175"/>
        <c:axId val="0"/>
      </c:bar3DChart>
      <c:catAx>
        <c:axId val="19407194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940718175"/>
        <c:crosses val="autoZero"/>
        <c:auto val="1"/>
        <c:lblAlgn val="ctr"/>
        <c:lblOffset val="100"/>
        <c:noMultiLvlLbl val="0"/>
      </c:catAx>
      <c:valAx>
        <c:axId val="19407181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9407194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Курсы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«Национальной платформе «Открытое образование»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1.7918462067817852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69000">
                  <a:schemeClr val="accent6">
                    <a:lumMod val="60000"/>
                    <a:lumOff val="40000"/>
                  </a:schemeClr>
                </a:gs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41275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НПОО!$B$3:$B$7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НПОО!$C$3:$C$7</c:f>
              <c:numCache>
                <c:formatCode>General</c:formatCode>
                <c:ptCount val="5"/>
                <c:pt idx="0">
                  <c:v>51</c:v>
                </c:pt>
                <c:pt idx="1">
                  <c:v>130</c:v>
                </c:pt>
                <c:pt idx="2">
                  <c:v>247</c:v>
                </c:pt>
                <c:pt idx="3">
                  <c:v>336</c:v>
                </c:pt>
                <c:pt idx="4">
                  <c:v>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6D-40CC-9AE8-93E3ECEDC3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5739695"/>
        <c:axId val="2035735535"/>
      </c:barChart>
      <c:catAx>
        <c:axId val="20357396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5735535"/>
        <c:crosses val="autoZero"/>
        <c:auto val="1"/>
        <c:lblAlgn val="ctr"/>
        <c:lblOffset val="100"/>
        <c:noMultiLvlLbl val="0"/>
      </c:catAx>
      <c:valAx>
        <c:axId val="2035735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357396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7BC83F-4700-4F16-83B3-750D420F329D}" type="doc">
      <dgm:prSet loTypeId="urn:microsoft.com/office/officeart/2005/8/layout/vList5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C9427E49-271F-425B-9792-952B5533B516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1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95E39C-58C0-4115-A7B4-0BFBD7EC2129}" type="parTrans" cxnId="{5E565D7B-13FA-4649-BD2F-4BC394EDBA3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814BD7-6A47-4F74-99B1-E6E832B6CFC2}" type="sibTrans" cxnId="{5E565D7B-13FA-4649-BD2F-4BC394EDBA3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ABA092-0562-47DC-A448-416E38DC6E8B}">
      <dgm:prSet phldrT="[Текст]" custT="1"/>
      <dgm:spPr/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Возможность использовать различные технологии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254E8C-7637-4058-852B-972A8ECFB7EC}" type="parTrans" cxnId="{D565F56F-6A2A-4523-B370-E876E5CD78F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DC7D13-1DAA-4B11-A60E-8C570933CE63}" type="sibTrans" cxnId="{D565F56F-6A2A-4523-B370-E876E5CD78F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A3DD27-33C0-4408-8579-50BA3583D0CE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C8E49C-7DFE-49FB-BFA7-8AC84E6D0C26}" type="parTrans" cxnId="{BB02381B-B6F1-4A7F-A79F-A8963247F28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C97E06-ACAF-4FA6-93D9-0536470A2EBE}" type="sibTrans" cxnId="{BB02381B-B6F1-4A7F-A79F-A8963247F28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45D88E-4F5D-49F1-9EB2-86ED58FCC52A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Возможность использования электронного обучения*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C63496-2428-4650-8374-F26BAD88E836}" type="parTrans" cxnId="{4E935885-FBD6-4B9D-8FF4-974D7C6BFBD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62DE4D-0B7B-4CB5-8DA4-2AD32D48E712}" type="sibTrans" cxnId="{4E935885-FBD6-4B9D-8FF4-974D7C6BFBD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13704D-C5C8-4AC1-8355-D57E3E909B3F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5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D768C9-2149-4B77-8B26-62F182EFB348}" type="parTrans" cxnId="{7F93955D-9346-402A-A649-7E892F56FF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323F03-7153-4EB7-A453-039B4768307E}" type="sibTrans" cxnId="{7F93955D-9346-402A-A649-7E892F56FFF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284DD6-F15C-4E56-A955-508EBE409E20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Место осуществления образовательной деятельности при применении электронного обучения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240D4D-4A11-4074-B40F-A393E5EDC613}" type="parTrans" cxnId="{FAF1ED93-8B1E-41F6-9A0E-8E53CEA9D5C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2B837A-ED85-4E34-85D2-F8D9F1B116C6}" type="sibTrans" cxnId="{FAF1ED93-8B1E-41F6-9A0E-8E53CEA9D5C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D7872B-E767-4AAF-A6A2-9F937706C905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6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B37BAD-DBDF-40A6-A10E-BF7C09D9F8C0}" type="parTrans" cxnId="{8C7C98C1-4CFE-48F3-AEA5-C4679083F00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BD5FFF-B59E-40D4-8DFE-74B41AEEB914}" type="sibTrans" cxnId="{8C7C98C1-4CFE-48F3-AEA5-C4679083F00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F31BEE-7097-4B1E-A184-9C4F95622C8D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Использование печатных и (или) электронных изданий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F17D42-6E70-4CA7-A4F6-7EEC70FC405B}" type="parTrans" cxnId="{73C6CE44-0562-4BFE-9FF6-5B16C2EEB9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3ECF0F-488C-47E8-8FAD-4C9F90A714B7}" type="sibTrans" cxnId="{73C6CE44-0562-4BFE-9FF6-5B16C2EEB9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D3C4DC-9E3B-4014-A201-27D2DE5B318A}">
      <dgm:prSet phldrT="[Текст]"/>
      <dgm:spPr/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625A72-0D40-4F65-A424-DAFFEED97B2C}" type="parTrans" cxnId="{95114137-F51F-472D-8F2C-32F7E6612F6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E76A09-F1CD-4A80-B98B-73E475BC6450}" type="sibTrans" cxnId="{95114137-F51F-472D-8F2C-32F7E6612F6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A9D898-02F2-4362-A501-0633099570F6}">
      <dgm:prSet phldrT="[Текст]" custT="1"/>
      <dgm:spPr/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Основные понятия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6EA9BD-1092-40EF-8106-1D78B94479E5}" type="parTrans" cxnId="{71EDC687-BE76-455F-8202-D83767B7BB6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2D9EB1-1B32-4915-9776-66CE476E413D}" type="sibTrans" cxnId="{71EDC687-BE76-455F-8202-D83767B7BB6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16E36D-1AA4-4B1E-ADCE-63D681A71BD6}">
      <dgm:prSet phldrT="[Текст]" custT="1"/>
      <dgm:spPr/>
      <dgm:t>
        <a:bodyPr/>
        <a:lstStyle/>
        <a:p>
          <a:r>
            <a:rPr lang="ru-RU" sz="4400" dirty="0" smtClean="0">
              <a:latin typeface="Arial" panose="020B0604020202020204" pitchFamily="34" charset="0"/>
              <a:cs typeface="Arial" panose="020B0604020202020204" pitchFamily="34" charset="0"/>
            </a:rPr>
            <a:t>4</a:t>
          </a:r>
          <a:endParaRPr lang="ru-RU" sz="4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84A0D8-E448-42F2-BA56-8AC10C081965}" type="parTrans" cxnId="{3D5476CB-A9F7-480F-A5D5-71CF39CCF5C4}">
      <dgm:prSet/>
      <dgm:spPr/>
      <dgm:t>
        <a:bodyPr/>
        <a:lstStyle/>
        <a:p>
          <a:endParaRPr lang="ru-RU"/>
        </a:p>
      </dgm:t>
    </dgm:pt>
    <dgm:pt modelId="{66DD31C5-D825-4377-B637-4F2F7D9C9C31}" type="sibTrans" cxnId="{3D5476CB-A9F7-480F-A5D5-71CF39CCF5C4}">
      <dgm:prSet/>
      <dgm:spPr/>
      <dgm:t>
        <a:bodyPr/>
        <a:lstStyle/>
        <a:p>
          <a:endParaRPr lang="ru-RU"/>
        </a:p>
      </dgm:t>
    </dgm:pt>
    <dgm:pt modelId="{2022E417-44CE-498E-A87B-810F6DC1C96C}">
      <dgm:prSet phldrT="[Текст]" custT="1"/>
      <dgm:spPr/>
      <dgm:t>
        <a:bodyPr/>
        <a:lstStyle/>
        <a:p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Электронная информационно-образовательная среда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3D236-75FC-46C8-BC75-2FC82AF1FF7D}" type="parTrans" cxnId="{076DBA10-1F69-47E7-8771-F46244174624}">
      <dgm:prSet/>
      <dgm:spPr/>
      <dgm:t>
        <a:bodyPr/>
        <a:lstStyle/>
        <a:p>
          <a:endParaRPr lang="ru-RU"/>
        </a:p>
      </dgm:t>
    </dgm:pt>
    <dgm:pt modelId="{8A9AB74A-4139-4EE3-AE59-59DB3CF3EBE3}" type="sibTrans" cxnId="{076DBA10-1F69-47E7-8771-F46244174624}">
      <dgm:prSet/>
      <dgm:spPr/>
      <dgm:t>
        <a:bodyPr/>
        <a:lstStyle/>
        <a:p>
          <a:endParaRPr lang="ru-RU"/>
        </a:p>
      </dgm:t>
    </dgm:pt>
    <dgm:pt modelId="{4B2E16A7-160B-4A3E-AE67-0DA5F7845496}" type="pres">
      <dgm:prSet presAssocID="{C47BC83F-4700-4F16-83B3-750D420F32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2D7F6B-BC8B-486D-AEBB-62973600307E}" type="pres">
      <dgm:prSet presAssocID="{C9427E49-271F-425B-9792-952B5533B516}" presName="linNode" presStyleCnt="0"/>
      <dgm:spPr/>
    </dgm:pt>
    <dgm:pt modelId="{F35E4E43-A5CB-459B-A422-F77F3AF5AF78}" type="pres">
      <dgm:prSet presAssocID="{C9427E49-271F-425B-9792-952B5533B516}" presName="parentText" presStyleLbl="node1" presStyleIdx="0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E9A1F-BD16-44A2-BD64-200BF1B33240}" type="pres">
      <dgm:prSet presAssocID="{C9427E49-271F-425B-9792-952B5533B516}" presName="descendantText" presStyleLbl="alignAccFollowNode1" presStyleIdx="0" presStyleCnt="6" custScaleX="11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2492E5-9F79-4070-B4AA-ACF6B60452EE}" type="pres">
      <dgm:prSet presAssocID="{E1814BD7-6A47-4F74-99B1-E6E832B6CFC2}" presName="sp" presStyleCnt="0"/>
      <dgm:spPr/>
    </dgm:pt>
    <dgm:pt modelId="{4C53E9A7-08AE-42C2-9B13-9B52F029D184}" type="pres">
      <dgm:prSet presAssocID="{F3D3C4DC-9E3B-4014-A201-27D2DE5B318A}" presName="linNode" presStyleCnt="0"/>
      <dgm:spPr/>
    </dgm:pt>
    <dgm:pt modelId="{F127E3D4-71B9-4BF2-9FAE-513F8D4C1C13}" type="pres">
      <dgm:prSet presAssocID="{F3D3C4DC-9E3B-4014-A201-27D2DE5B318A}" presName="parentText" presStyleLbl="node1" presStyleIdx="1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55B15-6326-4375-AF83-9C47ECE45AB7}" type="pres">
      <dgm:prSet presAssocID="{F3D3C4DC-9E3B-4014-A201-27D2DE5B318A}" presName="descendantText" presStyleLbl="alignAccFollowNode1" presStyleIdx="1" presStyleCnt="6" custScaleX="11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8CC99E-104B-41B1-AB28-6394888ABB6D}" type="pres">
      <dgm:prSet presAssocID="{56E76A09-F1CD-4A80-B98B-73E475BC6450}" presName="sp" presStyleCnt="0"/>
      <dgm:spPr/>
    </dgm:pt>
    <dgm:pt modelId="{1CCF2634-F625-42A4-BA37-BF01B068511F}" type="pres">
      <dgm:prSet presAssocID="{9DA3DD27-33C0-4408-8579-50BA3583D0CE}" presName="linNode" presStyleCnt="0"/>
      <dgm:spPr/>
    </dgm:pt>
    <dgm:pt modelId="{51C92810-2ACD-4A92-A266-2784D91E55DA}" type="pres">
      <dgm:prSet presAssocID="{9DA3DD27-33C0-4408-8579-50BA3583D0CE}" presName="parentText" presStyleLbl="node1" presStyleIdx="2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1ABE0E-A4F4-4BF1-B35B-29DDD47DA54E}" type="pres">
      <dgm:prSet presAssocID="{9DA3DD27-33C0-4408-8579-50BA3583D0CE}" presName="descendantText" presStyleLbl="alignAccFollowNode1" presStyleIdx="2" presStyleCnt="6" custScaleX="67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98217-6B9E-42D8-BEDC-416DA51B04E6}" type="pres">
      <dgm:prSet presAssocID="{C5C97E06-ACAF-4FA6-93D9-0536470A2EBE}" presName="sp" presStyleCnt="0"/>
      <dgm:spPr/>
    </dgm:pt>
    <dgm:pt modelId="{F70E8522-E743-48F4-9C26-A48C7EDE6E05}" type="pres">
      <dgm:prSet presAssocID="{6616E36D-1AA4-4B1E-ADCE-63D681A71BD6}" presName="linNode" presStyleCnt="0"/>
      <dgm:spPr/>
    </dgm:pt>
    <dgm:pt modelId="{CAC59BAB-A3CF-4CDD-A983-46E7B53DD996}" type="pres">
      <dgm:prSet presAssocID="{6616E36D-1AA4-4B1E-ADCE-63D681A71BD6}" presName="parentText" presStyleLbl="node1" presStyleIdx="3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79486C-3A2E-4227-B098-0196C6470641}" type="pres">
      <dgm:prSet presAssocID="{6616E36D-1AA4-4B1E-ADCE-63D681A71BD6}" presName="descendantText" presStyleLbl="alignAccFollowNode1" presStyleIdx="3" presStyleCnt="6" custScaleX="11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91FA3-F5A4-4FDA-B38C-93AF6A98C467}" type="pres">
      <dgm:prSet presAssocID="{66DD31C5-D825-4377-B637-4F2F7D9C9C31}" presName="sp" presStyleCnt="0"/>
      <dgm:spPr/>
    </dgm:pt>
    <dgm:pt modelId="{52E2835B-6C3F-4358-AB29-B563CD8C2267}" type="pres">
      <dgm:prSet presAssocID="{A113704D-C5C8-4AC1-8355-D57E3E909B3F}" presName="linNode" presStyleCnt="0"/>
      <dgm:spPr/>
    </dgm:pt>
    <dgm:pt modelId="{55C2B07C-1ECD-4294-BC40-7E75932D7E6D}" type="pres">
      <dgm:prSet presAssocID="{A113704D-C5C8-4AC1-8355-D57E3E909B3F}" presName="parentText" presStyleLbl="node1" presStyleIdx="4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E71BF-DD8D-40FB-B06F-B43E9652CB1F}" type="pres">
      <dgm:prSet presAssocID="{A113704D-C5C8-4AC1-8355-D57E3E909B3F}" presName="descendantText" presStyleLbl="alignAccFollowNode1" presStyleIdx="4" presStyleCnt="6" custScaleX="11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8B87B2-079F-47A8-89BD-5EA466470C9C}" type="pres">
      <dgm:prSet presAssocID="{00323F03-7153-4EB7-A453-039B4768307E}" presName="sp" presStyleCnt="0"/>
      <dgm:spPr/>
    </dgm:pt>
    <dgm:pt modelId="{432CE9F6-0FFC-4310-B0D3-CCAB8147AC0A}" type="pres">
      <dgm:prSet presAssocID="{15D7872B-E767-4AAF-A6A2-9F937706C905}" presName="linNode" presStyleCnt="0"/>
      <dgm:spPr/>
    </dgm:pt>
    <dgm:pt modelId="{8A093A42-37F4-4689-A3A2-38C51193D0A0}" type="pres">
      <dgm:prSet presAssocID="{15D7872B-E767-4AAF-A6A2-9F937706C905}" presName="parentText" presStyleLbl="node1" presStyleIdx="5" presStyleCnt="6" custScaleX="313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2931A-5028-463A-97F3-347E5FADEF30}" type="pres">
      <dgm:prSet presAssocID="{15D7872B-E767-4AAF-A6A2-9F937706C905}" presName="descendantText" presStyleLbl="alignAccFollowNode1" presStyleIdx="5" presStyleCnt="6" custScaleX="11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F1ED93-8B1E-41F6-9A0E-8E53CEA9D5CF}" srcId="{A113704D-C5C8-4AC1-8355-D57E3E909B3F}" destId="{20284DD6-F15C-4E56-A955-508EBE409E20}" srcOrd="0" destOrd="0" parTransId="{50240D4D-4A11-4074-B40F-A393E5EDC613}" sibTransId="{402B837A-ED85-4E34-85D2-F8D9F1B116C6}"/>
    <dgm:cxn modelId="{73C6CE44-0562-4BFE-9FF6-5B16C2EEB9DF}" srcId="{15D7872B-E767-4AAF-A6A2-9F937706C905}" destId="{72F31BEE-7097-4B1E-A184-9C4F95622C8D}" srcOrd="0" destOrd="0" parTransId="{BFF17D42-6E70-4CA7-A4F6-7EEC70FC405B}" sibTransId="{293ECF0F-488C-47E8-8FAD-4C9F90A714B7}"/>
    <dgm:cxn modelId="{E1F2174D-9B8F-44EE-81AA-D555196B6B16}" type="presOf" srcId="{9DA3DD27-33C0-4408-8579-50BA3583D0CE}" destId="{51C92810-2ACD-4A92-A266-2784D91E55DA}" srcOrd="0" destOrd="0" presId="urn:microsoft.com/office/officeart/2005/8/layout/vList5"/>
    <dgm:cxn modelId="{4E935885-FBD6-4B9D-8FF4-974D7C6BFBD7}" srcId="{9DA3DD27-33C0-4408-8579-50BA3583D0CE}" destId="{2945D88E-4F5D-49F1-9EB2-86ED58FCC52A}" srcOrd="0" destOrd="0" parTransId="{1EC63496-2428-4650-8374-F26BAD88E836}" sibTransId="{FC62DE4D-0B7B-4CB5-8DA4-2AD32D48E712}"/>
    <dgm:cxn modelId="{27615D83-5860-44C9-91CF-663F10E344EB}" type="presOf" srcId="{F3D3C4DC-9E3B-4014-A201-27D2DE5B318A}" destId="{F127E3D4-71B9-4BF2-9FAE-513F8D4C1C13}" srcOrd="0" destOrd="0" presId="urn:microsoft.com/office/officeart/2005/8/layout/vList5"/>
    <dgm:cxn modelId="{BB02381B-B6F1-4A7F-A79F-A8963247F285}" srcId="{C47BC83F-4700-4F16-83B3-750D420F329D}" destId="{9DA3DD27-33C0-4408-8579-50BA3583D0CE}" srcOrd="2" destOrd="0" parTransId="{79C8E49C-7DFE-49FB-BFA7-8AC84E6D0C26}" sibTransId="{C5C97E06-ACAF-4FA6-93D9-0536470A2EBE}"/>
    <dgm:cxn modelId="{71EDC687-BE76-455F-8202-D83767B7BB6E}" srcId="{F3D3C4DC-9E3B-4014-A201-27D2DE5B318A}" destId="{99A9D898-02F2-4362-A501-0633099570F6}" srcOrd="0" destOrd="0" parTransId="{DA6EA9BD-1092-40EF-8106-1D78B94479E5}" sibTransId="{6F2D9EB1-1B32-4915-9776-66CE476E413D}"/>
    <dgm:cxn modelId="{076DBA10-1F69-47E7-8771-F46244174624}" srcId="{6616E36D-1AA4-4B1E-ADCE-63D681A71BD6}" destId="{2022E417-44CE-498E-A87B-810F6DC1C96C}" srcOrd="0" destOrd="0" parTransId="{DE73D236-75FC-46C8-BC75-2FC82AF1FF7D}" sibTransId="{8A9AB74A-4139-4EE3-AE59-59DB3CF3EBE3}"/>
    <dgm:cxn modelId="{D565F56F-6A2A-4523-B370-E876E5CD78FA}" srcId="{C9427E49-271F-425B-9792-952B5533B516}" destId="{F1ABA092-0562-47DC-A448-416E38DC6E8B}" srcOrd="0" destOrd="0" parTransId="{60254E8C-7637-4058-852B-972A8ECFB7EC}" sibTransId="{D4DC7D13-1DAA-4B11-A60E-8C570933CE63}"/>
    <dgm:cxn modelId="{02FCCABF-D35D-44F8-ADA0-2CD3481AEADF}" type="presOf" srcId="{F1ABA092-0562-47DC-A448-416E38DC6E8B}" destId="{C7AE9A1F-BD16-44A2-BD64-200BF1B33240}" srcOrd="0" destOrd="0" presId="urn:microsoft.com/office/officeart/2005/8/layout/vList5"/>
    <dgm:cxn modelId="{8C7C98C1-4CFE-48F3-AEA5-C4679083F006}" srcId="{C47BC83F-4700-4F16-83B3-750D420F329D}" destId="{15D7872B-E767-4AAF-A6A2-9F937706C905}" srcOrd="5" destOrd="0" parTransId="{CCB37BAD-DBDF-40A6-A10E-BF7C09D9F8C0}" sibTransId="{FFBD5FFF-B59E-40D4-8DFE-74B41AEEB914}"/>
    <dgm:cxn modelId="{50427874-70E7-4055-9942-12A70EA681EF}" type="presOf" srcId="{C47BC83F-4700-4F16-83B3-750D420F329D}" destId="{4B2E16A7-160B-4A3E-AE67-0DA5F7845496}" srcOrd="0" destOrd="0" presId="urn:microsoft.com/office/officeart/2005/8/layout/vList5"/>
    <dgm:cxn modelId="{4ABE735F-1CD4-4728-B02C-1A3A4AAD8DBA}" type="presOf" srcId="{A113704D-C5C8-4AC1-8355-D57E3E909B3F}" destId="{55C2B07C-1ECD-4294-BC40-7E75932D7E6D}" srcOrd="0" destOrd="0" presId="urn:microsoft.com/office/officeart/2005/8/layout/vList5"/>
    <dgm:cxn modelId="{5E565D7B-13FA-4649-BD2F-4BC394EDBA3D}" srcId="{C47BC83F-4700-4F16-83B3-750D420F329D}" destId="{C9427E49-271F-425B-9792-952B5533B516}" srcOrd="0" destOrd="0" parTransId="{F595E39C-58C0-4115-A7B4-0BFBD7EC2129}" sibTransId="{E1814BD7-6A47-4F74-99B1-E6E832B6CFC2}"/>
    <dgm:cxn modelId="{7F93955D-9346-402A-A649-7E892F56FFF8}" srcId="{C47BC83F-4700-4F16-83B3-750D420F329D}" destId="{A113704D-C5C8-4AC1-8355-D57E3E909B3F}" srcOrd="4" destOrd="0" parTransId="{13D768C9-2149-4B77-8B26-62F182EFB348}" sibTransId="{00323F03-7153-4EB7-A453-039B4768307E}"/>
    <dgm:cxn modelId="{1CA3F182-35F5-40E5-950F-4FD274D0AFB3}" type="presOf" srcId="{6616E36D-1AA4-4B1E-ADCE-63D681A71BD6}" destId="{CAC59BAB-A3CF-4CDD-A983-46E7B53DD996}" srcOrd="0" destOrd="0" presId="urn:microsoft.com/office/officeart/2005/8/layout/vList5"/>
    <dgm:cxn modelId="{95114137-F51F-472D-8F2C-32F7E6612F61}" srcId="{C47BC83F-4700-4F16-83B3-750D420F329D}" destId="{F3D3C4DC-9E3B-4014-A201-27D2DE5B318A}" srcOrd="1" destOrd="0" parTransId="{63625A72-0D40-4F65-A424-DAFFEED97B2C}" sibTransId="{56E76A09-F1CD-4A80-B98B-73E475BC6450}"/>
    <dgm:cxn modelId="{0D4BE742-0592-414F-BB0C-9EB351D16106}" type="presOf" srcId="{2945D88E-4F5D-49F1-9EB2-86ED58FCC52A}" destId="{451ABE0E-A4F4-4BF1-B35B-29DDD47DA54E}" srcOrd="0" destOrd="0" presId="urn:microsoft.com/office/officeart/2005/8/layout/vList5"/>
    <dgm:cxn modelId="{3D5476CB-A9F7-480F-A5D5-71CF39CCF5C4}" srcId="{C47BC83F-4700-4F16-83B3-750D420F329D}" destId="{6616E36D-1AA4-4B1E-ADCE-63D681A71BD6}" srcOrd="3" destOrd="0" parTransId="{FD84A0D8-E448-42F2-BA56-8AC10C081965}" sibTransId="{66DD31C5-D825-4377-B637-4F2F7D9C9C31}"/>
    <dgm:cxn modelId="{9DAE79CF-84C3-4793-B280-09C2740A2C9B}" type="presOf" srcId="{72F31BEE-7097-4B1E-A184-9C4F95622C8D}" destId="{8642931A-5028-463A-97F3-347E5FADEF30}" srcOrd="0" destOrd="0" presId="urn:microsoft.com/office/officeart/2005/8/layout/vList5"/>
    <dgm:cxn modelId="{F5082809-8EFD-41B0-87BB-48B09C881210}" type="presOf" srcId="{2022E417-44CE-498E-A87B-810F6DC1C96C}" destId="{6E79486C-3A2E-4227-B098-0196C6470641}" srcOrd="0" destOrd="0" presId="urn:microsoft.com/office/officeart/2005/8/layout/vList5"/>
    <dgm:cxn modelId="{704FC0C6-82B6-460E-8D1D-DC720E9B51E9}" type="presOf" srcId="{15D7872B-E767-4AAF-A6A2-9F937706C905}" destId="{8A093A42-37F4-4689-A3A2-38C51193D0A0}" srcOrd="0" destOrd="0" presId="urn:microsoft.com/office/officeart/2005/8/layout/vList5"/>
    <dgm:cxn modelId="{62092CCA-67F5-4D38-BB8F-FA61A10A3EA8}" type="presOf" srcId="{20284DD6-F15C-4E56-A955-508EBE409E20}" destId="{286E71BF-DD8D-40FB-B06F-B43E9652CB1F}" srcOrd="0" destOrd="0" presId="urn:microsoft.com/office/officeart/2005/8/layout/vList5"/>
    <dgm:cxn modelId="{EFF8CCBE-4D5E-4E17-9EDF-80DFA30FAFB0}" type="presOf" srcId="{C9427E49-271F-425B-9792-952B5533B516}" destId="{F35E4E43-A5CB-459B-A422-F77F3AF5AF78}" srcOrd="0" destOrd="0" presId="urn:microsoft.com/office/officeart/2005/8/layout/vList5"/>
    <dgm:cxn modelId="{05CAE883-C3CD-4FA7-8A6E-DD5CB858E4B9}" type="presOf" srcId="{99A9D898-02F2-4362-A501-0633099570F6}" destId="{A6255B15-6326-4375-AF83-9C47ECE45AB7}" srcOrd="0" destOrd="0" presId="urn:microsoft.com/office/officeart/2005/8/layout/vList5"/>
    <dgm:cxn modelId="{E92DFA6F-01D2-4375-9571-F22985C95D38}" type="presParOf" srcId="{4B2E16A7-160B-4A3E-AE67-0DA5F7845496}" destId="{892D7F6B-BC8B-486D-AEBB-62973600307E}" srcOrd="0" destOrd="0" presId="urn:microsoft.com/office/officeart/2005/8/layout/vList5"/>
    <dgm:cxn modelId="{59E36A46-8247-453F-96BE-3BA05CA7E67F}" type="presParOf" srcId="{892D7F6B-BC8B-486D-AEBB-62973600307E}" destId="{F35E4E43-A5CB-459B-A422-F77F3AF5AF78}" srcOrd="0" destOrd="0" presId="urn:microsoft.com/office/officeart/2005/8/layout/vList5"/>
    <dgm:cxn modelId="{25298F7D-E270-4445-AA36-E142EAD6E182}" type="presParOf" srcId="{892D7F6B-BC8B-486D-AEBB-62973600307E}" destId="{C7AE9A1F-BD16-44A2-BD64-200BF1B33240}" srcOrd="1" destOrd="0" presId="urn:microsoft.com/office/officeart/2005/8/layout/vList5"/>
    <dgm:cxn modelId="{DF6902BB-9785-47EB-9907-4D4495A939EB}" type="presParOf" srcId="{4B2E16A7-160B-4A3E-AE67-0DA5F7845496}" destId="{EC2492E5-9F79-4070-B4AA-ACF6B60452EE}" srcOrd="1" destOrd="0" presId="urn:microsoft.com/office/officeart/2005/8/layout/vList5"/>
    <dgm:cxn modelId="{66A477D6-3A92-41C3-89E7-433F83E17A6D}" type="presParOf" srcId="{4B2E16A7-160B-4A3E-AE67-0DA5F7845496}" destId="{4C53E9A7-08AE-42C2-9B13-9B52F029D184}" srcOrd="2" destOrd="0" presId="urn:microsoft.com/office/officeart/2005/8/layout/vList5"/>
    <dgm:cxn modelId="{789ADF1A-D3F8-445F-BA73-7C2DACD346C2}" type="presParOf" srcId="{4C53E9A7-08AE-42C2-9B13-9B52F029D184}" destId="{F127E3D4-71B9-4BF2-9FAE-513F8D4C1C13}" srcOrd="0" destOrd="0" presId="urn:microsoft.com/office/officeart/2005/8/layout/vList5"/>
    <dgm:cxn modelId="{A264308D-845D-4820-98AE-7A02F9A5E1B2}" type="presParOf" srcId="{4C53E9A7-08AE-42C2-9B13-9B52F029D184}" destId="{A6255B15-6326-4375-AF83-9C47ECE45AB7}" srcOrd="1" destOrd="0" presId="urn:microsoft.com/office/officeart/2005/8/layout/vList5"/>
    <dgm:cxn modelId="{CF111AEE-36E6-460D-9435-40364C49CD2F}" type="presParOf" srcId="{4B2E16A7-160B-4A3E-AE67-0DA5F7845496}" destId="{3E8CC99E-104B-41B1-AB28-6394888ABB6D}" srcOrd="3" destOrd="0" presId="urn:microsoft.com/office/officeart/2005/8/layout/vList5"/>
    <dgm:cxn modelId="{9B1CC918-8FEA-4612-9950-C36B1C0F6963}" type="presParOf" srcId="{4B2E16A7-160B-4A3E-AE67-0DA5F7845496}" destId="{1CCF2634-F625-42A4-BA37-BF01B068511F}" srcOrd="4" destOrd="0" presId="urn:microsoft.com/office/officeart/2005/8/layout/vList5"/>
    <dgm:cxn modelId="{02A2B0A9-F77C-47BA-87DB-A8C7B77C0AFC}" type="presParOf" srcId="{1CCF2634-F625-42A4-BA37-BF01B068511F}" destId="{51C92810-2ACD-4A92-A266-2784D91E55DA}" srcOrd="0" destOrd="0" presId="urn:microsoft.com/office/officeart/2005/8/layout/vList5"/>
    <dgm:cxn modelId="{563EC518-A249-4F00-A434-CE4B0C1A9028}" type="presParOf" srcId="{1CCF2634-F625-42A4-BA37-BF01B068511F}" destId="{451ABE0E-A4F4-4BF1-B35B-29DDD47DA54E}" srcOrd="1" destOrd="0" presId="urn:microsoft.com/office/officeart/2005/8/layout/vList5"/>
    <dgm:cxn modelId="{1F76A2E8-EA68-445E-B8B0-EE7E57151604}" type="presParOf" srcId="{4B2E16A7-160B-4A3E-AE67-0DA5F7845496}" destId="{0DE98217-6B9E-42D8-BEDC-416DA51B04E6}" srcOrd="5" destOrd="0" presId="urn:microsoft.com/office/officeart/2005/8/layout/vList5"/>
    <dgm:cxn modelId="{9BC7A974-5225-4442-8BA9-106ABFC24D45}" type="presParOf" srcId="{4B2E16A7-160B-4A3E-AE67-0DA5F7845496}" destId="{F70E8522-E743-48F4-9C26-A48C7EDE6E05}" srcOrd="6" destOrd="0" presId="urn:microsoft.com/office/officeart/2005/8/layout/vList5"/>
    <dgm:cxn modelId="{63CACD07-CB62-46B2-AE43-117F1286834A}" type="presParOf" srcId="{F70E8522-E743-48F4-9C26-A48C7EDE6E05}" destId="{CAC59BAB-A3CF-4CDD-A983-46E7B53DD996}" srcOrd="0" destOrd="0" presId="urn:microsoft.com/office/officeart/2005/8/layout/vList5"/>
    <dgm:cxn modelId="{7DDCF921-4F62-444D-AF9D-80CF4AE56593}" type="presParOf" srcId="{F70E8522-E743-48F4-9C26-A48C7EDE6E05}" destId="{6E79486C-3A2E-4227-B098-0196C6470641}" srcOrd="1" destOrd="0" presId="urn:microsoft.com/office/officeart/2005/8/layout/vList5"/>
    <dgm:cxn modelId="{8E3E79C0-FDC8-4433-AC98-F0333CC8AEB7}" type="presParOf" srcId="{4B2E16A7-160B-4A3E-AE67-0DA5F7845496}" destId="{50891FA3-F5A4-4FDA-B38C-93AF6A98C467}" srcOrd="7" destOrd="0" presId="urn:microsoft.com/office/officeart/2005/8/layout/vList5"/>
    <dgm:cxn modelId="{DDE03CAD-3261-4F2E-95A4-B3FBC344AFF8}" type="presParOf" srcId="{4B2E16A7-160B-4A3E-AE67-0DA5F7845496}" destId="{52E2835B-6C3F-4358-AB29-B563CD8C2267}" srcOrd="8" destOrd="0" presId="urn:microsoft.com/office/officeart/2005/8/layout/vList5"/>
    <dgm:cxn modelId="{A02CD079-BD5B-4D1F-8F9F-E39984A2DB89}" type="presParOf" srcId="{52E2835B-6C3F-4358-AB29-B563CD8C2267}" destId="{55C2B07C-1ECD-4294-BC40-7E75932D7E6D}" srcOrd="0" destOrd="0" presId="urn:microsoft.com/office/officeart/2005/8/layout/vList5"/>
    <dgm:cxn modelId="{9FB1CEA6-757D-4B1D-8CC2-407CC8369B61}" type="presParOf" srcId="{52E2835B-6C3F-4358-AB29-B563CD8C2267}" destId="{286E71BF-DD8D-40FB-B06F-B43E9652CB1F}" srcOrd="1" destOrd="0" presId="urn:microsoft.com/office/officeart/2005/8/layout/vList5"/>
    <dgm:cxn modelId="{EDAECB8E-0739-4E72-BF6D-2F7FB079E338}" type="presParOf" srcId="{4B2E16A7-160B-4A3E-AE67-0DA5F7845496}" destId="{468B87B2-079F-47A8-89BD-5EA466470C9C}" srcOrd="9" destOrd="0" presId="urn:microsoft.com/office/officeart/2005/8/layout/vList5"/>
    <dgm:cxn modelId="{122DFFE1-2C39-4FD8-ACC3-BD2AD77DC020}" type="presParOf" srcId="{4B2E16A7-160B-4A3E-AE67-0DA5F7845496}" destId="{432CE9F6-0FFC-4310-B0D3-CCAB8147AC0A}" srcOrd="10" destOrd="0" presId="urn:microsoft.com/office/officeart/2005/8/layout/vList5"/>
    <dgm:cxn modelId="{39BD590D-784D-47A3-9856-F9CDB7616C40}" type="presParOf" srcId="{432CE9F6-0FFC-4310-B0D3-CCAB8147AC0A}" destId="{8A093A42-37F4-4689-A3A2-38C51193D0A0}" srcOrd="0" destOrd="0" presId="urn:microsoft.com/office/officeart/2005/8/layout/vList5"/>
    <dgm:cxn modelId="{6D1D5888-1C50-4022-BEF5-C503EBD66887}" type="presParOf" srcId="{432CE9F6-0FFC-4310-B0D3-CCAB8147AC0A}" destId="{8642931A-5028-463A-97F3-347E5FADEF3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803C4-BBDF-4D38-B124-092018310FDB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ABB775F0-8BFA-471A-93B6-9953C8E91FAC}">
      <dgm:prSet phldrT="[Текст]"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1</a:t>
          </a:r>
          <a:endParaRPr lang="ru-RU" sz="1800" b="1" dirty="0"/>
        </a:p>
      </dgm:t>
    </dgm:pt>
    <dgm:pt modelId="{D7F7E5F9-1283-4C7F-90DB-CD9E24549D76}" type="parTrans" cxnId="{DD26846C-C95A-46BC-944B-3CD153C29FEB}">
      <dgm:prSet/>
      <dgm:spPr/>
      <dgm:t>
        <a:bodyPr/>
        <a:lstStyle/>
        <a:p>
          <a:endParaRPr lang="ru-RU" sz="1600"/>
        </a:p>
      </dgm:t>
    </dgm:pt>
    <dgm:pt modelId="{9DC6587E-E798-48F6-9EB1-774C463397A4}" type="sibTrans" cxnId="{DD26846C-C95A-46BC-944B-3CD153C29FEB}">
      <dgm:prSet/>
      <dgm:spPr/>
      <dgm:t>
        <a:bodyPr/>
        <a:lstStyle/>
        <a:p>
          <a:endParaRPr lang="ru-RU" sz="1600"/>
        </a:p>
      </dgm:t>
    </dgm:pt>
    <dgm:pt modelId="{ED9F60C9-1219-4582-BD4A-CE694825C5A9}">
      <dgm:prSet phldrT="[Текст]" custT="1"/>
      <dgm:spPr/>
      <dgm:t>
        <a:bodyPr/>
        <a:lstStyle/>
        <a:p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Положение об организации и использовании электронного обучения и дистанционных образовательных технологий при реализации образовательных программ высшего образования (Приказ </a:t>
          </a:r>
          <a:r>
            <a:rPr lang="ru-RU" sz="18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№ 734 от 09.04.2018).</a:t>
          </a:r>
          <a:endParaRPr lang="ru-RU" sz="18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D477073E-F2C6-4DE3-B877-54231B7393C1}" type="parTrans" cxnId="{2D278AEA-13FB-4473-98D5-87F9AEA0BC99}">
      <dgm:prSet/>
      <dgm:spPr/>
      <dgm:t>
        <a:bodyPr/>
        <a:lstStyle/>
        <a:p>
          <a:endParaRPr lang="ru-RU" sz="1600"/>
        </a:p>
      </dgm:t>
    </dgm:pt>
    <dgm:pt modelId="{04E385EF-1888-46C8-8607-44159C735BD2}" type="sibTrans" cxnId="{2D278AEA-13FB-4473-98D5-87F9AEA0BC99}">
      <dgm:prSet/>
      <dgm:spPr/>
      <dgm:t>
        <a:bodyPr/>
        <a:lstStyle/>
        <a:p>
          <a:endParaRPr lang="ru-RU" sz="1600"/>
        </a:p>
      </dgm:t>
    </dgm:pt>
    <dgm:pt modelId="{848F0B82-9A90-42F4-B94C-C007EFDEA3FC}">
      <dgm:prSet phldrT="[Текст]"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2</a:t>
          </a:r>
          <a:endParaRPr lang="ru-RU" sz="1800" b="1" dirty="0"/>
        </a:p>
      </dgm:t>
    </dgm:pt>
    <dgm:pt modelId="{6E49D9BB-EBC4-4477-97FA-CAE93D41A629}" type="parTrans" cxnId="{A4BFBA04-A84F-43B2-918E-5842BC52C101}">
      <dgm:prSet/>
      <dgm:spPr/>
      <dgm:t>
        <a:bodyPr/>
        <a:lstStyle/>
        <a:p>
          <a:endParaRPr lang="ru-RU" sz="1600"/>
        </a:p>
      </dgm:t>
    </dgm:pt>
    <dgm:pt modelId="{CCCF8D69-596A-469A-9075-ED94BB867486}" type="sibTrans" cxnId="{A4BFBA04-A84F-43B2-918E-5842BC52C101}">
      <dgm:prSet/>
      <dgm:spPr/>
      <dgm:t>
        <a:bodyPr/>
        <a:lstStyle/>
        <a:p>
          <a:endParaRPr lang="ru-RU" sz="1600"/>
        </a:p>
      </dgm:t>
    </dgm:pt>
    <dgm:pt modelId="{99200E2D-3452-4F82-91C5-35650D9F10AF}">
      <dgm:prSet phldrT="[Текст]" custT="1"/>
      <dgm:spPr/>
      <dgm:t>
        <a:bodyPr/>
        <a:lstStyle/>
        <a:p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Нормы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времени для расчета объема педагогической нагрузки профессорско-преподавательского состава (Приказ № 1186 от 30.05.2018).</a:t>
          </a:r>
          <a:endParaRPr lang="ru-RU" sz="1800" b="0" i="0" u="none" strike="noStrike" baseline="0" dirty="0">
            <a:solidFill>
              <a:srgbClr val="FF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06FED3EF-844C-492D-9C34-0A53A792A2A9}" type="parTrans" cxnId="{7FBAAF60-179B-40C0-A53E-636374A8926E}">
      <dgm:prSet/>
      <dgm:spPr/>
      <dgm:t>
        <a:bodyPr/>
        <a:lstStyle/>
        <a:p>
          <a:endParaRPr lang="ru-RU" sz="1600"/>
        </a:p>
      </dgm:t>
    </dgm:pt>
    <dgm:pt modelId="{E92FA025-F279-47D8-BFDA-0D73492E6A9F}" type="sibTrans" cxnId="{7FBAAF60-179B-40C0-A53E-636374A8926E}">
      <dgm:prSet/>
      <dgm:spPr/>
      <dgm:t>
        <a:bodyPr/>
        <a:lstStyle/>
        <a:p>
          <a:endParaRPr lang="ru-RU" sz="1600"/>
        </a:p>
      </dgm:t>
    </dgm:pt>
    <dgm:pt modelId="{FA0D077B-518A-4CFD-9BA0-297C602957AD}">
      <dgm:prSet phldrT="[Текст]"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3</a:t>
          </a:r>
          <a:endParaRPr lang="ru-RU" sz="1800" b="1" dirty="0"/>
        </a:p>
      </dgm:t>
    </dgm:pt>
    <dgm:pt modelId="{6CF31AAF-26CB-46C0-AC9D-756A756E9E8E}" type="parTrans" cxnId="{45E91FF3-C329-4198-999E-188264A209EF}">
      <dgm:prSet/>
      <dgm:spPr/>
      <dgm:t>
        <a:bodyPr/>
        <a:lstStyle/>
        <a:p>
          <a:endParaRPr lang="ru-RU" sz="1600"/>
        </a:p>
      </dgm:t>
    </dgm:pt>
    <dgm:pt modelId="{18C9DA5D-533E-40BB-BF02-12CD3BF588EE}" type="sibTrans" cxnId="{45E91FF3-C329-4198-999E-188264A209EF}">
      <dgm:prSet/>
      <dgm:spPr/>
      <dgm:t>
        <a:bodyPr/>
        <a:lstStyle/>
        <a:p>
          <a:endParaRPr lang="ru-RU" sz="1600"/>
        </a:p>
      </dgm:t>
    </dgm:pt>
    <dgm:pt modelId="{3D593D88-160A-4E58-BD7F-606899CCD35A}">
      <dgm:prSet phldrT="[Текст]" custT="1"/>
      <dgm:spPr/>
      <dgm:t>
        <a:bodyPr/>
        <a:lstStyle/>
        <a:p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Распоряжение </a:t>
          </a:r>
          <a:r>
            <a:rPr lang="ru-RU" sz="18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от 22.07.2016 № 97 «Об использовании электронных образовательных ресурсов информационно-образовательной среды </a:t>
          </a:r>
          <a:r>
            <a:rPr lang="ru-RU" sz="1800" b="0" i="0" u="none" strike="noStrike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».</a:t>
          </a:r>
          <a:endParaRPr lang="ru-RU" sz="18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EF48B99F-63C4-4351-91BC-88E1B1E4F959}" type="parTrans" cxnId="{47B7F423-4641-4AA0-A58C-76F5B6866398}">
      <dgm:prSet/>
      <dgm:spPr/>
      <dgm:t>
        <a:bodyPr/>
        <a:lstStyle/>
        <a:p>
          <a:endParaRPr lang="ru-RU" sz="1600"/>
        </a:p>
      </dgm:t>
    </dgm:pt>
    <dgm:pt modelId="{503F3B4F-A0BB-4794-9DC6-3836D443D4AD}" type="sibTrans" cxnId="{47B7F423-4641-4AA0-A58C-76F5B6866398}">
      <dgm:prSet/>
      <dgm:spPr/>
      <dgm:t>
        <a:bodyPr/>
        <a:lstStyle/>
        <a:p>
          <a:endParaRPr lang="ru-RU" sz="1600"/>
        </a:p>
      </dgm:t>
    </dgm:pt>
    <dgm:pt modelId="{7F9211A6-4267-46CB-82AF-21AC834B02D5}">
      <dgm:prSet custT="1"/>
      <dgm:spPr/>
      <dgm:t>
        <a:bodyPr/>
        <a:lstStyle/>
        <a:p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Распоряжение </a:t>
          </a:r>
          <a:r>
            <a:rPr lang="ru-RU" sz="18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от 28.06.2016 № 84 «Об использовании электронных ресурсов в образовательном процессе».</a:t>
          </a:r>
          <a:endParaRPr lang="ru-RU" sz="18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770AE557-A589-4E74-8D1D-10595B1D3AEF}" type="parTrans" cxnId="{9B9EF7B3-F6F9-4AE5-8C2D-516461E1D0E5}">
      <dgm:prSet/>
      <dgm:spPr/>
      <dgm:t>
        <a:bodyPr/>
        <a:lstStyle/>
        <a:p>
          <a:endParaRPr lang="ru-RU" sz="1600"/>
        </a:p>
      </dgm:t>
    </dgm:pt>
    <dgm:pt modelId="{477298C7-FEC3-4045-A2BF-45742B722D38}" type="sibTrans" cxnId="{9B9EF7B3-F6F9-4AE5-8C2D-516461E1D0E5}">
      <dgm:prSet/>
      <dgm:spPr/>
      <dgm:t>
        <a:bodyPr/>
        <a:lstStyle/>
        <a:p>
          <a:endParaRPr lang="ru-RU" sz="1600"/>
        </a:p>
      </dgm:t>
    </dgm:pt>
    <dgm:pt modelId="{846854A8-5FCB-4C27-A836-11A7CDF7CC53}">
      <dgm:prSet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en-US" sz="1800" b="1" dirty="0" smtClean="0"/>
            <a:t>6</a:t>
          </a:r>
          <a:endParaRPr lang="ru-RU" sz="1800" b="1" dirty="0"/>
        </a:p>
      </dgm:t>
    </dgm:pt>
    <dgm:pt modelId="{5A463420-8C0A-4C44-B593-532DA55C322D}" type="parTrans" cxnId="{4C94C619-3AE9-44E7-A8ED-AABBD59E0024}">
      <dgm:prSet/>
      <dgm:spPr/>
      <dgm:t>
        <a:bodyPr/>
        <a:lstStyle/>
        <a:p>
          <a:endParaRPr lang="ru-RU" sz="1600"/>
        </a:p>
      </dgm:t>
    </dgm:pt>
    <dgm:pt modelId="{4907C9EF-A0BD-40B4-B640-1F2ACA5C3824}" type="sibTrans" cxnId="{4C94C619-3AE9-44E7-A8ED-AABBD59E0024}">
      <dgm:prSet/>
      <dgm:spPr/>
      <dgm:t>
        <a:bodyPr/>
        <a:lstStyle/>
        <a:p>
          <a:endParaRPr lang="ru-RU" sz="1600"/>
        </a:p>
      </dgm:t>
    </dgm:pt>
    <dgm:pt modelId="{C53D9DFC-3969-4823-BA5F-C912952CA60D}">
      <dgm:prSet custT="1"/>
      <dgm:spPr/>
      <dgm:t>
        <a:bodyPr/>
        <a:lstStyle/>
        <a:p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Регламент функционирования личного кабинета обучающегося (Приказ </a:t>
          </a:r>
          <a:r>
            <a:rPr lang="ru-RU" sz="18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 20.03.2018 № 514). </a:t>
          </a:r>
          <a:endParaRPr lang="ru-RU" sz="18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81D880A5-D31C-4F6F-9097-57B9AFA0D445}" type="parTrans" cxnId="{B11B1B4D-E544-4C1B-B004-F68DA28CEF8B}">
      <dgm:prSet/>
      <dgm:spPr/>
      <dgm:t>
        <a:bodyPr/>
        <a:lstStyle/>
        <a:p>
          <a:endParaRPr lang="ru-RU" sz="1600"/>
        </a:p>
      </dgm:t>
    </dgm:pt>
    <dgm:pt modelId="{1F254D50-A015-4322-BAAB-4ABBBB23C0DB}" type="sibTrans" cxnId="{B11B1B4D-E544-4C1B-B004-F68DA28CEF8B}">
      <dgm:prSet/>
      <dgm:spPr/>
      <dgm:t>
        <a:bodyPr/>
        <a:lstStyle/>
        <a:p>
          <a:endParaRPr lang="ru-RU" sz="1600"/>
        </a:p>
      </dgm:t>
    </dgm:pt>
    <dgm:pt modelId="{643B72C5-7636-47CE-802E-51FE35342C11}">
      <dgm:prSet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5</a:t>
          </a:r>
          <a:endParaRPr lang="ru-RU" sz="1800" b="1" dirty="0"/>
        </a:p>
      </dgm:t>
    </dgm:pt>
    <dgm:pt modelId="{7927DE01-9DCD-4F3B-A3E5-746F23004840}" type="parTrans" cxnId="{7985517C-945F-4B33-A0BA-2C08E7406113}">
      <dgm:prSet/>
      <dgm:spPr/>
      <dgm:t>
        <a:bodyPr/>
        <a:lstStyle/>
        <a:p>
          <a:endParaRPr lang="ru-RU" sz="1600"/>
        </a:p>
      </dgm:t>
    </dgm:pt>
    <dgm:pt modelId="{BA7A5A13-1869-443F-88ED-DAF957D4A17D}" type="sibTrans" cxnId="{7985517C-945F-4B33-A0BA-2C08E7406113}">
      <dgm:prSet/>
      <dgm:spPr/>
      <dgm:t>
        <a:bodyPr/>
        <a:lstStyle/>
        <a:p>
          <a:endParaRPr lang="ru-RU" sz="1600"/>
        </a:p>
      </dgm:t>
    </dgm:pt>
    <dgm:pt modelId="{7F9904E2-1C2A-4DFD-8D5F-3F4DB371EAD0}">
      <dgm:prSet custT="1"/>
      <dgm:spPr/>
      <dgm:t>
        <a:bodyPr/>
        <a:lstStyle/>
        <a:p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Перечень онлайн-курсов </a:t>
          </a:r>
          <a:r>
            <a:rPr lang="ru-RU" sz="1800" b="0" i="0" u="none" strike="noStrike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на </a:t>
          </a:r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2017-2018 </a:t>
          </a:r>
          <a:r>
            <a:rPr lang="ru-RU" sz="1800" b="0" i="0" u="none" strike="noStrike" baseline="0" dirty="0" err="1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уч.г</a:t>
          </a:r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 (утверждённый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УМС </a:t>
          </a:r>
          <a:r>
            <a:rPr lang="ru-RU" sz="1800" b="0" i="0" u="none" strike="noStrike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</a:t>
          </a:r>
          <a:r>
            <a:rPr lang="en-US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21</a:t>
          </a:r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.0</a:t>
          </a:r>
          <a:r>
            <a:rPr lang="en-US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6</a:t>
          </a:r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.201</a:t>
          </a:r>
          <a:r>
            <a:rPr lang="en-US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7</a:t>
          </a:r>
          <a:r>
            <a:rPr lang="ru-RU" sz="1800" b="0" i="0" u="none" strike="noStrike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г. (протокол № </a:t>
          </a:r>
          <a:r>
            <a:rPr lang="en-US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9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), 2018-19 уч. г., утвержденный УМС </a:t>
          </a:r>
          <a:r>
            <a:rPr lang="ru-RU" sz="1800" b="0" i="0" u="none" strike="noStrike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18.04.2018 г. (протокол № 7).</a:t>
          </a:r>
          <a:endParaRPr lang="ru-RU" sz="18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4D61FC78-1DBB-49E6-B15C-17C17D5FCBC3}" type="parTrans" cxnId="{F4537296-521C-4F4F-AEC1-10D55B68E295}">
      <dgm:prSet/>
      <dgm:spPr/>
      <dgm:t>
        <a:bodyPr/>
        <a:lstStyle/>
        <a:p>
          <a:endParaRPr lang="ru-RU" sz="1600"/>
        </a:p>
      </dgm:t>
    </dgm:pt>
    <dgm:pt modelId="{8B6725F0-9037-407D-9854-8DBAE665932F}" type="sibTrans" cxnId="{F4537296-521C-4F4F-AEC1-10D55B68E295}">
      <dgm:prSet/>
      <dgm:spPr/>
      <dgm:t>
        <a:bodyPr/>
        <a:lstStyle/>
        <a:p>
          <a:endParaRPr lang="ru-RU" sz="1600"/>
        </a:p>
      </dgm:t>
    </dgm:pt>
    <dgm:pt modelId="{F911514C-4F14-428B-922C-98D204DACAB1}">
      <dgm:prSet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4</a:t>
          </a:r>
          <a:endParaRPr lang="ru-RU" sz="1800" b="1" dirty="0"/>
        </a:p>
      </dgm:t>
    </dgm:pt>
    <dgm:pt modelId="{7411FC3B-B61B-4EF4-AFE8-7E6DFD1533E2}" type="sibTrans" cxnId="{058BE27B-E689-46E4-A533-96AC7958BB28}">
      <dgm:prSet/>
      <dgm:spPr/>
      <dgm:t>
        <a:bodyPr/>
        <a:lstStyle/>
        <a:p>
          <a:endParaRPr lang="ru-RU" sz="1600"/>
        </a:p>
      </dgm:t>
    </dgm:pt>
    <dgm:pt modelId="{14DEA3A8-035C-419E-A540-FA3A85C749BB}" type="parTrans" cxnId="{058BE27B-E689-46E4-A533-96AC7958BB28}">
      <dgm:prSet/>
      <dgm:spPr/>
      <dgm:t>
        <a:bodyPr/>
        <a:lstStyle/>
        <a:p>
          <a:endParaRPr lang="ru-RU" sz="1600"/>
        </a:p>
      </dgm:t>
    </dgm:pt>
    <dgm:pt modelId="{FFF449BD-45E6-4692-9B77-829C6F9C7D78}">
      <dgm:prSet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1" dirty="0" smtClean="0"/>
            <a:t>7</a:t>
          </a:r>
          <a:endParaRPr lang="ru-RU" sz="18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6B8013C2-2F72-4A30-B80B-8EDE3EDD1BD4}" type="parTrans" cxnId="{6B774D7F-683C-4E6D-82AC-246BB0C653BE}">
      <dgm:prSet/>
      <dgm:spPr/>
      <dgm:t>
        <a:bodyPr/>
        <a:lstStyle/>
        <a:p>
          <a:endParaRPr lang="ru-RU"/>
        </a:p>
      </dgm:t>
    </dgm:pt>
    <dgm:pt modelId="{DFF70BE3-E2CF-4B00-B136-163FB59647D5}" type="sibTrans" cxnId="{6B774D7F-683C-4E6D-82AC-246BB0C653BE}">
      <dgm:prSet/>
      <dgm:spPr/>
      <dgm:t>
        <a:bodyPr/>
        <a:lstStyle/>
        <a:p>
          <a:endParaRPr lang="ru-RU"/>
        </a:p>
      </dgm:t>
    </dgm:pt>
    <dgm:pt modelId="{D7EE2950-6920-44F8-9686-58FF02751399}">
      <dgm:prSet custT="1"/>
      <dgm:spPr/>
      <dgm:t>
        <a:bodyPr/>
        <a:lstStyle/>
        <a:p>
          <a:r>
            <a:rPr lang="ru-RU" sz="18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Образец письменного согласия обучающегося на обучение по ООП по технологиям электронного обучения, дистанционных образовательных технологий.</a:t>
          </a:r>
          <a:endParaRPr lang="ru-RU" sz="18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gm:t>
    </dgm:pt>
    <dgm:pt modelId="{C76924CB-5EC7-40D3-832C-D43F551ECD4C}" type="parTrans" cxnId="{C99B90E2-F178-4A7E-8667-62E754972612}">
      <dgm:prSet/>
      <dgm:spPr/>
      <dgm:t>
        <a:bodyPr/>
        <a:lstStyle/>
        <a:p>
          <a:endParaRPr lang="ru-RU"/>
        </a:p>
      </dgm:t>
    </dgm:pt>
    <dgm:pt modelId="{C43EEA3F-2541-4856-9E75-A64AC06279A4}" type="sibTrans" cxnId="{C99B90E2-F178-4A7E-8667-62E754972612}">
      <dgm:prSet/>
      <dgm:spPr/>
      <dgm:t>
        <a:bodyPr/>
        <a:lstStyle/>
        <a:p>
          <a:endParaRPr lang="ru-RU"/>
        </a:p>
      </dgm:t>
    </dgm:pt>
    <dgm:pt modelId="{8BD1E288-B0FA-4711-8C3C-61473A3A1A38}" type="pres">
      <dgm:prSet presAssocID="{A18803C4-BBDF-4D38-B124-092018310FD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EE3F35-77D5-4042-9274-394210745719}" type="pres">
      <dgm:prSet presAssocID="{ABB775F0-8BFA-471A-93B6-9953C8E91FAC}" presName="composite" presStyleCnt="0"/>
      <dgm:spPr/>
    </dgm:pt>
    <dgm:pt modelId="{C92FAB3D-1548-48EB-844A-94C8ED9015D9}" type="pres">
      <dgm:prSet presAssocID="{ABB775F0-8BFA-471A-93B6-9953C8E91FAC}" presName="parentText" presStyleLbl="alignNode1" presStyleIdx="0" presStyleCnt="7" custLinFactNeighborY="-53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05F86-46CA-46E0-BA56-D6E14C5278FF}" type="pres">
      <dgm:prSet presAssocID="{ABB775F0-8BFA-471A-93B6-9953C8E91FAC}" presName="descendantText" presStyleLbl="alignAcc1" presStyleIdx="0" presStyleCnt="7" custScaleY="147307" custLinFactNeighborY="-8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F8534-72A0-476D-B759-0C515303EE30}" type="pres">
      <dgm:prSet presAssocID="{9DC6587E-E798-48F6-9EB1-774C463397A4}" presName="sp" presStyleCnt="0"/>
      <dgm:spPr/>
    </dgm:pt>
    <dgm:pt modelId="{BF4302B7-E248-4656-A83C-96F40A779B92}" type="pres">
      <dgm:prSet presAssocID="{848F0B82-9A90-42F4-B94C-C007EFDEA3FC}" presName="composite" presStyleCnt="0"/>
      <dgm:spPr/>
    </dgm:pt>
    <dgm:pt modelId="{EAA7249D-EA1B-4145-BB71-E5C6B175625E}" type="pres">
      <dgm:prSet presAssocID="{848F0B82-9A90-42F4-B94C-C007EFDEA3FC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D6C56-00EC-4667-AE40-6739F31F1ACF}" type="pres">
      <dgm:prSet presAssocID="{848F0B82-9A90-42F4-B94C-C007EFDEA3FC}" presName="descendantText" presStyleLbl="alignAcc1" presStyleIdx="1" presStyleCnt="7" custScaleY="146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7B0B5-E1BA-49A4-8923-3ACB3BA141E5}" type="pres">
      <dgm:prSet presAssocID="{CCCF8D69-596A-469A-9075-ED94BB867486}" presName="sp" presStyleCnt="0"/>
      <dgm:spPr/>
    </dgm:pt>
    <dgm:pt modelId="{43027EF1-803E-4818-96FB-76D8C9398186}" type="pres">
      <dgm:prSet presAssocID="{FA0D077B-518A-4CFD-9BA0-297C602957AD}" presName="composite" presStyleCnt="0"/>
      <dgm:spPr/>
    </dgm:pt>
    <dgm:pt modelId="{D87CF069-01FF-4FE7-A36C-DCA3182F80D7}" type="pres">
      <dgm:prSet presAssocID="{FA0D077B-518A-4CFD-9BA0-297C602957AD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4D5DE-7661-4DA3-854C-3B4C692117BC}" type="pres">
      <dgm:prSet presAssocID="{FA0D077B-518A-4CFD-9BA0-297C602957AD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74248E-698E-4F6B-B849-4E04708EF9A9}" type="pres">
      <dgm:prSet presAssocID="{18C9DA5D-533E-40BB-BF02-12CD3BF588EE}" presName="sp" presStyleCnt="0"/>
      <dgm:spPr/>
    </dgm:pt>
    <dgm:pt modelId="{C2B9DDE7-DAB6-40AB-917A-94228623EFCA}" type="pres">
      <dgm:prSet presAssocID="{F911514C-4F14-428B-922C-98D204DACAB1}" presName="composite" presStyleCnt="0"/>
      <dgm:spPr/>
    </dgm:pt>
    <dgm:pt modelId="{249E4FDA-34F9-4589-A8D5-0491A3804904}" type="pres">
      <dgm:prSet presAssocID="{F911514C-4F14-428B-922C-98D204DACAB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FA1FA-B3CF-4C0B-B49A-2E6CAC711B17}" type="pres">
      <dgm:prSet presAssocID="{F911514C-4F14-428B-922C-98D204DACAB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4A792-9A57-4672-897D-3315BD617D0F}" type="pres">
      <dgm:prSet presAssocID="{7411FC3B-B61B-4EF4-AFE8-7E6DFD1533E2}" presName="sp" presStyleCnt="0"/>
      <dgm:spPr/>
    </dgm:pt>
    <dgm:pt modelId="{21D4547C-FE5E-42A9-832A-4D2B2F3FD373}" type="pres">
      <dgm:prSet presAssocID="{643B72C5-7636-47CE-802E-51FE35342C11}" presName="composite" presStyleCnt="0"/>
      <dgm:spPr/>
    </dgm:pt>
    <dgm:pt modelId="{617B6998-4F57-460E-A873-953F12B0CF5C}" type="pres">
      <dgm:prSet presAssocID="{643B72C5-7636-47CE-802E-51FE35342C11}" presName="parentText" presStyleLbl="alignNode1" presStyleIdx="4" presStyleCnt="7" custLinFactNeighborY="-80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A05EB-DC75-430C-B855-AF811E70548B}" type="pres">
      <dgm:prSet presAssocID="{643B72C5-7636-47CE-802E-51FE35342C11}" presName="descendantText" presStyleLbl="alignAcc1" presStyleIdx="4" presStyleCnt="7" custScaleY="146641" custLinFactNeighborY="-12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85A07-1EAA-4876-B776-5217B32BF7CC}" type="pres">
      <dgm:prSet presAssocID="{BA7A5A13-1869-443F-88ED-DAF957D4A17D}" presName="sp" presStyleCnt="0"/>
      <dgm:spPr/>
    </dgm:pt>
    <dgm:pt modelId="{6F510FF4-129A-45B5-9DF1-C4FBC0173094}" type="pres">
      <dgm:prSet presAssocID="{846854A8-5FCB-4C27-A836-11A7CDF7CC53}" presName="composite" presStyleCnt="0"/>
      <dgm:spPr/>
    </dgm:pt>
    <dgm:pt modelId="{B24FFABF-AF40-4917-9F7E-91B46970A5E3}" type="pres">
      <dgm:prSet presAssocID="{846854A8-5FCB-4C27-A836-11A7CDF7CC53}" presName="parentText" presStyleLbl="alignNode1" presStyleIdx="5" presStyleCnt="7" custLinFactNeighborY="-48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2CD56-E61D-4C7B-A9D3-8D1A100F2EBC}" type="pres">
      <dgm:prSet presAssocID="{846854A8-5FCB-4C27-A836-11A7CDF7CC53}" presName="descendantText" presStyleLbl="alignAcc1" presStyleIdx="5" presStyleCnt="7" custLinFactNeighborY="-7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22B33-6D37-4DE8-ACB8-571B97C7F711}" type="pres">
      <dgm:prSet presAssocID="{4907C9EF-A0BD-40B4-B640-1F2ACA5C3824}" presName="sp" presStyleCnt="0"/>
      <dgm:spPr/>
    </dgm:pt>
    <dgm:pt modelId="{0AE4041A-5605-4CDA-9AC0-9407BBF7406E}" type="pres">
      <dgm:prSet presAssocID="{FFF449BD-45E6-4692-9B77-829C6F9C7D78}" presName="composite" presStyleCnt="0"/>
      <dgm:spPr/>
    </dgm:pt>
    <dgm:pt modelId="{4DE31F46-5CA1-4421-9F59-8857BF56E2FB}" type="pres">
      <dgm:prSet presAssocID="{FFF449BD-45E6-4692-9B77-829C6F9C7D78}" presName="parentText" presStyleLbl="alignNode1" presStyleIdx="6" presStyleCnt="7" custLinFactNeighborY="-112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16123-48EE-4FE2-AAAB-B0309C7D172C}" type="pres">
      <dgm:prSet presAssocID="{FFF449BD-45E6-4692-9B77-829C6F9C7D78}" presName="descendantText" presStyleLbl="alignAcc1" presStyleIdx="6" presStyleCnt="7" custLinFactNeighborY="-17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7F423-4641-4AA0-A58C-76F5B6866398}" srcId="{FA0D077B-518A-4CFD-9BA0-297C602957AD}" destId="{3D593D88-160A-4E58-BD7F-606899CCD35A}" srcOrd="0" destOrd="0" parTransId="{EF48B99F-63C4-4351-91BC-88E1B1E4F959}" sibTransId="{503F3B4F-A0BB-4794-9DC6-3836D443D4AD}"/>
    <dgm:cxn modelId="{6DA1961B-8543-4702-ABE9-3F318029F1F3}" type="presOf" srcId="{FA0D077B-518A-4CFD-9BA0-297C602957AD}" destId="{D87CF069-01FF-4FE7-A36C-DCA3182F80D7}" srcOrd="0" destOrd="0" presId="urn:microsoft.com/office/officeart/2005/8/layout/chevron2"/>
    <dgm:cxn modelId="{AB406143-2B3E-461B-8989-76CB2C900213}" type="presOf" srcId="{ABB775F0-8BFA-471A-93B6-9953C8E91FAC}" destId="{C92FAB3D-1548-48EB-844A-94C8ED9015D9}" srcOrd="0" destOrd="0" presId="urn:microsoft.com/office/officeart/2005/8/layout/chevron2"/>
    <dgm:cxn modelId="{E80ECB4B-29D4-4427-B52D-92AB38830B24}" type="presOf" srcId="{848F0B82-9A90-42F4-B94C-C007EFDEA3FC}" destId="{EAA7249D-EA1B-4145-BB71-E5C6B175625E}" srcOrd="0" destOrd="0" presId="urn:microsoft.com/office/officeart/2005/8/layout/chevron2"/>
    <dgm:cxn modelId="{9D8FBB70-851E-42A8-A3E9-BF7773FB72BE}" type="presOf" srcId="{C53D9DFC-3969-4823-BA5F-C912952CA60D}" destId="{FAC2CD56-E61D-4C7B-A9D3-8D1A100F2EBC}" srcOrd="0" destOrd="0" presId="urn:microsoft.com/office/officeart/2005/8/layout/chevron2"/>
    <dgm:cxn modelId="{C99B90E2-F178-4A7E-8667-62E754972612}" srcId="{FFF449BD-45E6-4692-9B77-829C6F9C7D78}" destId="{D7EE2950-6920-44F8-9686-58FF02751399}" srcOrd="0" destOrd="0" parTransId="{C76924CB-5EC7-40D3-832C-D43F551ECD4C}" sibTransId="{C43EEA3F-2541-4856-9E75-A64AC06279A4}"/>
    <dgm:cxn modelId="{69D959A4-93D5-49B5-8CDD-2C43BF1C4049}" type="presOf" srcId="{7F9904E2-1C2A-4DFD-8D5F-3F4DB371EAD0}" destId="{2E6A05EB-DC75-430C-B855-AF811E70548B}" srcOrd="0" destOrd="0" presId="urn:microsoft.com/office/officeart/2005/8/layout/chevron2"/>
    <dgm:cxn modelId="{B11B1B4D-E544-4C1B-B004-F68DA28CEF8B}" srcId="{846854A8-5FCB-4C27-A836-11A7CDF7CC53}" destId="{C53D9DFC-3969-4823-BA5F-C912952CA60D}" srcOrd="0" destOrd="0" parTransId="{81D880A5-D31C-4F6F-9097-57B9AFA0D445}" sibTransId="{1F254D50-A015-4322-BAAB-4ABBBB23C0DB}"/>
    <dgm:cxn modelId="{6B2B6B11-6A46-4300-9BFB-E48EBD9F4C70}" type="presOf" srcId="{846854A8-5FCB-4C27-A836-11A7CDF7CC53}" destId="{B24FFABF-AF40-4917-9F7E-91B46970A5E3}" srcOrd="0" destOrd="0" presId="urn:microsoft.com/office/officeart/2005/8/layout/chevron2"/>
    <dgm:cxn modelId="{7985517C-945F-4B33-A0BA-2C08E7406113}" srcId="{A18803C4-BBDF-4D38-B124-092018310FDB}" destId="{643B72C5-7636-47CE-802E-51FE35342C11}" srcOrd="4" destOrd="0" parTransId="{7927DE01-9DCD-4F3B-A3E5-746F23004840}" sibTransId="{BA7A5A13-1869-443F-88ED-DAF957D4A17D}"/>
    <dgm:cxn modelId="{2D278AEA-13FB-4473-98D5-87F9AEA0BC99}" srcId="{ABB775F0-8BFA-471A-93B6-9953C8E91FAC}" destId="{ED9F60C9-1219-4582-BD4A-CE694825C5A9}" srcOrd="0" destOrd="0" parTransId="{D477073E-F2C6-4DE3-B877-54231B7393C1}" sibTransId="{04E385EF-1888-46C8-8607-44159C735BD2}"/>
    <dgm:cxn modelId="{425D5666-D158-4DA0-A355-1FBF5A25CD24}" type="presOf" srcId="{A18803C4-BBDF-4D38-B124-092018310FDB}" destId="{8BD1E288-B0FA-4711-8C3C-61473A3A1A38}" srcOrd="0" destOrd="0" presId="urn:microsoft.com/office/officeart/2005/8/layout/chevron2"/>
    <dgm:cxn modelId="{75E18037-0AF4-473B-B731-CA4592BC2D49}" type="presOf" srcId="{643B72C5-7636-47CE-802E-51FE35342C11}" destId="{617B6998-4F57-460E-A873-953F12B0CF5C}" srcOrd="0" destOrd="0" presId="urn:microsoft.com/office/officeart/2005/8/layout/chevron2"/>
    <dgm:cxn modelId="{45E91FF3-C329-4198-999E-188264A209EF}" srcId="{A18803C4-BBDF-4D38-B124-092018310FDB}" destId="{FA0D077B-518A-4CFD-9BA0-297C602957AD}" srcOrd="2" destOrd="0" parTransId="{6CF31AAF-26CB-46C0-AC9D-756A756E9E8E}" sibTransId="{18C9DA5D-533E-40BB-BF02-12CD3BF588EE}"/>
    <dgm:cxn modelId="{9B9EF7B3-F6F9-4AE5-8C2D-516461E1D0E5}" srcId="{F911514C-4F14-428B-922C-98D204DACAB1}" destId="{7F9211A6-4267-46CB-82AF-21AC834B02D5}" srcOrd="0" destOrd="0" parTransId="{770AE557-A589-4E74-8D1D-10595B1D3AEF}" sibTransId="{477298C7-FEC3-4045-A2BF-45742B722D38}"/>
    <dgm:cxn modelId="{3007A80E-3519-4CF0-A737-238B05CCE079}" type="presOf" srcId="{ED9F60C9-1219-4582-BD4A-CE694825C5A9}" destId="{72305F86-46CA-46E0-BA56-D6E14C5278FF}" srcOrd="0" destOrd="0" presId="urn:microsoft.com/office/officeart/2005/8/layout/chevron2"/>
    <dgm:cxn modelId="{058BE27B-E689-46E4-A533-96AC7958BB28}" srcId="{A18803C4-BBDF-4D38-B124-092018310FDB}" destId="{F911514C-4F14-428B-922C-98D204DACAB1}" srcOrd="3" destOrd="0" parTransId="{14DEA3A8-035C-419E-A540-FA3A85C749BB}" sibTransId="{7411FC3B-B61B-4EF4-AFE8-7E6DFD1533E2}"/>
    <dgm:cxn modelId="{2C08AAA6-2226-46BB-A964-7F06479F6FD6}" type="presOf" srcId="{FFF449BD-45E6-4692-9B77-829C6F9C7D78}" destId="{4DE31F46-5CA1-4421-9F59-8857BF56E2FB}" srcOrd="0" destOrd="0" presId="urn:microsoft.com/office/officeart/2005/8/layout/chevron2"/>
    <dgm:cxn modelId="{4C94C619-3AE9-44E7-A8ED-AABBD59E0024}" srcId="{A18803C4-BBDF-4D38-B124-092018310FDB}" destId="{846854A8-5FCB-4C27-A836-11A7CDF7CC53}" srcOrd="5" destOrd="0" parTransId="{5A463420-8C0A-4C44-B593-532DA55C322D}" sibTransId="{4907C9EF-A0BD-40B4-B640-1F2ACA5C3824}"/>
    <dgm:cxn modelId="{DD26846C-C95A-46BC-944B-3CD153C29FEB}" srcId="{A18803C4-BBDF-4D38-B124-092018310FDB}" destId="{ABB775F0-8BFA-471A-93B6-9953C8E91FAC}" srcOrd="0" destOrd="0" parTransId="{D7F7E5F9-1283-4C7F-90DB-CD9E24549D76}" sibTransId="{9DC6587E-E798-48F6-9EB1-774C463397A4}"/>
    <dgm:cxn modelId="{592670F6-888D-4603-AED9-41C4F2274A66}" type="presOf" srcId="{F911514C-4F14-428B-922C-98D204DACAB1}" destId="{249E4FDA-34F9-4589-A8D5-0491A3804904}" srcOrd="0" destOrd="0" presId="urn:microsoft.com/office/officeart/2005/8/layout/chevron2"/>
    <dgm:cxn modelId="{6C6FCA61-B270-490D-ABF4-F0AFF9BA6E0F}" type="presOf" srcId="{3D593D88-160A-4E58-BD7F-606899CCD35A}" destId="{EC84D5DE-7661-4DA3-854C-3B4C692117BC}" srcOrd="0" destOrd="0" presId="urn:microsoft.com/office/officeart/2005/8/layout/chevron2"/>
    <dgm:cxn modelId="{A4BFBA04-A84F-43B2-918E-5842BC52C101}" srcId="{A18803C4-BBDF-4D38-B124-092018310FDB}" destId="{848F0B82-9A90-42F4-B94C-C007EFDEA3FC}" srcOrd="1" destOrd="0" parTransId="{6E49D9BB-EBC4-4477-97FA-CAE93D41A629}" sibTransId="{CCCF8D69-596A-469A-9075-ED94BB867486}"/>
    <dgm:cxn modelId="{7C46C8F3-FDB6-4109-872A-78E65AA4A172}" type="presOf" srcId="{D7EE2950-6920-44F8-9686-58FF02751399}" destId="{2E316123-48EE-4FE2-AAAB-B0309C7D172C}" srcOrd="0" destOrd="0" presId="urn:microsoft.com/office/officeart/2005/8/layout/chevron2"/>
    <dgm:cxn modelId="{6B774D7F-683C-4E6D-82AC-246BB0C653BE}" srcId="{A18803C4-BBDF-4D38-B124-092018310FDB}" destId="{FFF449BD-45E6-4692-9B77-829C6F9C7D78}" srcOrd="6" destOrd="0" parTransId="{6B8013C2-2F72-4A30-B80B-8EDE3EDD1BD4}" sibTransId="{DFF70BE3-E2CF-4B00-B136-163FB59647D5}"/>
    <dgm:cxn modelId="{7FBAAF60-179B-40C0-A53E-636374A8926E}" srcId="{848F0B82-9A90-42F4-B94C-C007EFDEA3FC}" destId="{99200E2D-3452-4F82-91C5-35650D9F10AF}" srcOrd="0" destOrd="0" parTransId="{06FED3EF-844C-492D-9C34-0A53A792A2A9}" sibTransId="{E92FA025-F279-47D8-BFDA-0D73492E6A9F}"/>
    <dgm:cxn modelId="{CA4797F8-B689-44C6-B449-C060CFE3C76C}" type="presOf" srcId="{7F9211A6-4267-46CB-82AF-21AC834B02D5}" destId="{235FA1FA-B3CF-4C0B-B49A-2E6CAC711B17}" srcOrd="0" destOrd="0" presId="urn:microsoft.com/office/officeart/2005/8/layout/chevron2"/>
    <dgm:cxn modelId="{468FAEA8-3265-42A2-B94A-785F05CF836A}" type="presOf" srcId="{99200E2D-3452-4F82-91C5-35650D9F10AF}" destId="{FFAD6C56-00EC-4667-AE40-6739F31F1ACF}" srcOrd="0" destOrd="0" presId="urn:microsoft.com/office/officeart/2005/8/layout/chevron2"/>
    <dgm:cxn modelId="{F4537296-521C-4F4F-AEC1-10D55B68E295}" srcId="{643B72C5-7636-47CE-802E-51FE35342C11}" destId="{7F9904E2-1C2A-4DFD-8D5F-3F4DB371EAD0}" srcOrd="0" destOrd="0" parTransId="{4D61FC78-1DBB-49E6-B15C-17C17D5FCBC3}" sibTransId="{8B6725F0-9037-407D-9854-8DBAE665932F}"/>
    <dgm:cxn modelId="{CFB0E4CC-8422-44DC-BE09-67B4ACC0F125}" type="presParOf" srcId="{8BD1E288-B0FA-4711-8C3C-61473A3A1A38}" destId="{CDEE3F35-77D5-4042-9274-394210745719}" srcOrd="0" destOrd="0" presId="urn:microsoft.com/office/officeart/2005/8/layout/chevron2"/>
    <dgm:cxn modelId="{58693D1B-5C8E-4155-BB5D-8BCE4129F118}" type="presParOf" srcId="{CDEE3F35-77D5-4042-9274-394210745719}" destId="{C92FAB3D-1548-48EB-844A-94C8ED9015D9}" srcOrd="0" destOrd="0" presId="urn:microsoft.com/office/officeart/2005/8/layout/chevron2"/>
    <dgm:cxn modelId="{27BA1D28-576C-4D5D-8627-BDF622B2E8B9}" type="presParOf" srcId="{CDEE3F35-77D5-4042-9274-394210745719}" destId="{72305F86-46CA-46E0-BA56-D6E14C5278FF}" srcOrd="1" destOrd="0" presId="urn:microsoft.com/office/officeart/2005/8/layout/chevron2"/>
    <dgm:cxn modelId="{513970E2-31B4-463B-9BF1-BA5D0056A4F4}" type="presParOf" srcId="{8BD1E288-B0FA-4711-8C3C-61473A3A1A38}" destId="{027F8534-72A0-476D-B759-0C515303EE30}" srcOrd="1" destOrd="0" presId="urn:microsoft.com/office/officeart/2005/8/layout/chevron2"/>
    <dgm:cxn modelId="{1A1420D1-13AB-48F4-B715-B4518A39D938}" type="presParOf" srcId="{8BD1E288-B0FA-4711-8C3C-61473A3A1A38}" destId="{BF4302B7-E248-4656-A83C-96F40A779B92}" srcOrd="2" destOrd="0" presId="urn:microsoft.com/office/officeart/2005/8/layout/chevron2"/>
    <dgm:cxn modelId="{ADA9DA3B-2AEC-4910-BC42-150661F71969}" type="presParOf" srcId="{BF4302B7-E248-4656-A83C-96F40A779B92}" destId="{EAA7249D-EA1B-4145-BB71-E5C6B175625E}" srcOrd="0" destOrd="0" presId="urn:microsoft.com/office/officeart/2005/8/layout/chevron2"/>
    <dgm:cxn modelId="{236A95CD-8663-4085-9FBC-3A8FE11F44CC}" type="presParOf" srcId="{BF4302B7-E248-4656-A83C-96F40A779B92}" destId="{FFAD6C56-00EC-4667-AE40-6739F31F1ACF}" srcOrd="1" destOrd="0" presId="urn:microsoft.com/office/officeart/2005/8/layout/chevron2"/>
    <dgm:cxn modelId="{300D831C-488F-4BAD-8F4B-BD56A7AD5CEC}" type="presParOf" srcId="{8BD1E288-B0FA-4711-8C3C-61473A3A1A38}" destId="{4F07B0B5-E1BA-49A4-8923-3ACB3BA141E5}" srcOrd="3" destOrd="0" presId="urn:microsoft.com/office/officeart/2005/8/layout/chevron2"/>
    <dgm:cxn modelId="{9EC2011E-20F5-4714-8809-7A1445355F52}" type="presParOf" srcId="{8BD1E288-B0FA-4711-8C3C-61473A3A1A38}" destId="{43027EF1-803E-4818-96FB-76D8C9398186}" srcOrd="4" destOrd="0" presId="urn:microsoft.com/office/officeart/2005/8/layout/chevron2"/>
    <dgm:cxn modelId="{0CE753D5-1C4D-47F3-8AAB-CB3E42DA2138}" type="presParOf" srcId="{43027EF1-803E-4818-96FB-76D8C9398186}" destId="{D87CF069-01FF-4FE7-A36C-DCA3182F80D7}" srcOrd="0" destOrd="0" presId="urn:microsoft.com/office/officeart/2005/8/layout/chevron2"/>
    <dgm:cxn modelId="{7B94B993-35E3-4649-844B-265A55E7AD25}" type="presParOf" srcId="{43027EF1-803E-4818-96FB-76D8C9398186}" destId="{EC84D5DE-7661-4DA3-854C-3B4C692117BC}" srcOrd="1" destOrd="0" presId="urn:microsoft.com/office/officeart/2005/8/layout/chevron2"/>
    <dgm:cxn modelId="{4934DBCE-C87C-4E97-B839-34DE03280EA8}" type="presParOf" srcId="{8BD1E288-B0FA-4711-8C3C-61473A3A1A38}" destId="{1D74248E-698E-4F6B-B849-4E04708EF9A9}" srcOrd="5" destOrd="0" presId="urn:microsoft.com/office/officeart/2005/8/layout/chevron2"/>
    <dgm:cxn modelId="{1867A9BE-022D-4216-A4DA-EBE0463A4E95}" type="presParOf" srcId="{8BD1E288-B0FA-4711-8C3C-61473A3A1A38}" destId="{C2B9DDE7-DAB6-40AB-917A-94228623EFCA}" srcOrd="6" destOrd="0" presId="urn:microsoft.com/office/officeart/2005/8/layout/chevron2"/>
    <dgm:cxn modelId="{883536F0-B395-4346-B55F-C62DE56A7DAB}" type="presParOf" srcId="{C2B9DDE7-DAB6-40AB-917A-94228623EFCA}" destId="{249E4FDA-34F9-4589-A8D5-0491A3804904}" srcOrd="0" destOrd="0" presId="urn:microsoft.com/office/officeart/2005/8/layout/chevron2"/>
    <dgm:cxn modelId="{68115AFF-3726-4411-BDCF-66194270A30B}" type="presParOf" srcId="{C2B9DDE7-DAB6-40AB-917A-94228623EFCA}" destId="{235FA1FA-B3CF-4C0B-B49A-2E6CAC711B17}" srcOrd="1" destOrd="0" presId="urn:microsoft.com/office/officeart/2005/8/layout/chevron2"/>
    <dgm:cxn modelId="{C0DACC08-C8E8-4FA2-8D4D-D31F2592EE89}" type="presParOf" srcId="{8BD1E288-B0FA-4711-8C3C-61473A3A1A38}" destId="{C774A792-9A57-4672-897D-3315BD617D0F}" srcOrd="7" destOrd="0" presId="urn:microsoft.com/office/officeart/2005/8/layout/chevron2"/>
    <dgm:cxn modelId="{CAF5118F-69DD-4D2C-90F1-20A4B189D150}" type="presParOf" srcId="{8BD1E288-B0FA-4711-8C3C-61473A3A1A38}" destId="{21D4547C-FE5E-42A9-832A-4D2B2F3FD373}" srcOrd="8" destOrd="0" presId="urn:microsoft.com/office/officeart/2005/8/layout/chevron2"/>
    <dgm:cxn modelId="{F20A0954-5125-4821-8A53-00AFB10FBC1F}" type="presParOf" srcId="{21D4547C-FE5E-42A9-832A-4D2B2F3FD373}" destId="{617B6998-4F57-460E-A873-953F12B0CF5C}" srcOrd="0" destOrd="0" presId="urn:microsoft.com/office/officeart/2005/8/layout/chevron2"/>
    <dgm:cxn modelId="{C8B9ADE7-06C0-4FEA-BE99-761B1495597F}" type="presParOf" srcId="{21D4547C-FE5E-42A9-832A-4D2B2F3FD373}" destId="{2E6A05EB-DC75-430C-B855-AF811E70548B}" srcOrd="1" destOrd="0" presId="urn:microsoft.com/office/officeart/2005/8/layout/chevron2"/>
    <dgm:cxn modelId="{309AB61F-530D-4DAE-8D78-FF7316B2BB0E}" type="presParOf" srcId="{8BD1E288-B0FA-4711-8C3C-61473A3A1A38}" destId="{97D85A07-1EAA-4876-B776-5217B32BF7CC}" srcOrd="9" destOrd="0" presId="urn:microsoft.com/office/officeart/2005/8/layout/chevron2"/>
    <dgm:cxn modelId="{67AAF325-8FEA-439F-A2DB-DE0D4E8548C0}" type="presParOf" srcId="{8BD1E288-B0FA-4711-8C3C-61473A3A1A38}" destId="{6F510FF4-129A-45B5-9DF1-C4FBC0173094}" srcOrd="10" destOrd="0" presId="urn:microsoft.com/office/officeart/2005/8/layout/chevron2"/>
    <dgm:cxn modelId="{267F8AB6-C32E-4032-A434-5E297092C3FA}" type="presParOf" srcId="{6F510FF4-129A-45B5-9DF1-C4FBC0173094}" destId="{B24FFABF-AF40-4917-9F7E-91B46970A5E3}" srcOrd="0" destOrd="0" presId="urn:microsoft.com/office/officeart/2005/8/layout/chevron2"/>
    <dgm:cxn modelId="{B2E5E44D-3833-4CC7-A750-B7ED851275F0}" type="presParOf" srcId="{6F510FF4-129A-45B5-9DF1-C4FBC0173094}" destId="{FAC2CD56-E61D-4C7B-A9D3-8D1A100F2EBC}" srcOrd="1" destOrd="0" presId="urn:microsoft.com/office/officeart/2005/8/layout/chevron2"/>
    <dgm:cxn modelId="{EBACFD4C-2F7A-4520-8C40-08783229D5CD}" type="presParOf" srcId="{8BD1E288-B0FA-4711-8C3C-61473A3A1A38}" destId="{06622B33-6D37-4DE8-ACB8-571B97C7F711}" srcOrd="11" destOrd="0" presId="urn:microsoft.com/office/officeart/2005/8/layout/chevron2"/>
    <dgm:cxn modelId="{0F12AF1E-5232-46C6-A933-5E9732A41C1F}" type="presParOf" srcId="{8BD1E288-B0FA-4711-8C3C-61473A3A1A38}" destId="{0AE4041A-5605-4CDA-9AC0-9407BBF7406E}" srcOrd="12" destOrd="0" presId="urn:microsoft.com/office/officeart/2005/8/layout/chevron2"/>
    <dgm:cxn modelId="{AD1ADA91-9C65-4958-9A75-1E9BAFB2F61D}" type="presParOf" srcId="{0AE4041A-5605-4CDA-9AC0-9407BBF7406E}" destId="{4DE31F46-5CA1-4421-9F59-8857BF56E2FB}" srcOrd="0" destOrd="0" presId="urn:microsoft.com/office/officeart/2005/8/layout/chevron2"/>
    <dgm:cxn modelId="{89FE5619-7D08-4761-9446-C5D6615FA49C}" type="presParOf" srcId="{0AE4041A-5605-4CDA-9AC0-9407BBF7406E}" destId="{2E316123-48EE-4FE2-AAAB-B0309C7D17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E9A1F-BD16-44A2-BD64-200BF1B33240}">
      <dsp:nvSpPr>
        <dsp:cNvPr id="0" name=""/>
        <dsp:cNvSpPr/>
      </dsp:nvSpPr>
      <dsp:spPr>
        <a:xfrm rot="5400000">
          <a:off x="5257427" y="-3426855"/>
          <a:ext cx="609708" cy="7618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Возможность использовать различные технологии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107286"/>
        <a:ext cx="7588702" cy="550182"/>
      </dsp:txXfrm>
    </dsp:sp>
    <dsp:sp modelId="{F35E4E43-A5CB-459B-A422-F77F3AF5AF78}">
      <dsp:nvSpPr>
        <dsp:cNvPr id="0" name=""/>
        <dsp:cNvSpPr/>
      </dsp:nvSpPr>
      <dsp:spPr>
        <a:xfrm>
          <a:off x="625925" y="1309"/>
          <a:ext cx="1127123" cy="76213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Arial" panose="020B0604020202020204" pitchFamily="34" charset="0"/>
              <a:cs typeface="Arial" panose="020B0604020202020204" pitchFamily="34" charset="0"/>
            </a:rPr>
            <a:t>1</a:t>
          </a:r>
          <a:endParaRPr lang="ru-RU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38513"/>
        <a:ext cx="1052715" cy="687727"/>
      </dsp:txXfrm>
    </dsp:sp>
    <dsp:sp modelId="{A6255B15-6326-4375-AF83-9C47ECE45AB7}">
      <dsp:nvSpPr>
        <dsp:cNvPr id="0" name=""/>
        <dsp:cNvSpPr/>
      </dsp:nvSpPr>
      <dsp:spPr>
        <a:xfrm rot="5400000">
          <a:off x="5257427" y="-2626613"/>
          <a:ext cx="609708" cy="7618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Основные понятия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907528"/>
        <a:ext cx="7588702" cy="550182"/>
      </dsp:txXfrm>
    </dsp:sp>
    <dsp:sp modelId="{F127E3D4-71B9-4BF2-9FAE-513F8D4C1C13}">
      <dsp:nvSpPr>
        <dsp:cNvPr id="0" name=""/>
        <dsp:cNvSpPr/>
      </dsp:nvSpPr>
      <dsp:spPr>
        <a:xfrm>
          <a:off x="625925" y="801551"/>
          <a:ext cx="1127123" cy="762135"/>
        </a:xfrm>
        <a:prstGeom prst="roundRect">
          <a:avLst/>
        </a:prstGeom>
        <a:solidFill>
          <a:schemeClr val="accent6">
            <a:shade val="80000"/>
            <a:hueOff val="64256"/>
            <a:satOff val="-2582"/>
            <a:lumOff val="55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endParaRPr lang="ru-RU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838755"/>
        <a:ext cx="1052715" cy="687727"/>
      </dsp:txXfrm>
    </dsp:sp>
    <dsp:sp modelId="{451ABE0E-A4F4-4BF1-B35B-29DDD47DA54E}">
      <dsp:nvSpPr>
        <dsp:cNvPr id="0" name=""/>
        <dsp:cNvSpPr/>
      </dsp:nvSpPr>
      <dsp:spPr>
        <a:xfrm rot="5400000">
          <a:off x="3611512" y="-180456"/>
          <a:ext cx="609708" cy="4326636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Возможность использования электронного обучения*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1707770"/>
        <a:ext cx="4296873" cy="550182"/>
      </dsp:txXfrm>
    </dsp:sp>
    <dsp:sp modelId="{51C92810-2ACD-4A92-A266-2784D91E55DA}">
      <dsp:nvSpPr>
        <dsp:cNvPr id="0" name=""/>
        <dsp:cNvSpPr/>
      </dsp:nvSpPr>
      <dsp:spPr>
        <a:xfrm>
          <a:off x="625925" y="1601793"/>
          <a:ext cx="1127123" cy="762135"/>
        </a:xfrm>
        <a:prstGeom prst="roundRect">
          <a:avLst/>
        </a:prstGeom>
        <a:solidFill>
          <a:schemeClr val="accent6">
            <a:shade val="80000"/>
            <a:hueOff val="128512"/>
            <a:satOff val="-5164"/>
            <a:lumOff val="110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Arial" panose="020B0604020202020204" pitchFamily="34" charset="0"/>
              <a:cs typeface="Arial" panose="020B0604020202020204" pitchFamily="34" charset="0"/>
            </a:rPr>
            <a:t>3</a:t>
          </a:r>
          <a:endParaRPr lang="ru-RU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1638997"/>
        <a:ext cx="1052715" cy="687727"/>
      </dsp:txXfrm>
    </dsp:sp>
    <dsp:sp modelId="{6E79486C-3A2E-4227-B098-0196C6470641}">
      <dsp:nvSpPr>
        <dsp:cNvPr id="0" name=""/>
        <dsp:cNvSpPr/>
      </dsp:nvSpPr>
      <dsp:spPr>
        <a:xfrm rot="5400000">
          <a:off x="5257427" y="-1026128"/>
          <a:ext cx="609708" cy="7618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Электронная информационно-образовательная среда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2508013"/>
        <a:ext cx="7588702" cy="550182"/>
      </dsp:txXfrm>
    </dsp:sp>
    <dsp:sp modelId="{CAC59BAB-A3CF-4CDD-A983-46E7B53DD996}">
      <dsp:nvSpPr>
        <dsp:cNvPr id="0" name=""/>
        <dsp:cNvSpPr/>
      </dsp:nvSpPr>
      <dsp:spPr>
        <a:xfrm>
          <a:off x="625925" y="2402035"/>
          <a:ext cx="1127123" cy="762135"/>
        </a:xfrm>
        <a:prstGeom prst="roundRect">
          <a:avLst/>
        </a:prstGeom>
        <a:solidFill>
          <a:schemeClr val="accent6">
            <a:shade val="80000"/>
            <a:hueOff val="192768"/>
            <a:satOff val="-7745"/>
            <a:lumOff val="165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latin typeface="Arial" panose="020B0604020202020204" pitchFamily="34" charset="0"/>
              <a:cs typeface="Arial" panose="020B0604020202020204" pitchFamily="34" charset="0"/>
            </a:rPr>
            <a:t>4</a:t>
          </a:r>
          <a:endParaRPr lang="ru-RU" sz="4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2439239"/>
        <a:ext cx="1052715" cy="687727"/>
      </dsp:txXfrm>
    </dsp:sp>
    <dsp:sp modelId="{286E71BF-DD8D-40FB-B06F-B43E9652CB1F}">
      <dsp:nvSpPr>
        <dsp:cNvPr id="0" name=""/>
        <dsp:cNvSpPr/>
      </dsp:nvSpPr>
      <dsp:spPr>
        <a:xfrm rot="5400000">
          <a:off x="5257427" y="-225886"/>
          <a:ext cx="609708" cy="7618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Место осуществления образовательной деятельности при применении электронного обучения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3308255"/>
        <a:ext cx="7588702" cy="550182"/>
      </dsp:txXfrm>
    </dsp:sp>
    <dsp:sp modelId="{55C2B07C-1ECD-4294-BC40-7E75932D7E6D}">
      <dsp:nvSpPr>
        <dsp:cNvPr id="0" name=""/>
        <dsp:cNvSpPr/>
      </dsp:nvSpPr>
      <dsp:spPr>
        <a:xfrm>
          <a:off x="625925" y="3202278"/>
          <a:ext cx="1127123" cy="762135"/>
        </a:xfrm>
        <a:prstGeom prst="roundRect">
          <a:avLst/>
        </a:prstGeom>
        <a:solidFill>
          <a:schemeClr val="accent6">
            <a:shade val="80000"/>
            <a:hueOff val="257024"/>
            <a:satOff val="-10327"/>
            <a:lumOff val="221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Arial" panose="020B0604020202020204" pitchFamily="34" charset="0"/>
              <a:cs typeface="Arial" panose="020B0604020202020204" pitchFamily="34" charset="0"/>
            </a:rPr>
            <a:t>5</a:t>
          </a:r>
          <a:endParaRPr lang="ru-RU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3239482"/>
        <a:ext cx="1052715" cy="687727"/>
      </dsp:txXfrm>
    </dsp:sp>
    <dsp:sp modelId="{8642931A-5028-463A-97F3-347E5FADEF30}">
      <dsp:nvSpPr>
        <dsp:cNvPr id="0" name=""/>
        <dsp:cNvSpPr/>
      </dsp:nvSpPr>
      <dsp:spPr>
        <a:xfrm rot="5400000">
          <a:off x="5257427" y="574355"/>
          <a:ext cx="609708" cy="7618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Использование печатных и (или) электронных изданий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53049" y="4108497"/>
        <a:ext cx="7588702" cy="550182"/>
      </dsp:txXfrm>
    </dsp:sp>
    <dsp:sp modelId="{8A093A42-37F4-4689-A3A2-38C51193D0A0}">
      <dsp:nvSpPr>
        <dsp:cNvPr id="0" name=""/>
        <dsp:cNvSpPr/>
      </dsp:nvSpPr>
      <dsp:spPr>
        <a:xfrm>
          <a:off x="625925" y="4002520"/>
          <a:ext cx="1127123" cy="762135"/>
        </a:xfrm>
        <a:prstGeom prst="roundRect">
          <a:avLst/>
        </a:prstGeom>
        <a:solidFill>
          <a:schemeClr val="accent6">
            <a:shade val="80000"/>
            <a:hueOff val="321280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Arial" panose="020B0604020202020204" pitchFamily="34" charset="0"/>
              <a:cs typeface="Arial" panose="020B0604020202020204" pitchFamily="34" charset="0"/>
            </a:rPr>
            <a:t>6</a:t>
          </a:r>
          <a:endParaRPr lang="ru-RU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9" y="4039724"/>
        <a:ext cx="1052715" cy="6877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FAB3D-1548-48EB-844A-94C8ED9015D9}">
      <dsp:nvSpPr>
        <dsp:cNvPr id="0" name=""/>
        <dsp:cNvSpPr/>
      </dsp:nvSpPr>
      <dsp:spPr>
        <a:xfrm rot="5400000">
          <a:off x="-121808" y="207086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1</a:t>
          </a:r>
          <a:endParaRPr lang="ru-RU" sz="1800" b="1" kern="1200" dirty="0"/>
        </a:p>
      </dsp:txBody>
      <dsp:txXfrm rot="-5400000">
        <a:off x="1" y="369497"/>
        <a:ext cx="568440" cy="243617"/>
      </dsp:txXfrm>
    </dsp:sp>
    <dsp:sp modelId="{72305F86-46CA-46E0-BA56-D6E14C5278FF}">
      <dsp:nvSpPr>
        <dsp:cNvPr id="0" name=""/>
        <dsp:cNvSpPr/>
      </dsp:nvSpPr>
      <dsp:spPr>
        <a:xfrm rot="5400000">
          <a:off x="5448918" y="-4880478"/>
          <a:ext cx="777950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Положение об организации и использовании электронного обучения и дистанционных образовательных технологий при реализации образовательных программ высшего образования (Приказ </a:t>
          </a:r>
          <a:r>
            <a:rPr lang="ru-RU" sz="1800" kern="12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№ 734 от 09.04.2018).</a:t>
          </a:r>
          <a:endParaRPr lang="ru-RU" sz="1800" b="0" i="0" u="none" strike="noStrike" kern="1200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0" y="37976"/>
        <a:ext cx="10500931" cy="701998"/>
      </dsp:txXfrm>
    </dsp:sp>
    <dsp:sp modelId="{EAA7249D-EA1B-4145-BB71-E5C6B175625E}">
      <dsp:nvSpPr>
        <dsp:cNvPr id="0" name=""/>
        <dsp:cNvSpPr/>
      </dsp:nvSpPr>
      <dsp:spPr>
        <a:xfrm rot="5400000">
          <a:off x="-121808" y="1106832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2</a:t>
          </a:r>
          <a:endParaRPr lang="ru-RU" sz="1800" b="1" kern="1200" dirty="0"/>
        </a:p>
      </dsp:txBody>
      <dsp:txXfrm rot="-5400000">
        <a:off x="1" y="1269243"/>
        <a:ext cx="568440" cy="243617"/>
      </dsp:txXfrm>
    </dsp:sp>
    <dsp:sp modelId="{FFAD6C56-00EC-4667-AE40-6739F31F1ACF}">
      <dsp:nvSpPr>
        <dsp:cNvPr id="0" name=""/>
        <dsp:cNvSpPr/>
      </dsp:nvSpPr>
      <dsp:spPr>
        <a:xfrm rot="5400000">
          <a:off x="5452116" y="-4020511"/>
          <a:ext cx="771556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318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Нормы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времени для расчета объема педагогической нагрузки профессорско-преподавательского состава (Приказ № 1186 от 30.05.2018).</a:t>
          </a:r>
          <a:endParaRPr lang="ru-RU" sz="1800" b="0" i="0" u="none" strike="noStrike" kern="1200" baseline="0" dirty="0">
            <a:solidFill>
              <a:srgbClr val="FF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900828"/>
        <a:ext cx="10501243" cy="696228"/>
      </dsp:txXfrm>
    </dsp:sp>
    <dsp:sp modelId="{D87CF069-01FF-4FE7-A36C-DCA3182F80D7}">
      <dsp:nvSpPr>
        <dsp:cNvPr id="0" name=""/>
        <dsp:cNvSpPr/>
      </dsp:nvSpPr>
      <dsp:spPr>
        <a:xfrm rot="5400000">
          <a:off x="-121808" y="1841151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3</a:t>
          </a:r>
          <a:endParaRPr lang="ru-RU" sz="1800" b="1" kern="1200" dirty="0"/>
        </a:p>
      </dsp:txBody>
      <dsp:txXfrm rot="-5400000">
        <a:off x="1" y="2003562"/>
        <a:ext cx="568440" cy="243617"/>
      </dsp:txXfrm>
    </dsp:sp>
    <dsp:sp modelId="{EC84D5DE-7661-4DA3-854C-3B4C692117BC}">
      <dsp:nvSpPr>
        <dsp:cNvPr id="0" name=""/>
        <dsp:cNvSpPr/>
      </dsp:nvSpPr>
      <dsp:spPr>
        <a:xfrm rot="5400000">
          <a:off x="5573975" y="-3286192"/>
          <a:ext cx="527837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63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Распоряжение </a:t>
          </a:r>
          <a:r>
            <a:rPr lang="ru-RU" sz="1800" kern="12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от 22.07.2016 № 97 «Об использовании электронных образовательных ресурсов информационно-образовательной среды </a:t>
          </a:r>
          <a:r>
            <a:rPr lang="ru-RU" sz="1800" b="0" i="0" u="none" strike="noStrike" kern="1200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».</a:t>
          </a:r>
          <a:endParaRPr lang="ru-RU" sz="1800" b="0" i="0" u="none" strike="noStrike" kern="1200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1745109"/>
        <a:ext cx="10513140" cy="476303"/>
      </dsp:txXfrm>
    </dsp:sp>
    <dsp:sp modelId="{249E4FDA-34F9-4589-A8D5-0491A3804904}">
      <dsp:nvSpPr>
        <dsp:cNvPr id="0" name=""/>
        <dsp:cNvSpPr/>
      </dsp:nvSpPr>
      <dsp:spPr>
        <a:xfrm rot="5400000">
          <a:off x="-121808" y="2575470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4</a:t>
          </a:r>
          <a:endParaRPr lang="ru-RU" sz="1800" b="1" kern="1200" dirty="0"/>
        </a:p>
      </dsp:txBody>
      <dsp:txXfrm rot="-5400000">
        <a:off x="1" y="2737881"/>
        <a:ext cx="568440" cy="243617"/>
      </dsp:txXfrm>
    </dsp:sp>
    <dsp:sp modelId="{235FA1FA-B3CF-4C0B-B49A-2E6CAC711B17}">
      <dsp:nvSpPr>
        <dsp:cNvPr id="0" name=""/>
        <dsp:cNvSpPr/>
      </dsp:nvSpPr>
      <dsp:spPr>
        <a:xfrm rot="5400000">
          <a:off x="5573975" y="-2551873"/>
          <a:ext cx="527837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Распоряжение </a:t>
          </a:r>
          <a:r>
            <a:rPr lang="ru-RU" sz="1800" kern="12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от 28.06.2016 № 84 «Об использовании электронных ресурсов в образовательном процессе».</a:t>
          </a:r>
          <a:endParaRPr lang="ru-RU" sz="1800" b="0" i="0" u="none" strike="noStrike" kern="1200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2479428"/>
        <a:ext cx="10513140" cy="476303"/>
      </dsp:txXfrm>
    </dsp:sp>
    <dsp:sp modelId="{617B6998-4F57-460E-A873-953F12B0CF5C}">
      <dsp:nvSpPr>
        <dsp:cNvPr id="0" name=""/>
        <dsp:cNvSpPr/>
      </dsp:nvSpPr>
      <dsp:spPr>
        <a:xfrm rot="5400000">
          <a:off x="-121808" y="3367553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5</a:t>
          </a:r>
          <a:endParaRPr lang="ru-RU" sz="1800" b="1" kern="1200" dirty="0"/>
        </a:p>
      </dsp:txBody>
      <dsp:txXfrm rot="-5400000">
        <a:off x="1" y="3529964"/>
        <a:ext cx="568440" cy="243617"/>
      </dsp:txXfrm>
    </dsp:sp>
    <dsp:sp modelId="{2E6A05EB-DC75-430C-B855-AF811E70548B}">
      <dsp:nvSpPr>
        <dsp:cNvPr id="0" name=""/>
        <dsp:cNvSpPr/>
      </dsp:nvSpPr>
      <dsp:spPr>
        <a:xfrm rot="5400000">
          <a:off x="5450881" y="-1759779"/>
          <a:ext cx="774026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27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Перечень онлайн-курсов </a:t>
          </a:r>
          <a:r>
            <a:rPr lang="ru-RU" sz="1800" b="0" i="0" u="none" strike="noStrike" kern="1200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на </a:t>
          </a: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2017-2018 </a:t>
          </a:r>
          <a:r>
            <a:rPr lang="ru-RU" sz="1800" b="0" i="0" u="none" strike="noStrike" kern="1200" baseline="0" dirty="0" err="1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уч.г</a:t>
          </a: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 (утверждённый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УМС </a:t>
          </a:r>
          <a:r>
            <a:rPr lang="ru-RU" sz="1800" b="0" i="0" u="none" strike="noStrike" kern="1200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</a:t>
          </a:r>
          <a:r>
            <a:rPr lang="en-US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21</a:t>
          </a: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.0</a:t>
          </a:r>
          <a:r>
            <a:rPr lang="en-US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6</a:t>
          </a: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.201</a:t>
          </a:r>
          <a:r>
            <a:rPr lang="en-US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7</a:t>
          </a:r>
          <a:r>
            <a:rPr lang="ru-RU" sz="1800" b="0" i="0" u="none" strike="noStrike" kern="1200" baseline="0" dirty="0" smtClean="0">
              <a:solidFill>
                <a:schemeClr val="tx1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г. (протокол № </a:t>
          </a:r>
          <a:r>
            <a:rPr lang="en-US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9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), 2018-19 уч. г., утвержденный УМС </a:t>
          </a:r>
          <a:r>
            <a:rPr lang="ru-RU" sz="1800" b="0" i="0" u="none" strike="noStrike" kern="1200" baseline="0" dirty="0" err="1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b="0" i="0" u="none" strike="noStrike" kern="1200" baseline="0" dirty="0" smtClean="0">
              <a:solidFill>
                <a:srgbClr val="000000"/>
              </a:solidFill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18.04.2018 г. (протокол № 7).</a:t>
          </a:r>
          <a:endParaRPr lang="ru-RU" sz="1800" b="0" i="0" u="none" strike="noStrike" kern="1200" baseline="0" dirty="0">
            <a:solidFill>
              <a:srgbClr val="000000"/>
            </a:solidFill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3160446"/>
        <a:ext cx="10501122" cy="698456"/>
      </dsp:txXfrm>
    </dsp:sp>
    <dsp:sp modelId="{B24FFABF-AF40-4917-9F7E-91B46970A5E3}">
      <dsp:nvSpPr>
        <dsp:cNvPr id="0" name=""/>
        <dsp:cNvSpPr/>
      </dsp:nvSpPr>
      <dsp:spPr>
        <a:xfrm rot="5400000">
          <a:off x="-121808" y="4128005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6</a:t>
          </a:r>
          <a:endParaRPr lang="ru-RU" sz="1800" b="1" kern="1200" dirty="0"/>
        </a:p>
      </dsp:txBody>
      <dsp:txXfrm rot="-5400000">
        <a:off x="1" y="4290416"/>
        <a:ext cx="568440" cy="243617"/>
      </dsp:txXfrm>
    </dsp:sp>
    <dsp:sp modelId="{FAC2CD56-E61D-4C7B-A9D3-8D1A100F2EBC}">
      <dsp:nvSpPr>
        <dsp:cNvPr id="0" name=""/>
        <dsp:cNvSpPr/>
      </dsp:nvSpPr>
      <dsp:spPr>
        <a:xfrm rot="5400000">
          <a:off x="5573975" y="-1000894"/>
          <a:ext cx="527837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591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Регламент функционирования личного кабинета обучающегося (Приказ </a:t>
          </a:r>
          <a:r>
            <a:rPr lang="ru-RU" sz="1800" kern="1200" dirty="0" err="1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СПбПУ</a:t>
          </a: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 от  20.03.2018 № 514). </a:t>
          </a:r>
          <a:endParaRPr lang="ru-RU" sz="1800" kern="12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4030407"/>
        <a:ext cx="10513140" cy="476303"/>
      </dsp:txXfrm>
    </dsp:sp>
    <dsp:sp modelId="{4DE31F46-5CA1-4421-9F59-8857BF56E2FB}">
      <dsp:nvSpPr>
        <dsp:cNvPr id="0" name=""/>
        <dsp:cNvSpPr/>
      </dsp:nvSpPr>
      <dsp:spPr>
        <a:xfrm rot="5400000">
          <a:off x="-121808" y="4810060"/>
          <a:ext cx="812057" cy="568440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7</a:t>
          </a:r>
          <a:endParaRPr lang="ru-RU" sz="1800" kern="12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1" y="4972471"/>
        <a:ext cx="568440" cy="243617"/>
      </dsp:txXfrm>
    </dsp:sp>
    <dsp:sp modelId="{2E316123-48EE-4FE2-AAAB-B0309C7D172C}">
      <dsp:nvSpPr>
        <dsp:cNvPr id="0" name=""/>
        <dsp:cNvSpPr/>
      </dsp:nvSpPr>
      <dsp:spPr>
        <a:xfrm rot="5400000">
          <a:off x="5573975" y="-318831"/>
          <a:ext cx="527837" cy="105389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dk1"/>
              </a:solidFill>
              <a:effectLst/>
              <a:latin typeface="Times New Roman" panose="02020603050405020304" pitchFamily="18" charset="0"/>
              <a:ea typeface="PT Sans" panose="020B0503020203020204" pitchFamily="34" charset="-52"/>
              <a:cs typeface="Times New Roman" panose="02020603050405020304" pitchFamily="18" charset="0"/>
            </a:rPr>
            <a:t>Образец письменного согласия обучающегося на обучение по ООП по технологиям электронного обучения, дистанционных образовательных технологий.</a:t>
          </a:r>
          <a:endParaRPr lang="ru-RU" sz="1800" kern="1200" dirty="0">
            <a:solidFill>
              <a:schemeClr val="dk1"/>
            </a:solidFill>
            <a:effectLst/>
            <a:latin typeface="Times New Roman" panose="02020603050405020304" pitchFamily="18" charset="0"/>
            <a:ea typeface="PT Sans" panose="020B0503020203020204" pitchFamily="34" charset="-52"/>
            <a:cs typeface="Times New Roman" panose="02020603050405020304" pitchFamily="18" charset="0"/>
          </a:endParaRPr>
        </a:p>
      </dsp:txBody>
      <dsp:txXfrm rot="-5400000">
        <a:off x="568441" y="4712470"/>
        <a:ext cx="10513140" cy="476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A97B4-7893-45FC-943E-76ED530F8936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67E97-7112-4240-B999-AB60793F3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52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pen.spbstu.ru/wp-content/uploads/2017/09/816-23_09-17.pdf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 Central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67E97-7112-4240-B999-AB60793F394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637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308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Shape 308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Перечни должны быть за все года, когда у нас включены онлайн курсы в учебные планы. Перечень идет к учебному плану+ рабочие программы дисциплин! Все перечисленные док, включая выписки из протоколов УМС или сами копии протоколов должны быть у Вас в папке</a:t>
            </a:r>
          </a:p>
        </p:txBody>
      </p:sp>
    </p:spTree>
    <p:extLst>
      <p:ext uri="{BB962C8B-B14F-4D97-AF65-F5344CB8AC3E}">
        <p14:creationId xmlns:p14="http://schemas.microsoft.com/office/powerpoint/2010/main" val="109563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308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Shape 308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В соответствии с «</a:t>
            </a:r>
            <a:r>
              <a:rPr lang="ru-RU" altLang="ru-RU" smtClean="0">
                <a:hlinkClick r:id="rId3"/>
              </a:rPr>
              <a:t>Порядком применения организациями, осуществляющими образовательную деятельность, электронного обучения, дистанционных образовательных технологий при реализации образовательных программ»</a:t>
            </a:r>
            <a:r>
              <a:rPr lang="ru-RU" altLang="ru-RU" smtClean="0"/>
              <a:t> </a:t>
            </a:r>
            <a:r>
              <a:rPr lang="ru-RU" altLang="ru-RU" smtClean="0">
                <a:hlinkClick r:id="rId3"/>
              </a:rPr>
              <a:t>Приказ от 23.08.2017 №816</a:t>
            </a:r>
            <a:r>
              <a:rPr lang="ru-RU" altLang="ru-RU" smtClean="0"/>
              <a:t>  ( п. 4) студент информируется о том, что образовательные программы реализуются с применением ЭО и ДОТ</a:t>
            </a: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  <a:p>
            <a:pPr eaLnBrk="1" hangingPunct="1"/>
            <a:endParaRPr lang="ru-RU" altLang="ru-RU" smtClean="0">
              <a:solidFill>
                <a:schemeClr val="bg1"/>
              </a:solidFill>
            </a:endParaRPr>
          </a:p>
          <a:p>
            <a:pPr eaLnBrk="1" hangingPunct="1"/>
            <a:r>
              <a:rPr lang="ru-RU" altLang="ru-RU" smtClean="0">
                <a:solidFill>
                  <a:schemeClr val="bg1"/>
                </a:solidFill>
              </a:rPr>
              <a:t>А где же сама суть? что об</a:t>
            </a:r>
            <a:r>
              <a:rPr lang="en-US" altLang="ru-RU" smtClean="0">
                <a:solidFill>
                  <a:schemeClr val="bg1"/>
                </a:solidFill>
              </a:rPr>
              <a:t>o</a:t>
            </a:r>
            <a:r>
              <a:rPr lang="ru-RU" altLang="ru-RU" smtClean="0">
                <a:solidFill>
                  <a:schemeClr val="bg1"/>
                </a:solidFill>
              </a:rPr>
              <a:t>его для всех направлений??? Ключевые тезисы по использованию онлайн- использование в каких ОП? БАКАЛАВРИАТ, СПЕЦИАЛИТЕТ Дисциплины из какого блока заменены? </a:t>
            </a:r>
            <a:r>
              <a:rPr lang="en-US" altLang="ru-RU" smtClean="0">
                <a:solidFill>
                  <a:schemeClr val="bg1"/>
                </a:solidFill>
              </a:rPr>
              <a:t> </a:t>
            </a:r>
            <a:r>
              <a:rPr lang="ru-RU" altLang="ru-RU" smtClean="0">
                <a:solidFill>
                  <a:schemeClr val="bg1"/>
                </a:solidFill>
              </a:rPr>
              <a:t>Согласие студентов – обязательно отметить, Материал онлайн – наличие консультаций у НПР, наличие рабочих программ дисциплин. Как организован учет освоения компетенций Пересдача, если неуд….. Ведь это ключевое , что надо, нормативка и так была у меня</a:t>
            </a:r>
          </a:p>
        </p:txBody>
      </p:sp>
    </p:spTree>
    <p:extLst>
      <p:ext uri="{BB962C8B-B14F-4D97-AF65-F5344CB8AC3E}">
        <p14:creationId xmlns:p14="http://schemas.microsoft.com/office/powerpoint/2010/main" val="376799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BB35-C0F1-4EBC-8E76-63F62CF820AE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FA04-25C7-4565-A883-F52AC65FFCDC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622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BB35-C0F1-4EBC-8E76-63F62CF820AE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FA04-25C7-4565-A883-F52AC65FFCD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2" y="126525"/>
            <a:ext cx="576206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6044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BB35-C0F1-4EBC-8E76-63F62CF820AE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FA04-25C7-4565-A883-F52AC65FF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1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BB35-C0F1-4EBC-8E76-63F62CF820AE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BFA04-25C7-4565-A883-F52AC65FF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"/>
          <p:cNvSpPr txBox="1">
            <a:spLocks noGrp="1"/>
          </p:cNvSpPr>
          <p:nvPr>
            <p:ph type="sldNum" sz="quarter" idx="10"/>
          </p:nvPr>
        </p:nvSpPr>
        <p:spPr>
          <a:xfrm>
            <a:off x="5873750" y="6540500"/>
            <a:ext cx="2190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E80C4-A26D-40E4-83AA-CBB36FD9AD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03192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52DB-85CC-4F98-BEDE-02102088CCB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F245-C96F-4767-A4A1-6718834C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73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6BB35-C0F1-4EBC-8E76-63F62CF820AE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BFA04-25C7-4565-A883-F52AC65FF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4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60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.wmf"/><Relationship Id="rId4" Type="http://schemas.openxmlformats.org/officeDocument/2006/relationships/diagramData" Target="../diagrams/data2.xml"/><Relationship Id="rId9" Type="http://schemas.openxmlformats.org/officeDocument/2006/relationships/hyperlink" Target="http://open.spbstu.ru/wp-content/uploads/2016/02/obr_pol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5" Type="http://schemas.openxmlformats.org/officeDocument/2006/relationships/image" Target="../media/image1.wmf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hyperlink" Target="https://lk.spbstu.ru/" TargetMode="Externa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6" Type="http://schemas.openxmlformats.org/officeDocument/2006/relationships/image" Target="../media/image1.w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lms.spbstu.ru/enrol/index.php?id=932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.edu.ru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.spbstu.ru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hyperlink" Target="mailto:kalmykovas@mail.ru" TargetMode="External"/><Relationship Id="rId5" Type="http://schemas.openxmlformats.org/officeDocument/2006/relationships/hyperlink" Target="https://coursera.org/" TargetMode="External"/><Relationship Id="rId4" Type="http://schemas.openxmlformats.org/officeDocument/2006/relationships/hyperlink" Target="https://openedu.ru/course/#uni=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elcome.stepik.org/ru" TargetMode="External"/><Relationship Id="rId7" Type="http://schemas.openxmlformats.org/officeDocument/2006/relationships/hyperlink" Target="https://universarium.org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openedu.ru/course/" TargetMode="External"/><Relationship Id="rId9" Type="http://schemas.openxmlformats.org/officeDocument/2006/relationships/hyperlink" Target="https://www.lektorium.t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edu.ru/ru/" TargetMode="Externa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classcentral.com/report/mooc-stats-2018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4617" y="1528854"/>
            <a:ext cx="9254837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Внедрение онлайн-обучения: модели, проблемы и пути решения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536594"/>
            <a:ext cx="9144000" cy="10879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Калмыкова Светлана Владимировна</a:t>
            </a:r>
          </a:p>
          <a:p>
            <a:r>
              <a:rPr lang="ru-RU" dirty="0" smtClean="0"/>
              <a:t>Санкт-Петербургский Политехнический университет Петра Великого</a:t>
            </a:r>
          </a:p>
          <a:p>
            <a:r>
              <a:rPr lang="ru-RU" dirty="0" smtClean="0"/>
              <a:t>Центр открытого образования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9454" y="194617"/>
            <a:ext cx="1238578" cy="14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6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10695433" cy="928914"/>
          </a:xfrm>
        </p:spPr>
        <p:txBody>
          <a:bodyPr>
            <a:noAutofit/>
          </a:bodyPr>
          <a:lstStyle/>
          <a:p>
            <a:r>
              <a:rPr lang="ru-RU" sz="3200" dirty="0"/>
              <a:t>Федеральные нормативно-правовые требования к электронному обучению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303" y="1405866"/>
            <a:ext cx="9212916" cy="4856163"/>
          </a:xfrm>
        </p:spPr>
        <p:txBody>
          <a:bodyPr>
            <a:normAutofit/>
          </a:bodyPr>
          <a:lstStyle/>
          <a:p>
            <a:r>
              <a:rPr lang="ru-RU" sz="2400" dirty="0"/>
              <a:t>Федеральный закон «Об образовании в Российской Федерации» </a:t>
            </a:r>
            <a:r>
              <a:rPr lang="ru-RU" sz="2400" b="1" dirty="0"/>
              <a:t>№ 273 от 29.12.2012 (</a:t>
            </a:r>
            <a:r>
              <a:rPr lang="ru-RU" sz="2400" i="1" dirty="0"/>
              <a:t>посл. ред. 2018 г</a:t>
            </a:r>
            <a:r>
              <a:rPr lang="ru-RU" sz="2400" i="1" dirty="0" smtClean="0"/>
              <a:t>.</a:t>
            </a:r>
            <a:r>
              <a:rPr lang="ru-RU" sz="2400" b="1" i="1" dirty="0" smtClean="0"/>
              <a:t>)</a:t>
            </a:r>
            <a:endParaRPr lang="ru-RU" sz="2400" dirty="0" smtClean="0"/>
          </a:p>
          <a:p>
            <a:r>
              <a:rPr lang="ru-RU" sz="2400" dirty="0" smtClean="0"/>
              <a:t>Приказ </a:t>
            </a:r>
            <a:r>
              <a:rPr lang="ru-RU" sz="2400" b="1" dirty="0" smtClean="0"/>
              <a:t>от 23 августа 2017 г. № 816 «</a:t>
            </a:r>
            <a:r>
              <a:rPr lang="ru-RU" sz="2400" dirty="0" smtClean="0"/>
              <a:t>Об утверждении Порядка применения электронного обучения, дистанционных образовательных технологий при реализации образовательных программ» </a:t>
            </a:r>
          </a:p>
          <a:p>
            <a:r>
              <a:rPr lang="ru-RU" sz="2400" dirty="0" smtClean="0"/>
              <a:t>Приказ </a:t>
            </a:r>
            <a:r>
              <a:rPr lang="ru-RU" sz="2400" dirty="0" err="1"/>
              <a:t>Минобрнауки</a:t>
            </a:r>
            <a:r>
              <a:rPr lang="ru-RU" sz="2400" dirty="0"/>
              <a:t> России </a:t>
            </a:r>
            <a:r>
              <a:rPr lang="ru-RU" sz="2400" b="1" dirty="0"/>
              <a:t>от 5 апреля 2017 г. № 301 </a:t>
            </a:r>
            <a:r>
              <a:rPr lang="ru-RU" sz="2400" dirty="0"/>
              <a:t>«Об утверждении Порядка организации и осуществления образовательной деятельности по образовательным программам высшего образования - программам </a:t>
            </a:r>
            <a:r>
              <a:rPr lang="ru-RU" sz="2400" dirty="0" err="1"/>
              <a:t>бакалавриата</a:t>
            </a:r>
            <a:r>
              <a:rPr lang="ru-RU" sz="2400" dirty="0"/>
              <a:t>, программам </a:t>
            </a:r>
            <a:r>
              <a:rPr lang="ru-RU" sz="2400" dirty="0" err="1"/>
              <a:t>специалитета</a:t>
            </a:r>
            <a:r>
              <a:rPr lang="ru-RU" sz="2400" dirty="0"/>
              <a:t>, программам </a:t>
            </a:r>
            <a:r>
              <a:rPr lang="ru-RU" sz="2400" dirty="0" smtClean="0"/>
              <a:t>магистратуры»</a:t>
            </a:r>
            <a:endParaRPr lang="ru-RU" sz="2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115" y="1362290"/>
            <a:ext cx="485518" cy="489973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wordArtVert"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Подзаконные акты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10233325" y="3296721"/>
            <a:ext cx="796834" cy="326571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9719598" y="1607127"/>
            <a:ext cx="1516438" cy="1011381"/>
          </a:xfrm>
          <a:prstGeom prst="vertic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23.08.2017  № 816</a:t>
            </a:r>
            <a:endParaRPr lang="ru-RU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681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7019" y="60162"/>
            <a:ext cx="9899350" cy="928914"/>
          </a:xfrm>
        </p:spPr>
        <p:txBody>
          <a:bodyPr>
            <a:noAutofit/>
          </a:bodyPr>
          <a:lstStyle/>
          <a:p>
            <a:r>
              <a:rPr lang="ru-RU" sz="2800" dirty="0"/>
              <a:t>Федеральный закон «Об образовании в Российской Федерации» № 273 от 29.12.2012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31248"/>
              </p:ext>
            </p:extLst>
          </p:nvPr>
        </p:nvGraphicFramePr>
        <p:xfrm>
          <a:off x="-195072" y="1361820"/>
          <a:ext cx="9997440" cy="4765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Выноска 1 (с границей) 2"/>
          <p:cNvSpPr/>
          <p:nvPr/>
        </p:nvSpPr>
        <p:spPr>
          <a:xfrm>
            <a:off x="9976104" y="1435608"/>
            <a:ext cx="1472184" cy="484632"/>
          </a:xfrm>
          <a:prstGeom prst="accentCallout1">
            <a:avLst>
              <a:gd name="adj1" fmla="val 47910"/>
              <a:gd name="adj2" fmla="val -5510"/>
              <a:gd name="adj3" fmla="val 48219"/>
              <a:gd name="adj4" fmla="val -53521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13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Выноска 1 (с границей) 5"/>
          <p:cNvSpPr/>
          <p:nvPr/>
        </p:nvSpPr>
        <p:spPr>
          <a:xfrm>
            <a:off x="10247376" y="2813304"/>
            <a:ext cx="1472184" cy="853440"/>
          </a:xfrm>
          <a:prstGeom prst="accentCallout1">
            <a:avLst>
              <a:gd name="adj1" fmla="val 18750"/>
              <a:gd name="adj2" fmla="val -8333"/>
              <a:gd name="adj3" fmla="val -35658"/>
              <a:gd name="adj4" fmla="val -6752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ГОСТ Р 55751-2013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Выноска 1 (с границей) 6"/>
          <p:cNvSpPr/>
          <p:nvPr/>
        </p:nvSpPr>
        <p:spPr>
          <a:xfrm>
            <a:off x="10366248" y="4075176"/>
            <a:ext cx="1472184" cy="484632"/>
          </a:xfrm>
          <a:prstGeom prst="accentCallout1">
            <a:avLst>
              <a:gd name="adj1" fmla="val 18750"/>
              <a:gd name="adj2" fmla="val -8333"/>
              <a:gd name="adj3" fmla="val -148866"/>
              <a:gd name="adj4" fmla="val -302308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60316" y="2285361"/>
            <a:ext cx="362892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*подзаконный акт «Порядок применения электронного обучения, дистанционных образовательных технологий при реализации образовательных программ».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 flipV="1">
            <a:off x="9128760" y="4198620"/>
            <a:ext cx="1039368" cy="118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9282684" y="4512454"/>
            <a:ext cx="885444" cy="486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Выноска 1 (с границей) 12"/>
          <p:cNvSpPr/>
          <p:nvPr/>
        </p:nvSpPr>
        <p:spPr>
          <a:xfrm>
            <a:off x="10247376" y="5434584"/>
            <a:ext cx="1472184" cy="484632"/>
          </a:xfrm>
          <a:prstGeom prst="accentCallout1">
            <a:avLst>
              <a:gd name="adj1" fmla="val 46194"/>
              <a:gd name="adj2" fmla="val -7204"/>
              <a:gd name="adj3" fmla="val 50276"/>
              <a:gd name="adj4" fmla="val -6944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3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9548" y="27303"/>
            <a:ext cx="3558715" cy="496005"/>
          </a:xfrm>
        </p:spPr>
        <p:txBody>
          <a:bodyPr>
            <a:noAutofit/>
          </a:bodyPr>
          <a:lstStyle/>
          <a:p>
            <a:r>
              <a:rPr lang="ru-RU" sz="3200" dirty="0"/>
              <a:t>Онлайн-курсы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3253" y="850750"/>
            <a:ext cx="5446272" cy="10636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Собственные онлайн-курсы образовательной организации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14994" y="235527"/>
            <a:ext cx="4497977" cy="26893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Онлайн-курсы «чужие», размещены на открытых образовательных платформах или на платформах других образовательных организаций</a:t>
            </a: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2147737" y="2951043"/>
            <a:ext cx="1013484" cy="52162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176402">
            <a:off x="5641514" y="2819979"/>
            <a:ext cx="1581527" cy="52162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27168" y="3761364"/>
            <a:ext cx="5323476" cy="1200329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Нормативно-правовое сопровождение их вовлечения в учебный процесс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2233449" y="5107519"/>
            <a:ext cx="727733" cy="52162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7168" y="5744566"/>
            <a:ext cx="4744521" cy="830997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Локальные нормативные документы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2645863">
            <a:off x="6723942" y="4714746"/>
            <a:ext cx="976738" cy="52162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99525" y="5422532"/>
            <a:ext cx="6039222" cy="830997"/>
          </a:xfrm>
          <a:prstGeom prst="rect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специальное нормативно- правовое регулирование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5980229" y="4195620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+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0540" y="1903254"/>
            <a:ext cx="2540430" cy="93397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Массовые открытые онлайн-курсы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00756" y="1903254"/>
            <a:ext cx="2540430" cy="93397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23369" y="2963759"/>
            <a:ext cx="3100706" cy="59647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Массовые открытые онлайн-курсы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980229" y="4191182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+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767478" y="3778028"/>
            <a:ext cx="3183982" cy="10258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другие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форматы онлайн-ресурсов </a:t>
            </a:r>
          </a:p>
        </p:txBody>
      </p:sp>
      <p:sp>
        <p:nvSpPr>
          <p:cNvPr id="20" name="Стрелка вправо 19"/>
          <p:cNvSpPr/>
          <p:nvPr/>
        </p:nvSpPr>
        <p:spPr>
          <a:xfrm rot="10471749">
            <a:off x="7198803" y="4061467"/>
            <a:ext cx="1463118" cy="380495"/>
          </a:xfrm>
          <a:prstGeom prst="rightArrow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9701943">
            <a:off x="3881346" y="4801004"/>
            <a:ext cx="2059594" cy="334653"/>
          </a:xfrm>
          <a:prstGeom prst="rightArrow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5680558" y="2050473"/>
            <a:ext cx="2701442" cy="1765380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82504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045" y="27509"/>
            <a:ext cx="10051570" cy="419057"/>
          </a:xfrm>
        </p:spPr>
        <p:txBody>
          <a:bodyPr>
            <a:noAutofit/>
          </a:bodyPr>
          <a:lstStyle/>
          <a:p>
            <a:r>
              <a:rPr lang="ru-RU" sz="2400" dirty="0"/>
              <a:t>Что необходимо для запуска механизмов и моделей </a:t>
            </a:r>
            <a:r>
              <a:rPr lang="ru-RU" sz="2400" dirty="0" smtClean="0"/>
              <a:t>вовлечения?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632" y="3666744"/>
            <a:ext cx="11274551" cy="2194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3281" y="539722"/>
            <a:ext cx="6308652" cy="6280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Ресурсы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8044" y="1561911"/>
            <a:ext cx="4678979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Требования, методические рекомендации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926580" y="2729929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 </a:t>
            </a:r>
            <a:r>
              <a:rPr lang="ru-RU" sz="2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перезачета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28044" y="2753488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результата обучения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6580" y="1573150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вовлекать в образовательный процесс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26580" y="3886708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могут быть размещены ресурсы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28044" y="3945065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отображать в учебном плане и РПД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6580" y="5043486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доступа обучающимся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28044" y="5136642"/>
            <a:ext cx="4680000" cy="8869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контактной работы в ЭИОС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28172" y="1682212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406895" y="1654301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406895" y="4037265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406895" y="2851217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406895" y="5243891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728172" y="2851217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50829" y="4098085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44652" y="5317806"/>
            <a:ext cx="649224" cy="612648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?</a:t>
            </a:r>
            <a:endParaRPr lang="ru-RU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3635665" y="1217610"/>
            <a:ext cx="506567" cy="3056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765705" y="1221865"/>
            <a:ext cx="506567" cy="3056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41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2544223" y="82868"/>
            <a:ext cx="0" cy="609600"/>
          </a:xfrm>
          <a:prstGeom prst="line">
            <a:avLst/>
          </a:prstGeom>
          <a:ln w="5715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3" name="Прямоугольник 1"/>
          <p:cNvSpPr>
            <a:spLocks noChangeArrowheads="1"/>
          </p:cNvSpPr>
          <p:nvPr/>
        </p:nvSpPr>
        <p:spPr bwMode="auto">
          <a:xfrm>
            <a:off x="2597406" y="-23380"/>
            <a:ext cx="74408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u-RU" altLang="ru-RU" sz="2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Локальная нормативная база, регламентирующая использование электронного обучения</a:t>
            </a: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727600" y="807617"/>
          <a:ext cx="11107348" cy="5595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361285" y="458318"/>
            <a:ext cx="3353990" cy="3000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alt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open.spbstu.ru/lokalnye-akty/</a:t>
            </a:r>
            <a:endParaRPr lang="ru-RU" alt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6611" y="6157154"/>
            <a:ext cx="110319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PT Sans" panose="020B0503020203020204" pitchFamily="34" charset="-52"/>
                <a:cs typeface="Times New Roman" panose="02020603050405020304" pitchFamily="18" charset="0"/>
              </a:rPr>
              <a:t>Образовательная политика </a:t>
            </a:r>
            <a:r>
              <a:rPr lang="ru-RU" dirty="0">
                <a:latin typeface="Times New Roman" panose="02020603050405020304" pitchFamily="18" charset="0"/>
                <a:ea typeface="PT Sans" panose="020B0503020203020204" pitchFamily="34" charset="-52"/>
                <a:cs typeface="Times New Roman" panose="02020603050405020304" pitchFamily="18" charset="0"/>
              </a:rPr>
              <a:t>в части управления и реализации моделей образовательных программ высшего образования  </a:t>
            </a:r>
            <a:r>
              <a:rPr lang="ru-RU" dirty="0">
                <a:latin typeface="Times New Roman" panose="02020603050405020304" pitchFamily="18" charset="0"/>
                <a:ea typeface="PT Sans" panose="020B0503020203020204" pitchFamily="34" charset="-52"/>
                <a:cs typeface="Times New Roman" panose="02020603050405020304" pitchFamily="18" charset="0"/>
                <a:hlinkClick r:id="rId9"/>
              </a:rPr>
              <a:t>http://open.spbstu.ru/wp-content/uploads/2016/02/obr_pol.pdf</a:t>
            </a:r>
            <a:r>
              <a:rPr lang="ru-RU" dirty="0">
                <a:latin typeface="Times New Roman" panose="02020603050405020304" pitchFamily="18" charset="0"/>
                <a:ea typeface="PT Sans" panose="020B0503020203020204" pitchFamily="34" charset="-5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3485" y="5558792"/>
            <a:ext cx="588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ru-RU" sz="5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2" y="126525"/>
            <a:ext cx="576206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999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086759" y="1247418"/>
            <a:ext cx="6680347" cy="450151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Вовлечение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образовательный процесс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877" y="0"/>
            <a:ext cx="8868229" cy="575998"/>
          </a:xfrm>
        </p:spPr>
        <p:txBody>
          <a:bodyPr>
            <a:noAutofit/>
          </a:bodyPr>
          <a:lstStyle/>
          <a:p>
            <a:r>
              <a:rPr lang="ru-RU" sz="2400" dirty="0"/>
              <a:t>Онлайн-курсы в образовательном процессе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93926"/>
            <a:ext cx="10515600" cy="5830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6504" y="638304"/>
            <a:ext cx="3593569" cy="5100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Онлайн-курс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4952" y="2410688"/>
            <a:ext cx="3080657" cy="20590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Инициатива Дирекции основных образовательных программ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(безальтернативное)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314951" y="2375130"/>
            <a:ext cx="2904310" cy="12780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Инициатива структурного подразделения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21988" y="2369443"/>
            <a:ext cx="4148024" cy="21286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Инициатива Дирекции основных образовательных программ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(альтернативное – модуль мобильности)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94283" y="5740472"/>
            <a:ext cx="3851860" cy="5100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онлайн-курсы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250436" y="5715717"/>
            <a:ext cx="3889021" cy="510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ЧУЖИЕ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онлайн-кусы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4283" y="4910570"/>
            <a:ext cx="3939973" cy="61008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Явное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учебных планах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302302" y="4874096"/>
            <a:ext cx="3916959" cy="7038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в учебных планах через модуль мобильности</a:t>
            </a:r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5825357" y="704977"/>
            <a:ext cx="541285" cy="264086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5900" y="1811338"/>
            <a:ext cx="3235325" cy="18526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46550" y="776288"/>
            <a:ext cx="7829550" cy="590867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6" name="Прямоугольник 1"/>
          <p:cNvSpPr>
            <a:spLocks noChangeArrowheads="1"/>
          </p:cNvSpPr>
          <p:nvPr/>
        </p:nvSpPr>
        <p:spPr bwMode="auto">
          <a:xfrm>
            <a:off x="925995" y="1512"/>
            <a:ext cx="917575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Встраивание в образовательный процесс</a:t>
            </a:r>
            <a:endParaRPr lang="ru-RU" altLang="ru-RU" sz="24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70387" y="1101725"/>
            <a:ext cx="2732087" cy="97948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(Вводная лекция –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97763" y="1217613"/>
            <a:ext cx="2193925" cy="72231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занятия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07275" y="3260725"/>
            <a:ext cx="2498725" cy="112395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Аудиторные занятия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78388" y="4694238"/>
            <a:ext cx="2076450" cy="6731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Онлайн-курс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5584851" y="2209006"/>
            <a:ext cx="298450" cy="2357438"/>
          </a:xfrm>
          <a:prstGeom prst="downArrow">
            <a:avLst>
              <a:gd name="adj1" fmla="val 56808"/>
              <a:gd name="adj2" fmla="val 50000"/>
            </a:avLst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8335549" y="2101626"/>
            <a:ext cx="384175" cy="1057275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944100" y="4435475"/>
            <a:ext cx="2076450" cy="94297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освоения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7068344" y="4772250"/>
            <a:ext cx="2755900" cy="387731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трелка вниз 26"/>
          <p:cNvSpPr/>
          <p:nvPr/>
        </p:nvSpPr>
        <p:spPr>
          <a:xfrm rot="19296457">
            <a:off x="9842500" y="1757363"/>
            <a:ext cx="358775" cy="282098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6" name="TextBox 27"/>
          <p:cNvSpPr txBox="1">
            <a:spLocks noChangeArrowheads="1"/>
          </p:cNvSpPr>
          <p:nvPr/>
        </p:nvSpPr>
        <p:spPr bwMode="auto">
          <a:xfrm>
            <a:off x="7742238" y="5565775"/>
            <a:ext cx="4278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r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выставления итоговой оценки, определены преподавателем в соответствии с РПД.</a:t>
            </a:r>
          </a:p>
        </p:txBody>
      </p:sp>
      <p:sp>
        <p:nvSpPr>
          <p:cNvPr id="20497" name="TextBox 31"/>
          <p:cNvSpPr txBox="1">
            <a:spLocks noChangeArrowheads="1"/>
          </p:cNvSpPr>
          <p:nvPr/>
        </p:nvSpPr>
        <p:spPr bwMode="auto">
          <a:xfrm>
            <a:off x="4294188" y="5518150"/>
            <a:ext cx="28082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2 попытки сдачи итогового теста</a:t>
            </a:r>
          </a:p>
          <a:p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Оффлайн-прокторинг</a:t>
            </a:r>
          </a:p>
        </p:txBody>
      </p:sp>
      <p:sp>
        <p:nvSpPr>
          <p:cNvPr id="4" name="TextBox 32"/>
          <p:cNvSpPr txBox="1">
            <a:spLocks noChangeArrowheads="1"/>
          </p:cNvSpPr>
          <p:nvPr/>
        </p:nvSpPr>
        <p:spPr bwMode="auto">
          <a:xfrm>
            <a:off x="93663" y="4492625"/>
            <a:ext cx="38131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Пересчет нагрузки (см. «Нормы времени…»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курса  - консультации, организация работ на форуме, контроль  СРС, контроль успеваемости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81687" y="982663"/>
            <a:ext cx="1476330" cy="7048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800600" y="496888"/>
            <a:ext cx="6959600" cy="4032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изучается в смешанном формате</a:t>
            </a:r>
          </a:p>
        </p:txBody>
      </p:sp>
      <p:sp>
        <p:nvSpPr>
          <p:cNvPr id="35" name="Стрелка вниз 34"/>
          <p:cNvSpPr/>
          <p:nvPr/>
        </p:nvSpPr>
        <p:spPr>
          <a:xfrm rot="1800000">
            <a:off x="6935015" y="1974863"/>
            <a:ext cx="355550" cy="2603500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2" name="Рисунок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9" t="21475" r="22289" b="36906"/>
          <a:stretch>
            <a:fillRect/>
          </a:stretch>
        </p:blipFill>
        <p:spPr bwMode="auto">
          <a:xfrm>
            <a:off x="315913" y="1916113"/>
            <a:ext cx="2984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трелка влево 23"/>
          <p:cNvSpPr/>
          <p:nvPr/>
        </p:nvSpPr>
        <p:spPr>
          <a:xfrm rot="10800000">
            <a:off x="3260725" y="3413125"/>
            <a:ext cx="769938" cy="1339850"/>
          </a:xfrm>
          <a:prstGeom prst="left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87363" y="3805238"/>
            <a:ext cx="2441574" cy="63023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</a:p>
        </p:txBody>
      </p:sp>
      <p:sp>
        <p:nvSpPr>
          <p:cNvPr id="5" name="Стрелка влево 4"/>
          <p:cNvSpPr/>
          <p:nvPr/>
        </p:nvSpPr>
        <p:spPr>
          <a:xfrm rot="10800000">
            <a:off x="2928938" y="873128"/>
            <a:ext cx="1101725" cy="1042985"/>
          </a:xfrm>
          <a:prstGeom prst="leftArrow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2" y="126525"/>
            <a:ext cx="576206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831668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898" y="-68253"/>
            <a:ext cx="8741664" cy="941832"/>
          </a:xfrm>
        </p:spPr>
        <p:txBody>
          <a:bodyPr>
            <a:normAutofit/>
          </a:bodyPr>
          <a:lstStyle/>
          <a:p>
            <a:r>
              <a:rPr lang="ru-RU" sz="2400" dirty="0"/>
              <a:t>Механизмы записи на онлайн-курсы, вовлеченные в основной образовательный процесс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3" y="941833"/>
            <a:ext cx="6339314" cy="580643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Если курс есть </a:t>
            </a:r>
            <a:r>
              <a:rPr lang="ru-RU" sz="2400" b="1" dirty="0" smtClean="0"/>
              <a:t>в основном образовательном процессе, </a:t>
            </a:r>
            <a:r>
              <a:rPr lang="ru-RU" sz="2400" dirty="0" smtClean="0"/>
              <a:t>то это отражено в АС «Нагрузка» 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000" dirty="0" smtClean="0"/>
          </a:p>
          <a:p>
            <a:r>
              <a:rPr lang="ru-RU" sz="2000" dirty="0" smtClean="0"/>
              <a:t>ЦОО получает выгрузку из ДООП        и организует запись на соответствующие курсы</a:t>
            </a:r>
          </a:p>
          <a:p>
            <a:r>
              <a:rPr lang="ru-RU" sz="2000" dirty="0" smtClean="0"/>
              <a:t>Студент </a:t>
            </a:r>
            <a:r>
              <a:rPr lang="ru-RU" sz="2000" dirty="0"/>
              <a:t>заходит на курс</a:t>
            </a:r>
            <a:r>
              <a:rPr lang="ru-RU" sz="2400" dirty="0"/>
              <a:t> </a:t>
            </a:r>
            <a:r>
              <a:rPr lang="ru-RU" sz="2000" dirty="0"/>
              <a:t>со своей единой учетной </a:t>
            </a:r>
            <a:r>
              <a:rPr lang="ru-RU" sz="2000" dirty="0" smtClean="0"/>
              <a:t>записью (внутренние порталы), корпоративной почтой – внешние порталы</a:t>
            </a:r>
            <a:endParaRPr lang="ru-RU" sz="2000" dirty="0"/>
          </a:p>
          <a:p>
            <a:pPr marL="457200" lvl="1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t="33687" r="53328" b="40743"/>
          <a:stretch/>
        </p:blipFill>
        <p:spPr bwMode="auto">
          <a:xfrm>
            <a:off x="290945" y="2034758"/>
            <a:ext cx="5406055" cy="21354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564" y="1728781"/>
            <a:ext cx="5538831" cy="4211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584986" y="555385"/>
            <a:ext cx="55020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 курсы видны как гиперссылки на курсы в личном кабинете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обучающегося</a:t>
            </a:r>
            <a:r>
              <a:rPr lang="en-US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https://lk.spbstu.ru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057208" y="1021656"/>
            <a:ext cx="1279584" cy="18861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9180576" y="1478715"/>
            <a:ext cx="155448" cy="41409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090789" y="4521088"/>
            <a:ext cx="3741547" cy="758871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&lt;</a:t>
            </a: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СПбПУ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01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1254" y="8658"/>
            <a:ext cx="8136700" cy="46697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Отражение в учебном плане и РПД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4632" y="1243584"/>
            <a:ext cx="10870756" cy="4946079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507732" y="492514"/>
            <a:ext cx="8485632" cy="3696041"/>
            <a:chOff x="-3810508" y="690372"/>
            <a:chExt cx="7725029" cy="3385566"/>
          </a:xfrm>
        </p:grpSpPr>
        <p:pic>
          <p:nvPicPr>
            <p:cNvPr id="8" name="Рисунок 7"/>
            <p:cNvPicPr/>
            <p:nvPr/>
          </p:nvPicPr>
          <p:blipFill rotWithShape="1">
            <a:blip r:embed="rId3"/>
            <a:srcRect l="10263" t="23717" r="26286" b="31711"/>
            <a:stretch/>
          </p:blipFill>
          <p:spPr bwMode="auto">
            <a:xfrm>
              <a:off x="-3810508" y="690372"/>
              <a:ext cx="7725029" cy="338556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Полилиния 8"/>
            <p:cNvSpPr/>
            <p:nvPr/>
          </p:nvSpPr>
          <p:spPr>
            <a:xfrm>
              <a:off x="1638300" y="947420"/>
              <a:ext cx="375920" cy="312420"/>
            </a:xfrm>
            <a:custGeom>
              <a:avLst/>
              <a:gdLst>
                <a:gd name="connsiteX0" fmla="*/ 355600 w 375920"/>
                <a:gd name="connsiteY0" fmla="*/ 15240 h 312420"/>
                <a:gd name="connsiteX1" fmla="*/ 254000 w 375920"/>
                <a:gd name="connsiteY1" fmla="*/ 7620 h 312420"/>
                <a:gd name="connsiteX2" fmla="*/ 195580 w 375920"/>
                <a:gd name="connsiteY2" fmla="*/ 2540 h 312420"/>
                <a:gd name="connsiteX3" fmla="*/ 165100 w 375920"/>
                <a:gd name="connsiteY3" fmla="*/ 0 h 312420"/>
                <a:gd name="connsiteX4" fmla="*/ 116840 w 375920"/>
                <a:gd name="connsiteY4" fmla="*/ 2540 h 312420"/>
                <a:gd name="connsiteX5" fmla="*/ 99060 w 375920"/>
                <a:gd name="connsiteY5" fmla="*/ 10160 h 312420"/>
                <a:gd name="connsiteX6" fmla="*/ 76200 w 375920"/>
                <a:gd name="connsiteY6" fmla="*/ 15240 h 312420"/>
                <a:gd name="connsiteX7" fmla="*/ 53340 w 375920"/>
                <a:gd name="connsiteY7" fmla="*/ 25400 h 312420"/>
                <a:gd name="connsiteX8" fmla="*/ 35560 w 375920"/>
                <a:gd name="connsiteY8" fmla="*/ 35560 h 312420"/>
                <a:gd name="connsiteX9" fmla="*/ 22860 w 375920"/>
                <a:gd name="connsiteY9" fmla="*/ 48260 h 312420"/>
                <a:gd name="connsiteX10" fmla="*/ 20320 w 375920"/>
                <a:gd name="connsiteY10" fmla="*/ 60960 h 312420"/>
                <a:gd name="connsiteX11" fmla="*/ 15240 w 375920"/>
                <a:gd name="connsiteY11" fmla="*/ 71120 h 312420"/>
                <a:gd name="connsiteX12" fmla="*/ 12700 w 375920"/>
                <a:gd name="connsiteY12" fmla="*/ 81280 h 312420"/>
                <a:gd name="connsiteX13" fmla="*/ 10160 w 375920"/>
                <a:gd name="connsiteY13" fmla="*/ 88900 h 312420"/>
                <a:gd name="connsiteX14" fmla="*/ 5080 w 375920"/>
                <a:gd name="connsiteY14" fmla="*/ 124460 h 312420"/>
                <a:gd name="connsiteX15" fmla="*/ 2540 w 375920"/>
                <a:gd name="connsiteY15" fmla="*/ 132080 h 312420"/>
                <a:gd name="connsiteX16" fmla="*/ 0 w 375920"/>
                <a:gd name="connsiteY16" fmla="*/ 142240 h 312420"/>
                <a:gd name="connsiteX17" fmla="*/ 2540 w 375920"/>
                <a:gd name="connsiteY17" fmla="*/ 233680 h 312420"/>
                <a:gd name="connsiteX18" fmla="*/ 10160 w 375920"/>
                <a:gd name="connsiteY18" fmla="*/ 251460 h 312420"/>
                <a:gd name="connsiteX19" fmla="*/ 15240 w 375920"/>
                <a:gd name="connsiteY19" fmla="*/ 266700 h 312420"/>
                <a:gd name="connsiteX20" fmla="*/ 22860 w 375920"/>
                <a:gd name="connsiteY20" fmla="*/ 284480 h 312420"/>
                <a:gd name="connsiteX21" fmla="*/ 33020 w 375920"/>
                <a:gd name="connsiteY21" fmla="*/ 299720 h 312420"/>
                <a:gd name="connsiteX22" fmla="*/ 40640 w 375920"/>
                <a:gd name="connsiteY22" fmla="*/ 304800 h 312420"/>
                <a:gd name="connsiteX23" fmla="*/ 50800 w 375920"/>
                <a:gd name="connsiteY23" fmla="*/ 307340 h 312420"/>
                <a:gd name="connsiteX24" fmla="*/ 68580 w 375920"/>
                <a:gd name="connsiteY24" fmla="*/ 312420 h 312420"/>
                <a:gd name="connsiteX25" fmla="*/ 119380 w 375920"/>
                <a:gd name="connsiteY25" fmla="*/ 309880 h 312420"/>
                <a:gd name="connsiteX26" fmla="*/ 154940 w 375920"/>
                <a:gd name="connsiteY26" fmla="*/ 302260 h 312420"/>
                <a:gd name="connsiteX27" fmla="*/ 177800 w 375920"/>
                <a:gd name="connsiteY27" fmla="*/ 299720 h 312420"/>
                <a:gd name="connsiteX28" fmla="*/ 193040 w 375920"/>
                <a:gd name="connsiteY28" fmla="*/ 294640 h 312420"/>
                <a:gd name="connsiteX29" fmla="*/ 218440 w 375920"/>
                <a:gd name="connsiteY29" fmla="*/ 284480 h 312420"/>
                <a:gd name="connsiteX30" fmla="*/ 243840 w 375920"/>
                <a:gd name="connsiteY30" fmla="*/ 279400 h 312420"/>
                <a:gd name="connsiteX31" fmla="*/ 254000 w 375920"/>
                <a:gd name="connsiteY31" fmla="*/ 276860 h 312420"/>
                <a:gd name="connsiteX32" fmla="*/ 269240 w 375920"/>
                <a:gd name="connsiteY32" fmla="*/ 269240 h 312420"/>
                <a:gd name="connsiteX33" fmla="*/ 287020 w 375920"/>
                <a:gd name="connsiteY33" fmla="*/ 264160 h 312420"/>
                <a:gd name="connsiteX34" fmla="*/ 309880 w 375920"/>
                <a:gd name="connsiteY34" fmla="*/ 256540 h 312420"/>
                <a:gd name="connsiteX35" fmla="*/ 330200 w 375920"/>
                <a:gd name="connsiteY35" fmla="*/ 246380 h 312420"/>
                <a:gd name="connsiteX36" fmla="*/ 335280 w 375920"/>
                <a:gd name="connsiteY36" fmla="*/ 238760 h 312420"/>
                <a:gd name="connsiteX37" fmla="*/ 342900 w 375920"/>
                <a:gd name="connsiteY37" fmla="*/ 228600 h 312420"/>
                <a:gd name="connsiteX38" fmla="*/ 347980 w 375920"/>
                <a:gd name="connsiteY38" fmla="*/ 215900 h 312420"/>
                <a:gd name="connsiteX39" fmla="*/ 360680 w 375920"/>
                <a:gd name="connsiteY39" fmla="*/ 200660 h 312420"/>
                <a:gd name="connsiteX40" fmla="*/ 365760 w 375920"/>
                <a:gd name="connsiteY40" fmla="*/ 182880 h 312420"/>
                <a:gd name="connsiteX41" fmla="*/ 370840 w 375920"/>
                <a:gd name="connsiteY41" fmla="*/ 175260 h 312420"/>
                <a:gd name="connsiteX42" fmla="*/ 373380 w 375920"/>
                <a:gd name="connsiteY42" fmla="*/ 165100 h 312420"/>
                <a:gd name="connsiteX43" fmla="*/ 375920 w 375920"/>
                <a:gd name="connsiteY43" fmla="*/ 157480 h 312420"/>
                <a:gd name="connsiteX44" fmla="*/ 373380 w 375920"/>
                <a:gd name="connsiteY44" fmla="*/ 137160 h 312420"/>
                <a:gd name="connsiteX45" fmla="*/ 365760 w 375920"/>
                <a:gd name="connsiteY45" fmla="*/ 111760 h 312420"/>
                <a:gd name="connsiteX46" fmla="*/ 365760 w 375920"/>
                <a:gd name="connsiteY46" fmla="*/ 685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920" h="312420">
                  <a:moveTo>
                    <a:pt x="355600" y="15240"/>
                  </a:moveTo>
                  <a:cubicBezTo>
                    <a:pt x="252323" y="10322"/>
                    <a:pt x="350660" y="16025"/>
                    <a:pt x="254000" y="7620"/>
                  </a:cubicBezTo>
                  <a:lnTo>
                    <a:pt x="195580" y="2540"/>
                  </a:lnTo>
                  <a:lnTo>
                    <a:pt x="165100" y="0"/>
                  </a:lnTo>
                  <a:cubicBezTo>
                    <a:pt x="149013" y="847"/>
                    <a:pt x="132888" y="1144"/>
                    <a:pt x="116840" y="2540"/>
                  </a:cubicBezTo>
                  <a:cubicBezTo>
                    <a:pt x="101593" y="3866"/>
                    <a:pt x="111443" y="4853"/>
                    <a:pt x="99060" y="10160"/>
                  </a:cubicBezTo>
                  <a:cubicBezTo>
                    <a:pt x="95921" y="11505"/>
                    <a:pt x="78460" y="14788"/>
                    <a:pt x="76200" y="15240"/>
                  </a:cubicBezTo>
                  <a:cubicBezTo>
                    <a:pt x="53785" y="30183"/>
                    <a:pt x="89612" y="7264"/>
                    <a:pt x="53340" y="25400"/>
                  </a:cubicBezTo>
                  <a:cubicBezTo>
                    <a:pt x="40450" y="31845"/>
                    <a:pt x="46330" y="28380"/>
                    <a:pt x="35560" y="35560"/>
                  </a:cubicBezTo>
                  <a:cubicBezTo>
                    <a:pt x="26829" y="61753"/>
                    <a:pt x="42477" y="20797"/>
                    <a:pt x="22860" y="48260"/>
                  </a:cubicBezTo>
                  <a:cubicBezTo>
                    <a:pt x="20351" y="51773"/>
                    <a:pt x="21685" y="56864"/>
                    <a:pt x="20320" y="60960"/>
                  </a:cubicBezTo>
                  <a:cubicBezTo>
                    <a:pt x="19123" y="64552"/>
                    <a:pt x="16569" y="67575"/>
                    <a:pt x="15240" y="71120"/>
                  </a:cubicBezTo>
                  <a:cubicBezTo>
                    <a:pt x="14014" y="74389"/>
                    <a:pt x="13659" y="77923"/>
                    <a:pt x="12700" y="81280"/>
                  </a:cubicBezTo>
                  <a:cubicBezTo>
                    <a:pt x="11964" y="83854"/>
                    <a:pt x="10741" y="86286"/>
                    <a:pt x="10160" y="88900"/>
                  </a:cubicBezTo>
                  <a:cubicBezTo>
                    <a:pt x="5995" y="107641"/>
                    <a:pt x="8925" y="103314"/>
                    <a:pt x="5080" y="124460"/>
                  </a:cubicBezTo>
                  <a:cubicBezTo>
                    <a:pt x="4601" y="127094"/>
                    <a:pt x="3276" y="129506"/>
                    <a:pt x="2540" y="132080"/>
                  </a:cubicBezTo>
                  <a:cubicBezTo>
                    <a:pt x="1581" y="135437"/>
                    <a:pt x="847" y="138853"/>
                    <a:pt x="0" y="142240"/>
                  </a:cubicBezTo>
                  <a:cubicBezTo>
                    <a:pt x="847" y="172720"/>
                    <a:pt x="1017" y="203226"/>
                    <a:pt x="2540" y="233680"/>
                  </a:cubicBezTo>
                  <a:cubicBezTo>
                    <a:pt x="3202" y="246929"/>
                    <a:pt x="5433" y="240824"/>
                    <a:pt x="10160" y="251460"/>
                  </a:cubicBezTo>
                  <a:cubicBezTo>
                    <a:pt x="12335" y="256353"/>
                    <a:pt x="13547" y="261620"/>
                    <a:pt x="15240" y="266700"/>
                  </a:cubicBezTo>
                  <a:cubicBezTo>
                    <a:pt x="17868" y="274583"/>
                    <a:pt x="18152" y="276633"/>
                    <a:pt x="22860" y="284480"/>
                  </a:cubicBezTo>
                  <a:cubicBezTo>
                    <a:pt x="26001" y="289715"/>
                    <a:pt x="27940" y="296333"/>
                    <a:pt x="33020" y="299720"/>
                  </a:cubicBezTo>
                  <a:cubicBezTo>
                    <a:pt x="35560" y="301413"/>
                    <a:pt x="37834" y="303597"/>
                    <a:pt x="40640" y="304800"/>
                  </a:cubicBezTo>
                  <a:cubicBezTo>
                    <a:pt x="43849" y="306175"/>
                    <a:pt x="47443" y="306381"/>
                    <a:pt x="50800" y="307340"/>
                  </a:cubicBezTo>
                  <a:cubicBezTo>
                    <a:pt x="76307" y="314628"/>
                    <a:pt x="36818" y="304480"/>
                    <a:pt x="68580" y="312420"/>
                  </a:cubicBezTo>
                  <a:cubicBezTo>
                    <a:pt x="85513" y="311573"/>
                    <a:pt x="102510" y="311567"/>
                    <a:pt x="119380" y="309880"/>
                  </a:cubicBezTo>
                  <a:cubicBezTo>
                    <a:pt x="176546" y="304163"/>
                    <a:pt x="124944" y="306875"/>
                    <a:pt x="154940" y="302260"/>
                  </a:cubicBezTo>
                  <a:cubicBezTo>
                    <a:pt x="162518" y="301094"/>
                    <a:pt x="170180" y="300567"/>
                    <a:pt x="177800" y="299720"/>
                  </a:cubicBezTo>
                  <a:cubicBezTo>
                    <a:pt x="182880" y="298027"/>
                    <a:pt x="188251" y="297035"/>
                    <a:pt x="193040" y="294640"/>
                  </a:cubicBezTo>
                  <a:cubicBezTo>
                    <a:pt x="205770" y="288275"/>
                    <a:pt x="202747" y="289188"/>
                    <a:pt x="218440" y="284480"/>
                  </a:cubicBezTo>
                  <a:cubicBezTo>
                    <a:pt x="230240" y="280940"/>
                    <a:pt x="230109" y="282146"/>
                    <a:pt x="243840" y="279400"/>
                  </a:cubicBezTo>
                  <a:cubicBezTo>
                    <a:pt x="247263" y="278715"/>
                    <a:pt x="250643" y="277819"/>
                    <a:pt x="254000" y="276860"/>
                  </a:cubicBezTo>
                  <a:cubicBezTo>
                    <a:pt x="268897" y="272604"/>
                    <a:pt x="254397" y="276661"/>
                    <a:pt x="269240" y="269240"/>
                  </a:cubicBezTo>
                  <a:cubicBezTo>
                    <a:pt x="272884" y="267418"/>
                    <a:pt x="283765" y="264974"/>
                    <a:pt x="287020" y="264160"/>
                  </a:cubicBezTo>
                  <a:cubicBezTo>
                    <a:pt x="305583" y="251785"/>
                    <a:pt x="280397" y="267070"/>
                    <a:pt x="309880" y="256540"/>
                  </a:cubicBezTo>
                  <a:cubicBezTo>
                    <a:pt x="317012" y="253993"/>
                    <a:pt x="330200" y="246380"/>
                    <a:pt x="330200" y="246380"/>
                  </a:cubicBezTo>
                  <a:cubicBezTo>
                    <a:pt x="331893" y="243840"/>
                    <a:pt x="333506" y="241244"/>
                    <a:pt x="335280" y="238760"/>
                  </a:cubicBezTo>
                  <a:cubicBezTo>
                    <a:pt x="337741" y="235315"/>
                    <a:pt x="340844" y="232301"/>
                    <a:pt x="342900" y="228600"/>
                  </a:cubicBezTo>
                  <a:cubicBezTo>
                    <a:pt x="345114" y="224614"/>
                    <a:pt x="345941" y="219978"/>
                    <a:pt x="347980" y="215900"/>
                  </a:cubicBezTo>
                  <a:cubicBezTo>
                    <a:pt x="351516" y="208827"/>
                    <a:pt x="355063" y="206277"/>
                    <a:pt x="360680" y="200660"/>
                  </a:cubicBezTo>
                  <a:cubicBezTo>
                    <a:pt x="361494" y="197405"/>
                    <a:pt x="363938" y="186524"/>
                    <a:pt x="365760" y="182880"/>
                  </a:cubicBezTo>
                  <a:cubicBezTo>
                    <a:pt x="367125" y="180150"/>
                    <a:pt x="369147" y="177800"/>
                    <a:pt x="370840" y="175260"/>
                  </a:cubicBezTo>
                  <a:cubicBezTo>
                    <a:pt x="371687" y="171873"/>
                    <a:pt x="372421" y="168457"/>
                    <a:pt x="373380" y="165100"/>
                  </a:cubicBezTo>
                  <a:cubicBezTo>
                    <a:pt x="374116" y="162526"/>
                    <a:pt x="375920" y="160157"/>
                    <a:pt x="375920" y="157480"/>
                  </a:cubicBezTo>
                  <a:cubicBezTo>
                    <a:pt x="375920" y="150654"/>
                    <a:pt x="374810" y="143835"/>
                    <a:pt x="373380" y="137160"/>
                  </a:cubicBezTo>
                  <a:cubicBezTo>
                    <a:pt x="372694" y="133957"/>
                    <a:pt x="366015" y="117108"/>
                    <a:pt x="365760" y="111760"/>
                  </a:cubicBezTo>
                  <a:cubicBezTo>
                    <a:pt x="365075" y="97383"/>
                    <a:pt x="365760" y="82973"/>
                    <a:pt x="365760" y="68580"/>
                  </a:cubicBezTo>
                </a:path>
              </a:pathLst>
            </a:cu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684020" y="1500632"/>
              <a:ext cx="375920" cy="312420"/>
            </a:xfrm>
            <a:custGeom>
              <a:avLst/>
              <a:gdLst>
                <a:gd name="connsiteX0" fmla="*/ 355600 w 375920"/>
                <a:gd name="connsiteY0" fmla="*/ 15240 h 312420"/>
                <a:gd name="connsiteX1" fmla="*/ 254000 w 375920"/>
                <a:gd name="connsiteY1" fmla="*/ 7620 h 312420"/>
                <a:gd name="connsiteX2" fmla="*/ 195580 w 375920"/>
                <a:gd name="connsiteY2" fmla="*/ 2540 h 312420"/>
                <a:gd name="connsiteX3" fmla="*/ 165100 w 375920"/>
                <a:gd name="connsiteY3" fmla="*/ 0 h 312420"/>
                <a:gd name="connsiteX4" fmla="*/ 116840 w 375920"/>
                <a:gd name="connsiteY4" fmla="*/ 2540 h 312420"/>
                <a:gd name="connsiteX5" fmla="*/ 99060 w 375920"/>
                <a:gd name="connsiteY5" fmla="*/ 10160 h 312420"/>
                <a:gd name="connsiteX6" fmla="*/ 76200 w 375920"/>
                <a:gd name="connsiteY6" fmla="*/ 15240 h 312420"/>
                <a:gd name="connsiteX7" fmla="*/ 53340 w 375920"/>
                <a:gd name="connsiteY7" fmla="*/ 25400 h 312420"/>
                <a:gd name="connsiteX8" fmla="*/ 35560 w 375920"/>
                <a:gd name="connsiteY8" fmla="*/ 35560 h 312420"/>
                <a:gd name="connsiteX9" fmla="*/ 22860 w 375920"/>
                <a:gd name="connsiteY9" fmla="*/ 48260 h 312420"/>
                <a:gd name="connsiteX10" fmla="*/ 20320 w 375920"/>
                <a:gd name="connsiteY10" fmla="*/ 60960 h 312420"/>
                <a:gd name="connsiteX11" fmla="*/ 15240 w 375920"/>
                <a:gd name="connsiteY11" fmla="*/ 71120 h 312420"/>
                <a:gd name="connsiteX12" fmla="*/ 12700 w 375920"/>
                <a:gd name="connsiteY12" fmla="*/ 81280 h 312420"/>
                <a:gd name="connsiteX13" fmla="*/ 10160 w 375920"/>
                <a:gd name="connsiteY13" fmla="*/ 88900 h 312420"/>
                <a:gd name="connsiteX14" fmla="*/ 5080 w 375920"/>
                <a:gd name="connsiteY14" fmla="*/ 124460 h 312420"/>
                <a:gd name="connsiteX15" fmla="*/ 2540 w 375920"/>
                <a:gd name="connsiteY15" fmla="*/ 132080 h 312420"/>
                <a:gd name="connsiteX16" fmla="*/ 0 w 375920"/>
                <a:gd name="connsiteY16" fmla="*/ 142240 h 312420"/>
                <a:gd name="connsiteX17" fmla="*/ 2540 w 375920"/>
                <a:gd name="connsiteY17" fmla="*/ 233680 h 312420"/>
                <a:gd name="connsiteX18" fmla="*/ 10160 w 375920"/>
                <a:gd name="connsiteY18" fmla="*/ 251460 h 312420"/>
                <a:gd name="connsiteX19" fmla="*/ 15240 w 375920"/>
                <a:gd name="connsiteY19" fmla="*/ 266700 h 312420"/>
                <a:gd name="connsiteX20" fmla="*/ 22860 w 375920"/>
                <a:gd name="connsiteY20" fmla="*/ 284480 h 312420"/>
                <a:gd name="connsiteX21" fmla="*/ 33020 w 375920"/>
                <a:gd name="connsiteY21" fmla="*/ 299720 h 312420"/>
                <a:gd name="connsiteX22" fmla="*/ 40640 w 375920"/>
                <a:gd name="connsiteY22" fmla="*/ 304800 h 312420"/>
                <a:gd name="connsiteX23" fmla="*/ 50800 w 375920"/>
                <a:gd name="connsiteY23" fmla="*/ 307340 h 312420"/>
                <a:gd name="connsiteX24" fmla="*/ 68580 w 375920"/>
                <a:gd name="connsiteY24" fmla="*/ 312420 h 312420"/>
                <a:gd name="connsiteX25" fmla="*/ 119380 w 375920"/>
                <a:gd name="connsiteY25" fmla="*/ 309880 h 312420"/>
                <a:gd name="connsiteX26" fmla="*/ 154940 w 375920"/>
                <a:gd name="connsiteY26" fmla="*/ 302260 h 312420"/>
                <a:gd name="connsiteX27" fmla="*/ 177800 w 375920"/>
                <a:gd name="connsiteY27" fmla="*/ 299720 h 312420"/>
                <a:gd name="connsiteX28" fmla="*/ 193040 w 375920"/>
                <a:gd name="connsiteY28" fmla="*/ 294640 h 312420"/>
                <a:gd name="connsiteX29" fmla="*/ 218440 w 375920"/>
                <a:gd name="connsiteY29" fmla="*/ 284480 h 312420"/>
                <a:gd name="connsiteX30" fmla="*/ 243840 w 375920"/>
                <a:gd name="connsiteY30" fmla="*/ 279400 h 312420"/>
                <a:gd name="connsiteX31" fmla="*/ 254000 w 375920"/>
                <a:gd name="connsiteY31" fmla="*/ 276860 h 312420"/>
                <a:gd name="connsiteX32" fmla="*/ 269240 w 375920"/>
                <a:gd name="connsiteY32" fmla="*/ 269240 h 312420"/>
                <a:gd name="connsiteX33" fmla="*/ 287020 w 375920"/>
                <a:gd name="connsiteY33" fmla="*/ 264160 h 312420"/>
                <a:gd name="connsiteX34" fmla="*/ 309880 w 375920"/>
                <a:gd name="connsiteY34" fmla="*/ 256540 h 312420"/>
                <a:gd name="connsiteX35" fmla="*/ 330200 w 375920"/>
                <a:gd name="connsiteY35" fmla="*/ 246380 h 312420"/>
                <a:gd name="connsiteX36" fmla="*/ 335280 w 375920"/>
                <a:gd name="connsiteY36" fmla="*/ 238760 h 312420"/>
                <a:gd name="connsiteX37" fmla="*/ 342900 w 375920"/>
                <a:gd name="connsiteY37" fmla="*/ 228600 h 312420"/>
                <a:gd name="connsiteX38" fmla="*/ 347980 w 375920"/>
                <a:gd name="connsiteY38" fmla="*/ 215900 h 312420"/>
                <a:gd name="connsiteX39" fmla="*/ 360680 w 375920"/>
                <a:gd name="connsiteY39" fmla="*/ 200660 h 312420"/>
                <a:gd name="connsiteX40" fmla="*/ 365760 w 375920"/>
                <a:gd name="connsiteY40" fmla="*/ 182880 h 312420"/>
                <a:gd name="connsiteX41" fmla="*/ 370840 w 375920"/>
                <a:gd name="connsiteY41" fmla="*/ 175260 h 312420"/>
                <a:gd name="connsiteX42" fmla="*/ 373380 w 375920"/>
                <a:gd name="connsiteY42" fmla="*/ 165100 h 312420"/>
                <a:gd name="connsiteX43" fmla="*/ 375920 w 375920"/>
                <a:gd name="connsiteY43" fmla="*/ 157480 h 312420"/>
                <a:gd name="connsiteX44" fmla="*/ 373380 w 375920"/>
                <a:gd name="connsiteY44" fmla="*/ 137160 h 312420"/>
                <a:gd name="connsiteX45" fmla="*/ 365760 w 375920"/>
                <a:gd name="connsiteY45" fmla="*/ 111760 h 312420"/>
                <a:gd name="connsiteX46" fmla="*/ 365760 w 375920"/>
                <a:gd name="connsiteY46" fmla="*/ 685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920" h="312420">
                  <a:moveTo>
                    <a:pt x="355600" y="15240"/>
                  </a:moveTo>
                  <a:cubicBezTo>
                    <a:pt x="252323" y="10322"/>
                    <a:pt x="350660" y="16025"/>
                    <a:pt x="254000" y="7620"/>
                  </a:cubicBezTo>
                  <a:lnTo>
                    <a:pt x="195580" y="2540"/>
                  </a:lnTo>
                  <a:lnTo>
                    <a:pt x="165100" y="0"/>
                  </a:lnTo>
                  <a:cubicBezTo>
                    <a:pt x="149013" y="847"/>
                    <a:pt x="132888" y="1144"/>
                    <a:pt x="116840" y="2540"/>
                  </a:cubicBezTo>
                  <a:cubicBezTo>
                    <a:pt x="101593" y="3866"/>
                    <a:pt x="111443" y="4853"/>
                    <a:pt x="99060" y="10160"/>
                  </a:cubicBezTo>
                  <a:cubicBezTo>
                    <a:pt x="95921" y="11505"/>
                    <a:pt x="78460" y="14788"/>
                    <a:pt x="76200" y="15240"/>
                  </a:cubicBezTo>
                  <a:cubicBezTo>
                    <a:pt x="53785" y="30183"/>
                    <a:pt x="89612" y="7264"/>
                    <a:pt x="53340" y="25400"/>
                  </a:cubicBezTo>
                  <a:cubicBezTo>
                    <a:pt x="40450" y="31845"/>
                    <a:pt x="46330" y="28380"/>
                    <a:pt x="35560" y="35560"/>
                  </a:cubicBezTo>
                  <a:cubicBezTo>
                    <a:pt x="26829" y="61753"/>
                    <a:pt x="42477" y="20797"/>
                    <a:pt x="22860" y="48260"/>
                  </a:cubicBezTo>
                  <a:cubicBezTo>
                    <a:pt x="20351" y="51773"/>
                    <a:pt x="21685" y="56864"/>
                    <a:pt x="20320" y="60960"/>
                  </a:cubicBezTo>
                  <a:cubicBezTo>
                    <a:pt x="19123" y="64552"/>
                    <a:pt x="16569" y="67575"/>
                    <a:pt x="15240" y="71120"/>
                  </a:cubicBezTo>
                  <a:cubicBezTo>
                    <a:pt x="14014" y="74389"/>
                    <a:pt x="13659" y="77923"/>
                    <a:pt x="12700" y="81280"/>
                  </a:cubicBezTo>
                  <a:cubicBezTo>
                    <a:pt x="11964" y="83854"/>
                    <a:pt x="10741" y="86286"/>
                    <a:pt x="10160" y="88900"/>
                  </a:cubicBezTo>
                  <a:cubicBezTo>
                    <a:pt x="5995" y="107641"/>
                    <a:pt x="8925" y="103314"/>
                    <a:pt x="5080" y="124460"/>
                  </a:cubicBezTo>
                  <a:cubicBezTo>
                    <a:pt x="4601" y="127094"/>
                    <a:pt x="3276" y="129506"/>
                    <a:pt x="2540" y="132080"/>
                  </a:cubicBezTo>
                  <a:cubicBezTo>
                    <a:pt x="1581" y="135437"/>
                    <a:pt x="847" y="138853"/>
                    <a:pt x="0" y="142240"/>
                  </a:cubicBezTo>
                  <a:cubicBezTo>
                    <a:pt x="847" y="172720"/>
                    <a:pt x="1017" y="203226"/>
                    <a:pt x="2540" y="233680"/>
                  </a:cubicBezTo>
                  <a:cubicBezTo>
                    <a:pt x="3202" y="246929"/>
                    <a:pt x="5433" y="240824"/>
                    <a:pt x="10160" y="251460"/>
                  </a:cubicBezTo>
                  <a:cubicBezTo>
                    <a:pt x="12335" y="256353"/>
                    <a:pt x="13547" y="261620"/>
                    <a:pt x="15240" y="266700"/>
                  </a:cubicBezTo>
                  <a:cubicBezTo>
                    <a:pt x="17868" y="274583"/>
                    <a:pt x="18152" y="276633"/>
                    <a:pt x="22860" y="284480"/>
                  </a:cubicBezTo>
                  <a:cubicBezTo>
                    <a:pt x="26001" y="289715"/>
                    <a:pt x="27940" y="296333"/>
                    <a:pt x="33020" y="299720"/>
                  </a:cubicBezTo>
                  <a:cubicBezTo>
                    <a:pt x="35560" y="301413"/>
                    <a:pt x="37834" y="303597"/>
                    <a:pt x="40640" y="304800"/>
                  </a:cubicBezTo>
                  <a:cubicBezTo>
                    <a:pt x="43849" y="306175"/>
                    <a:pt x="47443" y="306381"/>
                    <a:pt x="50800" y="307340"/>
                  </a:cubicBezTo>
                  <a:cubicBezTo>
                    <a:pt x="76307" y="314628"/>
                    <a:pt x="36818" y="304480"/>
                    <a:pt x="68580" y="312420"/>
                  </a:cubicBezTo>
                  <a:cubicBezTo>
                    <a:pt x="85513" y="311573"/>
                    <a:pt x="102510" y="311567"/>
                    <a:pt x="119380" y="309880"/>
                  </a:cubicBezTo>
                  <a:cubicBezTo>
                    <a:pt x="176546" y="304163"/>
                    <a:pt x="124944" y="306875"/>
                    <a:pt x="154940" y="302260"/>
                  </a:cubicBezTo>
                  <a:cubicBezTo>
                    <a:pt x="162518" y="301094"/>
                    <a:pt x="170180" y="300567"/>
                    <a:pt x="177800" y="299720"/>
                  </a:cubicBezTo>
                  <a:cubicBezTo>
                    <a:pt x="182880" y="298027"/>
                    <a:pt x="188251" y="297035"/>
                    <a:pt x="193040" y="294640"/>
                  </a:cubicBezTo>
                  <a:cubicBezTo>
                    <a:pt x="205770" y="288275"/>
                    <a:pt x="202747" y="289188"/>
                    <a:pt x="218440" y="284480"/>
                  </a:cubicBezTo>
                  <a:cubicBezTo>
                    <a:pt x="230240" y="280940"/>
                    <a:pt x="230109" y="282146"/>
                    <a:pt x="243840" y="279400"/>
                  </a:cubicBezTo>
                  <a:cubicBezTo>
                    <a:pt x="247263" y="278715"/>
                    <a:pt x="250643" y="277819"/>
                    <a:pt x="254000" y="276860"/>
                  </a:cubicBezTo>
                  <a:cubicBezTo>
                    <a:pt x="268897" y="272604"/>
                    <a:pt x="254397" y="276661"/>
                    <a:pt x="269240" y="269240"/>
                  </a:cubicBezTo>
                  <a:cubicBezTo>
                    <a:pt x="272884" y="267418"/>
                    <a:pt x="283765" y="264974"/>
                    <a:pt x="287020" y="264160"/>
                  </a:cubicBezTo>
                  <a:cubicBezTo>
                    <a:pt x="305583" y="251785"/>
                    <a:pt x="280397" y="267070"/>
                    <a:pt x="309880" y="256540"/>
                  </a:cubicBezTo>
                  <a:cubicBezTo>
                    <a:pt x="317012" y="253993"/>
                    <a:pt x="330200" y="246380"/>
                    <a:pt x="330200" y="246380"/>
                  </a:cubicBezTo>
                  <a:cubicBezTo>
                    <a:pt x="331893" y="243840"/>
                    <a:pt x="333506" y="241244"/>
                    <a:pt x="335280" y="238760"/>
                  </a:cubicBezTo>
                  <a:cubicBezTo>
                    <a:pt x="337741" y="235315"/>
                    <a:pt x="340844" y="232301"/>
                    <a:pt x="342900" y="228600"/>
                  </a:cubicBezTo>
                  <a:cubicBezTo>
                    <a:pt x="345114" y="224614"/>
                    <a:pt x="345941" y="219978"/>
                    <a:pt x="347980" y="215900"/>
                  </a:cubicBezTo>
                  <a:cubicBezTo>
                    <a:pt x="351516" y="208827"/>
                    <a:pt x="355063" y="206277"/>
                    <a:pt x="360680" y="200660"/>
                  </a:cubicBezTo>
                  <a:cubicBezTo>
                    <a:pt x="361494" y="197405"/>
                    <a:pt x="363938" y="186524"/>
                    <a:pt x="365760" y="182880"/>
                  </a:cubicBezTo>
                  <a:cubicBezTo>
                    <a:pt x="367125" y="180150"/>
                    <a:pt x="369147" y="177800"/>
                    <a:pt x="370840" y="175260"/>
                  </a:cubicBezTo>
                  <a:cubicBezTo>
                    <a:pt x="371687" y="171873"/>
                    <a:pt x="372421" y="168457"/>
                    <a:pt x="373380" y="165100"/>
                  </a:cubicBezTo>
                  <a:cubicBezTo>
                    <a:pt x="374116" y="162526"/>
                    <a:pt x="375920" y="160157"/>
                    <a:pt x="375920" y="157480"/>
                  </a:cubicBezTo>
                  <a:cubicBezTo>
                    <a:pt x="375920" y="150654"/>
                    <a:pt x="374810" y="143835"/>
                    <a:pt x="373380" y="137160"/>
                  </a:cubicBezTo>
                  <a:cubicBezTo>
                    <a:pt x="372694" y="133957"/>
                    <a:pt x="366015" y="117108"/>
                    <a:pt x="365760" y="111760"/>
                  </a:cubicBezTo>
                  <a:cubicBezTo>
                    <a:pt x="365075" y="97383"/>
                    <a:pt x="365760" y="82973"/>
                    <a:pt x="365760" y="68580"/>
                  </a:cubicBezTo>
                </a:path>
              </a:pathLst>
            </a:cu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883908" y="1406993"/>
            <a:ext cx="5308092" cy="3532632"/>
            <a:chOff x="6586728" y="1919732"/>
            <a:chExt cx="5308092" cy="3532632"/>
          </a:xfrm>
        </p:grpSpPr>
        <p:pic>
          <p:nvPicPr>
            <p:cNvPr id="7" name="Рисунок 6"/>
            <p:cNvPicPr/>
            <p:nvPr/>
          </p:nvPicPr>
          <p:blipFill rotWithShape="1">
            <a:blip r:embed="rId4"/>
            <a:srcRect l="22705" t="22350" r="23164" b="7411"/>
            <a:stretch/>
          </p:blipFill>
          <p:spPr bwMode="auto">
            <a:xfrm>
              <a:off x="6586728" y="1919732"/>
              <a:ext cx="5308092" cy="353263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2" name="Полилиния 11"/>
            <p:cNvSpPr/>
            <p:nvPr/>
          </p:nvSpPr>
          <p:spPr>
            <a:xfrm>
              <a:off x="7147560" y="3716623"/>
              <a:ext cx="3820160" cy="312420"/>
            </a:xfrm>
            <a:custGeom>
              <a:avLst/>
              <a:gdLst>
                <a:gd name="connsiteX0" fmla="*/ 355600 w 375920"/>
                <a:gd name="connsiteY0" fmla="*/ 15240 h 312420"/>
                <a:gd name="connsiteX1" fmla="*/ 254000 w 375920"/>
                <a:gd name="connsiteY1" fmla="*/ 7620 h 312420"/>
                <a:gd name="connsiteX2" fmla="*/ 195580 w 375920"/>
                <a:gd name="connsiteY2" fmla="*/ 2540 h 312420"/>
                <a:gd name="connsiteX3" fmla="*/ 165100 w 375920"/>
                <a:gd name="connsiteY3" fmla="*/ 0 h 312420"/>
                <a:gd name="connsiteX4" fmla="*/ 116840 w 375920"/>
                <a:gd name="connsiteY4" fmla="*/ 2540 h 312420"/>
                <a:gd name="connsiteX5" fmla="*/ 99060 w 375920"/>
                <a:gd name="connsiteY5" fmla="*/ 10160 h 312420"/>
                <a:gd name="connsiteX6" fmla="*/ 76200 w 375920"/>
                <a:gd name="connsiteY6" fmla="*/ 15240 h 312420"/>
                <a:gd name="connsiteX7" fmla="*/ 53340 w 375920"/>
                <a:gd name="connsiteY7" fmla="*/ 25400 h 312420"/>
                <a:gd name="connsiteX8" fmla="*/ 35560 w 375920"/>
                <a:gd name="connsiteY8" fmla="*/ 35560 h 312420"/>
                <a:gd name="connsiteX9" fmla="*/ 22860 w 375920"/>
                <a:gd name="connsiteY9" fmla="*/ 48260 h 312420"/>
                <a:gd name="connsiteX10" fmla="*/ 20320 w 375920"/>
                <a:gd name="connsiteY10" fmla="*/ 60960 h 312420"/>
                <a:gd name="connsiteX11" fmla="*/ 15240 w 375920"/>
                <a:gd name="connsiteY11" fmla="*/ 71120 h 312420"/>
                <a:gd name="connsiteX12" fmla="*/ 12700 w 375920"/>
                <a:gd name="connsiteY12" fmla="*/ 81280 h 312420"/>
                <a:gd name="connsiteX13" fmla="*/ 10160 w 375920"/>
                <a:gd name="connsiteY13" fmla="*/ 88900 h 312420"/>
                <a:gd name="connsiteX14" fmla="*/ 5080 w 375920"/>
                <a:gd name="connsiteY14" fmla="*/ 124460 h 312420"/>
                <a:gd name="connsiteX15" fmla="*/ 2540 w 375920"/>
                <a:gd name="connsiteY15" fmla="*/ 132080 h 312420"/>
                <a:gd name="connsiteX16" fmla="*/ 0 w 375920"/>
                <a:gd name="connsiteY16" fmla="*/ 142240 h 312420"/>
                <a:gd name="connsiteX17" fmla="*/ 2540 w 375920"/>
                <a:gd name="connsiteY17" fmla="*/ 233680 h 312420"/>
                <a:gd name="connsiteX18" fmla="*/ 10160 w 375920"/>
                <a:gd name="connsiteY18" fmla="*/ 251460 h 312420"/>
                <a:gd name="connsiteX19" fmla="*/ 15240 w 375920"/>
                <a:gd name="connsiteY19" fmla="*/ 266700 h 312420"/>
                <a:gd name="connsiteX20" fmla="*/ 22860 w 375920"/>
                <a:gd name="connsiteY20" fmla="*/ 284480 h 312420"/>
                <a:gd name="connsiteX21" fmla="*/ 33020 w 375920"/>
                <a:gd name="connsiteY21" fmla="*/ 299720 h 312420"/>
                <a:gd name="connsiteX22" fmla="*/ 40640 w 375920"/>
                <a:gd name="connsiteY22" fmla="*/ 304800 h 312420"/>
                <a:gd name="connsiteX23" fmla="*/ 50800 w 375920"/>
                <a:gd name="connsiteY23" fmla="*/ 307340 h 312420"/>
                <a:gd name="connsiteX24" fmla="*/ 68580 w 375920"/>
                <a:gd name="connsiteY24" fmla="*/ 312420 h 312420"/>
                <a:gd name="connsiteX25" fmla="*/ 119380 w 375920"/>
                <a:gd name="connsiteY25" fmla="*/ 309880 h 312420"/>
                <a:gd name="connsiteX26" fmla="*/ 154940 w 375920"/>
                <a:gd name="connsiteY26" fmla="*/ 302260 h 312420"/>
                <a:gd name="connsiteX27" fmla="*/ 177800 w 375920"/>
                <a:gd name="connsiteY27" fmla="*/ 299720 h 312420"/>
                <a:gd name="connsiteX28" fmla="*/ 193040 w 375920"/>
                <a:gd name="connsiteY28" fmla="*/ 294640 h 312420"/>
                <a:gd name="connsiteX29" fmla="*/ 218440 w 375920"/>
                <a:gd name="connsiteY29" fmla="*/ 284480 h 312420"/>
                <a:gd name="connsiteX30" fmla="*/ 243840 w 375920"/>
                <a:gd name="connsiteY30" fmla="*/ 279400 h 312420"/>
                <a:gd name="connsiteX31" fmla="*/ 254000 w 375920"/>
                <a:gd name="connsiteY31" fmla="*/ 276860 h 312420"/>
                <a:gd name="connsiteX32" fmla="*/ 269240 w 375920"/>
                <a:gd name="connsiteY32" fmla="*/ 269240 h 312420"/>
                <a:gd name="connsiteX33" fmla="*/ 287020 w 375920"/>
                <a:gd name="connsiteY33" fmla="*/ 264160 h 312420"/>
                <a:gd name="connsiteX34" fmla="*/ 309880 w 375920"/>
                <a:gd name="connsiteY34" fmla="*/ 256540 h 312420"/>
                <a:gd name="connsiteX35" fmla="*/ 330200 w 375920"/>
                <a:gd name="connsiteY35" fmla="*/ 246380 h 312420"/>
                <a:gd name="connsiteX36" fmla="*/ 335280 w 375920"/>
                <a:gd name="connsiteY36" fmla="*/ 238760 h 312420"/>
                <a:gd name="connsiteX37" fmla="*/ 342900 w 375920"/>
                <a:gd name="connsiteY37" fmla="*/ 228600 h 312420"/>
                <a:gd name="connsiteX38" fmla="*/ 347980 w 375920"/>
                <a:gd name="connsiteY38" fmla="*/ 215900 h 312420"/>
                <a:gd name="connsiteX39" fmla="*/ 360680 w 375920"/>
                <a:gd name="connsiteY39" fmla="*/ 200660 h 312420"/>
                <a:gd name="connsiteX40" fmla="*/ 365760 w 375920"/>
                <a:gd name="connsiteY40" fmla="*/ 182880 h 312420"/>
                <a:gd name="connsiteX41" fmla="*/ 370840 w 375920"/>
                <a:gd name="connsiteY41" fmla="*/ 175260 h 312420"/>
                <a:gd name="connsiteX42" fmla="*/ 373380 w 375920"/>
                <a:gd name="connsiteY42" fmla="*/ 165100 h 312420"/>
                <a:gd name="connsiteX43" fmla="*/ 375920 w 375920"/>
                <a:gd name="connsiteY43" fmla="*/ 157480 h 312420"/>
                <a:gd name="connsiteX44" fmla="*/ 373380 w 375920"/>
                <a:gd name="connsiteY44" fmla="*/ 137160 h 312420"/>
                <a:gd name="connsiteX45" fmla="*/ 365760 w 375920"/>
                <a:gd name="connsiteY45" fmla="*/ 111760 h 312420"/>
                <a:gd name="connsiteX46" fmla="*/ 365760 w 375920"/>
                <a:gd name="connsiteY46" fmla="*/ 685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920" h="312420">
                  <a:moveTo>
                    <a:pt x="355600" y="15240"/>
                  </a:moveTo>
                  <a:cubicBezTo>
                    <a:pt x="252323" y="10322"/>
                    <a:pt x="350660" y="16025"/>
                    <a:pt x="254000" y="7620"/>
                  </a:cubicBezTo>
                  <a:lnTo>
                    <a:pt x="195580" y="2540"/>
                  </a:lnTo>
                  <a:lnTo>
                    <a:pt x="165100" y="0"/>
                  </a:lnTo>
                  <a:cubicBezTo>
                    <a:pt x="149013" y="847"/>
                    <a:pt x="132888" y="1144"/>
                    <a:pt x="116840" y="2540"/>
                  </a:cubicBezTo>
                  <a:cubicBezTo>
                    <a:pt x="101593" y="3866"/>
                    <a:pt x="111443" y="4853"/>
                    <a:pt x="99060" y="10160"/>
                  </a:cubicBezTo>
                  <a:cubicBezTo>
                    <a:pt x="95921" y="11505"/>
                    <a:pt x="78460" y="14788"/>
                    <a:pt x="76200" y="15240"/>
                  </a:cubicBezTo>
                  <a:cubicBezTo>
                    <a:pt x="53785" y="30183"/>
                    <a:pt x="89612" y="7264"/>
                    <a:pt x="53340" y="25400"/>
                  </a:cubicBezTo>
                  <a:cubicBezTo>
                    <a:pt x="40450" y="31845"/>
                    <a:pt x="46330" y="28380"/>
                    <a:pt x="35560" y="35560"/>
                  </a:cubicBezTo>
                  <a:cubicBezTo>
                    <a:pt x="26829" y="61753"/>
                    <a:pt x="42477" y="20797"/>
                    <a:pt x="22860" y="48260"/>
                  </a:cubicBezTo>
                  <a:cubicBezTo>
                    <a:pt x="20351" y="51773"/>
                    <a:pt x="21685" y="56864"/>
                    <a:pt x="20320" y="60960"/>
                  </a:cubicBezTo>
                  <a:cubicBezTo>
                    <a:pt x="19123" y="64552"/>
                    <a:pt x="16569" y="67575"/>
                    <a:pt x="15240" y="71120"/>
                  </a:cubicBezTo>
                  <a:cubicBezTo>
                    <a:pt x="14014" y="74389"/>
                    <a:pt x="13659" y="77923"/>
                    <a:pt x="12700" y="81280"/>
                  </a:cubicBezTo>
                  <a:cubicBezTo>
                    <a:pt x="11964" y="83854"/>
                    <a:pt x="10741" y="86286"/>
                    <a:pt x="10160" y="88900"/>
                  </a:cubicBezTo>
                  <a:cubicBezTo>
                    <a:pt x="5995" y="107641"/>
                    <a:pt x="8925" y="103314"/>
                    <a:pt x="5080" y="124460"/>
                  </a:cubicBezTo>
                  <a:cubicBezTo>
                    <a:pt x="4601" y="127094"/>
                    <a:pt x="3276" y="129506"/>
                    <a:pt x="2540" y="132080"/>
                  </a:cubicBezTo>
                  <a:cubicBezTo>
                    <a:pt x="1581" y="135437"/>
                    <a:pt x="847" y="138853"/>
                    <a:pt x="0" y="142240"/>
                  </a:cubicBezTo>
                  <a:cubicBezTo>
                    <a:pt x="847" y="172720"/>
                    <a:pt x="1017" y="203226"/>
                    <a:pt x="2540" y="233680"/>
                  </a:cubicBezTo>
                  <a:cubicBezTo>
                    <a:pt x="3202" y="246929"/>
                    <a:pt x="5433" y="240824"/>
                    <a:pt x="10160" y="251460"/>
                  </a:cubicBezTo>
                  <a:cubicBezTo>
                    <a:pt x="12335" y="256353"/>
                    <a:pt x="13547" y="261620"/>
                    <a:pt x="15240" y="266700"/>
                  </a:cubicBezTo>
                  <a:cubicBezTo>
                    <a:pt x="17868" y="274583"/>
                    <a:pt x="18152" y="276633"/>
                    <a:pt x="22860" y="284480"/>
                  </a:cubicBezTo>
                  <a:cubicBezTo>
                    <a:pt x="26001" y="289715"/>
                    <a:pt x="27940" y="296333"/>
                    <a:pt x="33020" y="299720"/>
                  </a:cubicBezTo>
                  <a:cubicBezTo>
                    <a:pt x="35560" y="301413"/>
                    <a:pt x="37834" y="303597"/>
                    <a:pt x="40640" y="304800"/>
                  </a:cubicBezTo>
                  <a:cubicBezTo>
                    <a:pt x="43849" y="306175"/>
                    <a:pt x="47443" y="306381"/>
                    <a:pt x="50800" y="307340"/>
                  </a:cubicBezTo>
                  <a:cubicBezTo>
                    <a:pt x="76307" y="314628"/>
                    <a:pt x="36818" y="304480"/>
                    <a:pt x="68580" y="312420"/>
                  </a:cubicBezTo>
                  <a:cubicBezTo>
                    <a:pt x="85513" y="311573"/>
                    <a:pt x="102510" y="311567"/>
                    <a:pt x="119380" y="309880"/>
                  </a:cubicBezTo>
                  <a:cubicBezTo>
                    <a:pt x="176546" y="304163"/>
                    <a:pt x="124944" y="306875"/>
                    <a:pt x="154940" y="302260"/>
                  </a:cubicBezTo>
                  <a:cubicBezTo>
                    <a:pt x="162518" y="301094"/>
                    <a:pt x="170180" y="300567"/>
                    <a:pt x="177800" y="299720"/>
                  </a:cubicBezTo>
                  <a:cubicBezTo>
                    <a:pt x="182880" y="298027"/>
                    <a:pt x="188251" y="297035"/>
                    <a:pt x="193040" y="294640"/>
                  </a:cubicBezTo>
                  <a:cubicBezTo>
                    <a:pt x="205770" y="288275"/>
                    <a:pt x="202747" y="289188"/>
                    <a:pt x="218440" y="284480"/>
                  </a:cubicBezTo>
                  <a:cubicBezTo>
                    <a:pt x="230240" y="280940"/>
                    <a:pt x="230109" y="282146"/>
                    <a:pt x="243840" y="279400"/>
                  </a:cubicBezTo>
                  <a:cubicBezTo>
                    <a:pt x="247263" y="278715"/>
                    <a:pt x="250643" y="277819"/>
                    <a:pt x="254000" y="276860"/>
                  </a:cubicBezTo>
                  <a:cubicBezTo>
                    <a:pt x="268897" y="272604"/>
                    <a:pt x="254397" y="276661"/>
                    <a:pt x="269240" y="269240"/>
                  </a:cubicBezTo>
                  <a:cubicBezTo>
                    <a:pt x="272884" y="267418"/>
                    <a:pt x="283765" y="264974"/>
                    <a:pt x="287020" y="264160"/>
                  </a:cubicBezTo>
                  <a:cubicBezTo>
                    <a:pt x="305583" y="251785"/>
                    <a:pt x="280397" y="267070"/>
                    <a:pt x="309880" y="256540"/>
                  </a:cubicBezTo>
                  <a:cubicBezTo>
                    <a:pt x="317012" y="253993"/>
                    <a:pt x="330200" y="246380"/>
                    <a:pt x="330200" y="246380"/>
                  </a:cubicBezTo>
                  <a:cubicBezTo>
                    <a:pt x="331893" y="243840"/>
                    <a:pt x="333506" y="241244"/>
                    <a:pt x="335280" y="238760"/>
                  </a:cubicBezTo>
                  <a:cubicBezTo>
                    <a:pt x="337741" y="235315"/>
                    <a:pt x="340844" y="232301"/>
                    <a:pt x="342900" y="228600"/>
                  </a:cubicBezTo>
                  <a:cubicBezTo>
                    <a:pt x="345114" y="224614"/>
                    <a:pt x="345941" y="219978"/>
                    <a:pt x="347980" y="215900"/>
                  </a:cubicBezTo>
                  <a:cubicBezTo>
                    <a:pt x="351516" y="208827"/>
                    <a:pt x="355063" y="206277"/>
                    <a:pt x="360680" y="200660"/>
                  </a:cubicBezTo>
                  <a:cubicBezTo>
                    <a:pt x="361494" y="197405"/>
                    <a:pt x="363938" y="186524"/>
                    <a:pt x="365760" y="182880"/>
                  </a:cubicBezTo>
                  <a:cubicBezTo>
                    <a:pt x="367125" y="180150"/>
                    <a:pt x="369147" y="177800"/>
                    <a:pt x="370840" y="175260"/>
                  </a:cubicBezTo>
                  <a:cubicBezTo>
                    <a:pt x="371687" y="171873"/>
                    <a:pt x="372421" y="168457"/>
                    <a:pt x="373380" y="165100"/>
                  </a:cubicBezTo>
                  <a:cubicBezTo>
                    <a:pt x="374116" y="162526"/>
                    <a:pt x="375920" y="160157"/>
                    <a:pt x="375920" y="157480"/>
                  </a:cubicBezTo>
                  <a:cubicBezTo>
                    <a:pt x="375920" y="150654"/>
                    <a:pt x="374810" y="143835"/>
                    <a:pt x="373380" y="137160"/>
                  </a:cubicBezTo>
                  <a:cubicBezTo>
                    <a:pt x="372694" y="133957"/>
                    <a:pt x="366015" y="117108"/>
                    <a:pt x="365760" y="111760"/>
                  </a:cubicBezTo>
                  <a:cubicBezTo>
                    <a:pt x="365075" y="97383"/>
                    <a:pt x="365760" y="82973"/>
                    <a:pt x="365760" y="68580"/>
                  </a:cubicBezTo>
                </a:path>
              </a:pathLst>
            </a:custGeom>
            <a:noFill/>
            <a:ln w="28575"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65842" y="2893690"/>
            <a:ext cx="7178898" cy="3670233"/>
            <a:chOff x="596075" y="2489835"/>
            <a:chExt cx="6082093" cy="2842260"/>
          </a:xfrm>
        </p:grpSpPr>
        <p:pic>
          <p:nvPicPr>
            <p:cNvPr id="13" name="Рисунок 12"/>
            <p:cNvPicPr/>
            <p:nvPr/>
          </p:nvPicPr>
          <p:blipFill rotWithShape="1">
            <a:blip r:embed="rId5"/>
            <a:srcRect l="15521" t="33751" r="14185" b="7184"/>
            <a:stretch/>
          </p:blipFill>
          <p:spPr bwMode="auto">
            <a:xfrm>
              <a:off x="596075" y="2489835"/>
              <a:ext cx="6082093" cy="2842260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Полилиния 14"/>
            <p:cNvSpPr/>
            <p:nvPr/>
          </p:nvSpPr>
          <p:spPr>
            <a:xfrm>
              <a:off x="4003040" y="3449320"/>
              <a:ext cx="706120" cy="381000"/>
            </a:xfrm>
            <a:custGeom>
              <a:avLst/>
              <a:gdLst>
                <a:gd name="connsiteX0" fmla="*/ 650240 w 706120"/>
                <a:gd name="connsiteY0" fmla="*/ 35560 h 568960"/>
                <a:gd name="connsiteX1" fmla="*/ 543560 w 706120"/>
                <a:gd name="connsiteY1" fmla="*/ 25400 h 568960"/>
                <a:gd name="connsiteX2" fmla="*/ 482600 w 706120"/>
                <a:gd name="connsiteY2" fmla="*/ 15240 h 568960"/>
                <a:gd name="connsiteX3" fmla="*/ 462280 w 706120"/>
                <a:gd name="connsiteY3" fmla="*/ 10160 h 568960"/>
                <a:gd name="connsiteX4" fmla="*/ 320040 w 706120"/>
                <a:gd name="connsiteY4" fmla="*/ 0 h 568960"/>
                <a:gd name="connsiteX5" fmla="*/ 147320 w 706120"/>
                <a:gd name="connsiteY5" fmla="*/ 10160 h 568960"/>
                <a:gd name="connsiteX6" fmla="*/ 101600 w 706120"/>
                <a:gd name="connsiteY6" fmla="*/ 25400 h 568960"/>
                <a:gd name="connsiteX7" fmla="*/ 86360 w 706120"/>
                <a:gd name="connsiteY7" fmla="*/ 30480 h 568960"/>
                <a:gd name="connsiteX8" fmla="*/ 71120 w 706120"/>
                <a:gd name="connsiteY8" fmla="*/ 35560 h 568960"/>
                <a:gd name="connsiteX9" fmla="*/ 55880 w 706120"/>
                <a:gd name="connsiteY9" fmla="*/ 50800 h 568960"/>
                <a:gd name="connsiteX10" fmla="*/ 30480 w 706120"/>
                <a:gd name="connsiteY10" fmla="*/ 76200 h 568960"/>
                <a:gd name="connsiteX11" fmla="*/ 20320 w 706120"/>
                <a:gd name="connsiteY11" fmla="*/ 111760 h 568960"/>
                <a:gd name="connsiteX12" fmla="*/ 10160 w 706120"/>
                <a:gd name="connsiteY12" fmla="*/ 142240 h 568960"/>
                <a:gd name="connsiteX13" fmla="*/ 0 w 706120"/>
                <a:gd name="connsiteY13" fmla="*/ 182880 h 568960"/>
                <a:gd name="connsiteX14" fmla="*/ 5080 w 706120"/>
                <a:gd name="connsiteY14" fmla="*/ 294640 h 568960"/>
                <a:gd name="connsiteX15" fmla="*/ 10160 w 706120"/>
                <a:gd name="connsiteY15" fmla="*/ 309880 h 568960"/>
                <a:gd name="connsiteX16" fmla="*/ 25400 w 706120"/>
                <a:gd name="connsiteY16" fmla="*/ 325120 h 568960"/>
                <a:gd name="connsiteX17" fmla="*/ 45720 w 706120"/>
                <a:gd name="connsiteY17" fmla="*/ 345440 h 568960"/>
                <a:gd name="connsiteX18" fmla="*/ 55880 w 706120"/>
                <a:gd name="connsiteY18" fmla="*/ 360680 h 568960"/>
                <a:gd name="connsiteX19" fmla="*/ 71120 w 706120"/>
                <a:gd name="connsiteY19" fmla="*/ 370840 h 568960"/>
                <a:gd name="connsiteX20" fmla="*/ 96520 w 706120"/>
                <a:gd name="connsiteY20" fmla="*/ 401320 h 568960"/>
                <a:gd name="connsiteX21" fmla="*/ 121920 w 706120"/>
                <a:gd name="connsiteY21" fmla="*/ 436880 h 568960"/>
                <a:gd name="connsiteX22" fmla="*/ 127000 w 706120"/>
                <a:gd name="connsiteY22" fmla="*/ 452120 h 568960"/>
                <a:gd name="connsiteX23" fmla="*/ 137160 w 706120"/>
                <a:gd name="connsiteY23" fmla="*/ 467360 h 568960"/>
                <a:gd name="connsiteX24" fmla="*/ 147320 w 706120"/>
                <a:gd name="connsiteY24" fmla="*/ 497840 h 568960"/>
                <a:gd name="connsiteX25" fmla="*/ 177800 w 706120"/>
                <a:gd name="connsiteY25" fmla="*/ 518160 h 568960"/>
                <a:gd name="connsiteX26" fmla="*/ 187960 w 706120"/>
                <a:gd name="connsiteY26" fmla="*/ 533400 h 568960"/>
                <a:gd name="connsiteX27" fmla="*/ 203200 w 706120"/>
                <a:gd name="connsiteY27" fmla="*/ 538480 h 568960"/>
                <a:gd name="connsiteX28" fmla="*/ 223520 w 706120"/>
                <a:gd name="connsiteY28" fmla="*/ 548640 h 568960"/>
                <a:gd name="connsiteX29" fmla="*/ 238760 w 706120"/>
                <a:gd name="connsiteY29" fmla="*/ 558800 h 568960"/>
                <a:gd name="connsiteX30" fmla="*/ 279400 w 706120"/>
                <a:gd name="connsiteY30" fmla="*/ 568960 h 568960"/>
                <a:gd name="connsiteX31" fmla="*/ 370840 w 706120"/>
                <a:gd name="connsiteY31" fmla="*/ 563880 h 568960"/>
                <a:gd name="connsiteX32" fmla="*/ 386080 w 706120"/>
                <a:gd name="connsiteY32" fmla="*/ 553720 h 568960"/>
                <a:gd name="connsiteX33" fmla="*/ 406400 w 706120"/>
                <a:gd name="connsiteY33" fmla="*/ 548640 h 568960"/>
                <a:gd name="connsiteX34" fmla="*/ 441960 w 706120"/>
                <a:gd name="connsiteY34" fmla="*/ 538480 h 568960"/>
                <a:gd name="connsiteX35" fmla="*/ 472440 w 706120"/>
                <a:gd name="connsiteY35" fmla="*/ 523240 h 568960"/>
                <a:gd name="connsiteX36" fmla="*/ 487680 w 706120"/>
                <a:gd name="connsiteY36" fmla="*/ 513080 h 568960"/>
                <a:gd name="connsiteX37" fmla="*/ 502920 w 706120"/>
                <a:gd name="connsiteY37" fmla="*/ 508000 h 568960"/>
                <a:gd name="connsiteX38" fmla="*/ 533400 w 706120"/>
                <a:gd name="connsiteY38" fmla="*/ 487680 h 568960"/>
                <a:gd name="connsiteX39" fmla="*/ 548640 w 706120"/>
                <a:gd name="connsiteY39" fmla="*/ 482600 h 568960"/>
                <a:gd name="connsiteX40" fmla="*/ 579120 w 706120"/>
                <a:gd name="connsiteY40" fmla="*/ 462280 h 568960"/>
                <a:gd name="connsiteX41" fmla="*/ 609600 w 706120"/>
                <a:gd name="connsiteY41" fmla="*/ 436880 h 568960"/>
                <a:gd name="connsiteX42" fmla="*/ 624840 w 706120"/>
                <a:gd name="connsiteY42" fmla="*/ 401320 h 568960"/>
                <a:gd name="connsiteX43" fmla="*/ 640080 w 706120"/>
                <a:gd name="connsiteY43" fmla="*/ 386080 h 568960"/>
                <a:gd name="connsiteX44" fmla="*/ 650240 w 706120"/>
                <a:gd name="connsiteY44" fmla="*/ 360680 h 568960"/>
                <a:gd name="connsiteX45" fmla="*/ 665480 w 706120"/>
                <a:gd name="connsiteY45" fmla="*/ 345440 h 568960"/>
                <a:gd name="connsiteX46" fmla="*/ 685800 w 706120"/>
                <a:gd name="connsiteY46" fmla="*/ 309880 h 568960"/>
                <a:gd name="connsiteX47" fmla="*/ 690880 w 706120"/>
                <a:gd name="connsiteY47" fmla="*/ 289560 h 568960"/>
                <a:gd name="connsiteX48" fmla="*/ 706120 w 706120"/>
                <a:gd name="connsiteY48" fmla="*/ 254000 h 568960"/>
                <a:gd name="connsiteX49" fmla="*/ 701040 w 706120"/>
                <a:gd name="connsiteY49" fmla="*/ 66040 h 5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06120" h="568960">
                  <a:moveTo>
                    <a:pt x="650240" y="35560"/>
                  </a:moveTo>
                  <a:cubicBezTo>
                    <a:pt x="587574" y="31084"/>
                    <a:pt x="592372" y="33107"/>
                    <a:pt x="543560" y="25400"/>
                  </a:cubicBezTo>
                  <a:cubicBezTo>
                    <a:pt x="523212" y="22187"/>
                    <a:pt x="502585" y="20236"/>
                    <a:pt x="482600" y="15240"/>
                  </a:cubicBezTo>
                  <a:cubicBezTo>
                    <a:pt x="475827" y="13547"/>
                    <a:pt x="469231" y="10812"/>
                    <a:pt x="462280" y="10160"/>
                  </a:cubicBezTo>
                  <a:cubicBezTo>
                    <a:pt x="414953" y="5723"/>
                    <a:pt x="320040" y="0"/>
                    <a:pt x="320040" y="0"/>
                  </a:cubicBezTo>
                  <a:cubicBezTo>
                    <a:pt x="312012" y="335"/>
                    <a:pt x="183829" y="3314"/>
                    <a:pt x="147320" y="10160"/>
                  </a:cubicBezTo>
                  <a:lnTo>
                    <a:pt x="101600" y="25400"/>
                  </a:lnTo>
                  <a:lnTo>
                    <a:pt x="86360" y="30480"/>
                  </a:lnTo>
                  <a:lnTo>
                    <a:pt x="71120" y="35560"/>
                  </a:lnTo>
                  <a:cubicBezTo>
                    <a:pt x="66040" y="40640"/>
                    <a:pt x="61399" y="46201"/>
                    <a:pt x="55880" y="50800"/>
                  </a:cubicBezTo>
                  <a:cubicBezTo>
                    <a:pt x="38463" y="65314"/>
                    <a:pt x="41124" y="54912"/>
                    <a:pt x="30480" y="76200"/>
                  </a:cubicBezTo>
                  <a:cubicBezTo>
                    <a:pt x="26212" y="84736"/>
                    <a:pt x="22761" y="103622"/>
                    <a:pt x="20320" y="111760"/>
                  </a:cubicBezTo>
                  <a:cubicBezTo>
                    <a:pt x="17243" y="122018"/>
                    <a:pt x="12260" y="131738"/>
                    <a:pt x="10160" y="142240"/>
                  </a:cubicBezTo>
                  <a:cubicBezTo>
                    <a:pt x="4030" y="172891"/>
                    <a:pt x="7810" y="159449"/>
                    <a:pt x="0" y="182880"/>
                  </a:cubicBezTo>
                  <a:cubicBezTo>
                    <a:pt x="1693" y="220133"/>
                    <a:pt x="2106" y="257467"/>
                    <a:pt x="5080" y="294640"/>
                  </a:cubicBezTo>
                  <a:cubicBezTo>
                    <a:pt x="5507" y="299978"/>
                    <a:pt x="7190" y="305425"/>
                    <a:pt x="10160" y="309880"/>
                  </a:cubicBezTo>
                  <a:cubicBezTo>
                    <a:pt x="14145" y="315858"/>
                    <a:pt x="20320" y="320040"/>
                    <a:pt x="25400" y="325120"/>
                  </a:cubicBezTo>
                  <a:cubicBezTo>
                    <a:pt x="36484" y="358371"/>
                    <a:pt x="21090" y="325736"/>
                    <a:pt x="45720" y="345440"/>
                  </a:cubicBezTo>
                  <a:cubicBezTo>
                    <a:pt x="50488" y="349254"/>
                    <a:pt x="51563" y="356363"/>
                    <a:pt x="55880" y="360680"/>
                  </a:cubicBezTo>
                  <a:cubicBezTo>
                    <a:pt x="60197" y="364997"/>
                    <a:pt x="66430" y="366931"/>
                    <a:pt x="71120" y="370840"/>
                  </a:cubicBezTo>
                  <a:cubicBezTo>
                    <a:pt x="87862" y="384792"/>
                    <a:pt x="84767" y="384866"/>
                    <a:pt x="96520" y="401320"/>
                  </a:cubicBezTo>
                  <a:cubicBezTo>
                    <a:pt x="100355" y="406689"/>
                    <a:pt x="117929" y="428899"/>
                    <a:pt x="121920" y="436880"/>
                  </a:cubicBezTo>
                  <a:cubicBezTo>
                    <a:pt x="124315" y="441669"/>
                    <a:pt x="124605" y="447331"/>
                    <a:pt x="127000" y="452120"/>
                  </a:cubicBezTo>
                  <a:cubicBezTo>
                    <a:pt x="129730" y="457581"/>
                    <a:pt x="134680" y="461781"/>
                    <a:pt x="137160" y="467360"/>
                  </a:cubicBezTo>
                  <a:cubicBezTo>
                    <a:pt x="141510" y="477147"/>
                    <a:pt x="138409" y="491899"/>
                    <a:pt x="147320" y="497840"/>
                  </a:cubicBezTo>
                  <a:lnTo>
                    <a:pt x="177800" y="518160"/>
                  </a:lnTo>
                  <a:cubicBezTo>
                    <a:pt x="181187" y="523240"/>
                    <a:pt x="183192" y="529586"/>
                    <a:pt x="187960" y="533400"/>
                  </a:cubicBezTo>
                  <a:cubicBezTo>
                    <a:pt x="192141" y="536745"/>
                    <a:pt x="198278" y="536371"/>
                    <a:pt x="203200" y="538480"/>
                  </a:cubicBezTo>
                  <a:cubicBezTo>
                    <a:pt x="210161" y="541463"/>
                    <a:pt x="216945" y="544883"/>
                    <a:pt x="223520" y="548640"/>
                  </a:cubicBezTo>
                  <a:cubicBezTo>
                    <a:pt x="228821" y="551669"/>
                    <a:pt x="233299" y="556070"/>
                    <a:pt x="238760" y="558800"/>
                  </a:cubicBezTo>
                  <a:cubicBezTo>
                    <a:pt x="249174" y="564007"/>
                    <a:pt x="269739" y="567028"/>
                    <a:pt x="279400" y="568960"/>
                  </a:cubicBezTo>
                  <a:cubicBezTo>
                    <a:pt x="309880" y="567267"/>
                    <a:pt x="340620" y="568197"/>
                    <a:pt x="370840" y="563880"/>
                  </a:cubicBezTo>
                  <a:cubicBezTo>
                    <a:pt x="376884" y="563017"/>
                    <a:pt x="380468" y="556125"/>
                    <a:pt x="386080" y="553720"/>
                  </a:cubicBezTo>
                  <a:cubicBezTo>
                    <a:pt x="392497" y="550970"/>
                    <a:pt x="399687" y="550558"/>
                    <a:pt x="406400" y="548640"/>
                  </a:cubicBezTo>
                  <a:cubicBezTo>
                    <a:pt x="457415" y="534064"/>
                    <a:pt x="378436" y="554361"/>
                    <a:pt x="441960" y="538480"/>
                  </a:cubicBezTo>
                  <a:cubicBezTo>
                    <a:pt x="485636" y="509363"/>
                    <a:pt x="430376" y="544272"/>
                    <a:pt x="472440" y="523240"/>
                  </a:cubicBezTo>
                  <a:cubicBezTo>
                    <a:pt x="477901" y="520510"/>
                    <a:pt x="482219" y="515810"/>
                    <a:pt x="487680" y="513080"/>
                  </a:cubicBezTo>
                  <a:cubicBezTo>
                    <a:pt x="492469" y="510685"/>
                    <a:pt x="498239" y="510601"/>
                    <a:pt x="502920" y="508000"/>
                  </a:cubicBezTo>
                  <a:cubicBezTo>
                    <a:pt x="513594" y="502070"/>
                    <a:pt x="521816" y="491541"/>
                    <a:pt x="533400" y="487680"/>
                  </a:cubicBezTo>
                  <a:cubicBezTo>
                    <a:pt x="538480" y="485987"/>
                    <a:pt x="543959" y="485201"/>
                    <a:pt x="548640" y="482600"/>
                  </a:cubicBezTo>
                  <a:cubicBezTo>
                    <a:pt x="559314" y="476670"/>
                    <a:pt x="570486" y="470914"/>
                    <a:pt x="579120" y="462280"/>
                  </a:cubicBezTo>
                  <a:cubicBezTo>
                    <a:pt x="598677" y="442723"/>
                    <a:pt x="588382" y="451025"/>
                    <a:pt x="609600" y="436880"/>
                  </a:cubicBezTo>
                  <a:cubicBezTo>
                    <a:pt x="613746" y="424443"/>
                    <a:pt x="616993" y="412305"/>
                    <a:pt x="624840" y="401320"/>
                  </a:cubicBezTo>
                  <a:cubicBezTo>
                    <a:pt x="629016" y="395474"/>
                    <a:pt x="635000" y="391160"/>
                    <a:pt x="640080" y="386080"/>
                  </a:cubicBezTo>
                  <a:cubicBezTo>
                    <a:pt x="643467" y="377613"/>
                    <a:pt x="645407" y="368413"/>
                    <a:pt x="650240" y="360680"/>
                  </a:cubicBezTo>
                  <a:cubicBezTo>
                    <a:pt x="654048" y="354588"/>
                    <a:pt x="661916" y="351678"/>
                    <a:pt x="665480" y="345440"/>
                  </a:cubicBezTo>
                  <a:cubicBezTo>
                    <a:pt x="692770" y="297683"/>
                    <a:pt x="644562" y="351118"/>
                    <a:pt x="685800" y="309880"/>
                  </a:cubicBezTo>
                  <a:cubicBezTo>
                    <a:pt x="687493" y="303107"/>
                    <a:pt x="688130" y="295977"/>
                    <a:pt x="690880" y="289560"/>
                  </a:cubicBezTo>
                  <a:cubicBezTo>
                    <a:pt x="711929" y="240445"/>
                    <a:pt x="691536" y="312337"/>
                    <a:pt x="706120" y="254000"/>
                  </a:cubicBezTo>
                  <a:cubicBezTo>
                    <a:pt x="700010" y="113476"/>
                    <a:pt x="701040" y="176143"/>
                    <a:pt x="701040" y="66040"/>
                  </a:cubicBezTo>
                </a:path>
              </a:pathLst>
            </a:cu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Овал 16"/>
          <p:cNvSpPr/>
          <p:nvPr/>
        </p:nvSpPr>
        <p:spPr>
          <a:xfrm>
            <a:off x="431228" y="2876813"/>
            <a:ext cx="4904056" cy="758871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 Пересчет нагрузки преподавателя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22" y="126525"/>
            <a:ext cx="576206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9010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1" y="177990"/>
            <a:ext cx="5797296" cy="640715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Возможности встраивания внешних курсов и модулей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996695"/>
            <a:ext cx="9929830" cy="5570359"/>
          </a:xfrm>
        </p:spPr>
        <p:txBody>
          <a:bodyPr>
            <a:normAutofit lnSpcReduction="10000"/>
          </a:bodyPr>
          <a:lstStyle/>
          <a:p>
            <a:r>
              <a:rPr lang="ru-RU" sz="2600" b="1" dirty="0"/>
              <a:t>Модуль мобильности</a:t>
            </a:r>
            <a:r>
              <a:rPr lang="ru-RU" sz="2600" dirty="0"/>
              <a:t> –– учебный цикл в рамках образовательной программы, представляющий дополнительную образовательную траекторию для обучающихся сверх подготовки по основному образовательному направлению. Относится к </a:t>
            </a:r>
            <a:r>
              <a:rPr lang="ru-RU" sz="2600" b="1" dirty="0">
                <a:solidFill>
                  <a:srgbClr val="FF0000"/>
                </a:solidFill>
              </a:rPr>
              <a:t>вариативной</a:t>
            </a:r>
            <a:r>
              <a:rPr lang="ru-RU" sz="2600" dirty="0"/>
              <a:t> части ОП и реализуется как выбор обучающимися ряда дисциплин.</a:t>
            </a:r>
          </a:p>
          <a:p>
            <a:r>
              <a:rPr lang="ru-RU" sz="2600" dirty="0"/>
              <a:t>Модуль мобильности в учебном плане реализуется </a:t>
            </a:r>
            <a:r>
              <a:rPr lang="ru-RU" sz="2600" b="1" dirty="0"/>
              <a:t>двумя</a:t>
            </a:r>
            <a:r>
              <a:rPr lang="ru-RU" sz="2600" dirty="0"/>
              <a:t> дисциплинами </a:t>
            </a:r>
            <a:r>
              <a:rPr lang="ru-RU" sz="2600" b="1" dirty="0"/>
              <a:t>по выбору</a:t>
            </a:r>
            <a:r>
              <a:rPr lang="ru-RU" sz="2600" dirty="0"/>
              <a:t>:</a:t>
            </a:r>
          </a:p>
          <a:p>
            <a:r>
              <a:rPr lang="ru-RU" sz="2600" dirty="0"/>
              <a:t>1.  </a:t>
            </a:r>
            <a:r>
              <a:rPr lang="ru-RU" sz="2600" b="1" dirty="0"/>
              <a:t>«Образовательный </a:t>
            </a:r>
            <a:r>
              <a:rPr lang="ru-RU" sz="2600" b="1" dirty="0" err="1"/>
              <a:t>форсайт</a:t>
            </a:r>
            <a:r>
              <a:rPr lang="ru-RU" sz="2600" b="1" dirty="0"/>
              <a:t>»</a:t>
            </a:r>
            <a:r>
              <a:rPr lang="ru-RU" sz="2600" dirty="0"/>
              <a:t>, включающий два блока: </a:t>
            </a:r>
            <a:r>
              <a:rPr lang="ru-RU" sz="2600" b="1" dirty="0"/>
              <a:t>обязательный</a:t>
            </a:r>
            <a:r>
              <a:rPr lang="ru-RU" sz="2600" dirty="0"/>
              <a:t> для всех блок (1 </a:t>
            </a:r>
            <a:r>
              <a:rPr lang="ru-RU" sz="2600" dirty="0" err="1"/>
              <a:t>з.е</a:t>
            </a:r>
            <a:r>
              <a:rPr lang="ru-RU" sz="2600" dirty="0"/>
              <a:t>.) и </a:t>
            </a:r>
            <a:r>
              <a:rPr lang="ru-RU" sz="2600" b="1" dirty="0"/>
              <a:t>вариативный</a:t>
            </a:r>
            <a:r>
              <a:rPr lang="ru-RU" sz="2600" dirty="0"/>
              <a:t> </a:t>
            </a:r>
            <a:r>
              <a:rPr lang="ru-RU" sz="2600" dirty="0" smtClean="0"/>
              <a:t>блок (длительность варьируется), </a:t>
            </a:r>
            <a:r>
              <a:rPr lang="ru-RU" sz="2600" dirty="0"/>
              <a:t>содержащий перечень онлайн-курсов, предлагаемых для изучения, </a:t>
            </a:r>
          </a:p>
          <a:p>
            <a:r>
              <a:rPr lang="ru-RU" sz="2600" dirty="0"/>
              <a:t>2. </a:t>
            </a:r>
            <a:r>
              <a:rPr lang="ru-RU" sz="2600" b="1" dirty="0"/>
              <a:t>«Карьерная адаптивность»,</a:t>
            </a:r>
            <a:r>
              <a:rPr lang="ru-RU" sz="2600" dirty="0"/>
              <a:t> дающая возможность зачета результатов обучения, полученных в рамках академической мобильности и/или в других организациях и т.д. </a:t>
            </a:r>
          </a:p>
          <a:p>
            <a:endParaRPr lang="ru-RU" sz="26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864096" y="0"/>
            <a:ext cx="4489704" cy="996696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&lt;</a:t>
            </a: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СПбПУ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курсы «внешних разработчиков»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27673" y="1316181"/>
            <a:ext cx="1683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Кейс </a:t>
            </a:r>
            <a:r>
              <a:rPr lang="ru-RU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СПбПУ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38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724"/>
            <a:ext cx="5840049" cy="81086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Тенденции сегодняшнего дня</a:t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/>
              <a:t>(</a:t>
            </a:r>
            <a:r>
              <a:rPr lang="ru-RU" sz="2800" i="1" dirty="0" smtClean="0"/>
              <a:t>зарубежные платформы</a:t>
            </a:r>
            <a:r>
              <a:rPr lang="ru-RU" sz="3200" dirty="0" smtClean="0"/>
              <a:t>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720726" y="6338327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4797242"/>
              </p:ext>
            </p:extLst>
          </p:nvPr>
        </p:nvGraphicFramePr>
        <p:xfrm>
          <a:off x="228600" y="1256724"/>
          <a:ext cx="5749926" cy="4778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600123"/>
              </p:ext>
            </p:extLst>
          </p:nvPr>
        </p:nvGraphicFramePr>
        <p:xfrm>
          <a:off x="6078071" y="548156"/>
          <a:ext cx="6113929" cy="5193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89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588" y="9757"/>
            <a:ext cx="8229600" cy="603504"/>
          </a:xfrm>
        </p:spPr>
        <p:txBody>
          <a:bodyPr>
            <a:noAutofit/>
          </a:bodyPr>
          <a:lstStyle/>
          <a:p>
            <a:r>
              <a:rPr lang="ru-RU" sz="2400" dirty="0"/>
              <a:t>Модуль мобильности. «Образовательный </a:t>
            </a:r>
            <a:r>
              <a:rPr lang="ru-RU" sz="2400" dirty="0" err="1"/>
              <a:t>форсайт</a:t>
            </a:r>
            <a:r>
              <a:rPr lang="ru-RU" sz="2400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048" y="850392"/>
            <a:ext cx="11384280" cy="5216843"/>
          </a:xfrm>
        </p:spPr>
        <p:txBody>
          <a:bodyPr/>
          <a:lstStyle/>
          <a:p>
            <a:r>
              <a:rPr lang="ru-RU" dirty="0" smtClean="0"/>
              <a:t>Длительность курса для </a:t>
            </a:r>
            <a:r>
              <a:rPr lang="ru-RU" dirty="0"/>
              <a:t>бакалавров и специалистов </a:t>
            </a:r>
            <a:r>
              <a:rPr lang="ru-RU" dirty="0" smtClean="0"/>
              <a:t>- </a:t>
            </a:r>
            <a:r>
              <a:rPr lang="ru-RU" dirty="0"/>
              <a:t>10 зачетных единиц; </a:t>
            </a:r>
          </a:p>
          <a:p>
            <a:r>
              <a:rPr lang="ru-RU" dirty="0"/>
              <a:t>Длительность курса для </a:t>
            </a:r>
            <a:r>
              <a:rPr lang="ru-RU" dirty="0" smtClean="0"/>
              <a:t>магистров - </a:t>
            </a:r>
            <a:r>
              <a:rPr lang="ru-RU" dirty="0"/>
              <a:t>от 5 до 10 зачетных единиц;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Реализация курса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44594" y="2383018"/>
            <a:ext cx="5193792" cy="52120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«Образовательный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форсайт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504688" y="2983530"/>
            <a:ext cx="562356" cy="77465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67044" y="2983530"/>
            <a:ext cx="131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блока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5126" y="3458813"/>
            <a:ext cx="4203195" cy="204668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Базовый блок (1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з.е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 БЛОКА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https://lms.spbstu.ru/enrol/index.php?id=932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ВНУТРЕННИЙ ПОРТАЛ </a:t>
            </a:r>
            <a:r>
              <a:rPr lang="ru-RU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СПбПУ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24467" y="3524553"/>
            <a:ext cx="3739896" cy="182459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Вариативный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блок (курсы размещены на внешних или внутренних порталах)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1561300" y="5706072"/>
            <a:ext cx="2964979" cy="1014768"/>
          </a:xfrm>
          <a:prstGeom prst="borderCallout1">
            <a:avLst>
              <a:gd name="adj1" fmla="val 18750"/>
              <a:gd name="adj2" fmla="val -8333"/>
              <a:gd name="adj3" fmla="val -18401"/>
              <a:gd name="adj4" fmla="val -675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Итог: тест</a:t>
            </a:r>
          </a:p>
          <a:p>
            <a:pPr algn="ctr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Блок открыт в течение всего учебного года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Выноска 1 10"/>
          <p:cNvSpPr/>
          <p:nvPr/>
        </p:nvSpPr>
        <p:spPr>
          <a:xfrm>
            <a:off x="10387584" y="2383017"/>
            <a:ext cx="1472184" cy="995231"/>
          </a:xfrm>
          <a:prstGeom prst="borderCallout1">
            <a:avLst>
              <a:gd name="adj1" fmla="val 18750"/>
              <a:gd name="adj2" fmla="val -8333"/>
              <a:gd name="adj3" fmla="val 19808"/>
              <a:gd name="adj4" fmla="val -6069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ЗАЧЕТ</a:t>
            </a:r>
          </a:p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Проставляет РОП</a:t>
            </a:r>
            <a:endParaRPr lang="ru-RU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>
            <a:off x="9138386" y="5663960"/>
            <a:ext cx="2980944" cy="1032725"/>
          </a:xfrm>
          <a:prstGeom prst="borderCallout1">
            <a:avLst>
              <a:gd name="adj1" fmla="val -4271"/>
              <a:gd name="adj2" fmla="val 14060"/>
              <a:gd name="adj3" fmla="val -29167"/>
              <a:gd name="adj4" fmla="val -91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 рамках договоров (курс - не авторов </a:t>
            </a:r>
            <a:r>
              <a:rPr lang="ru-RU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СПбПУ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Выноска 1 12"/>
          <p:cNvSpPr/>
          <p:nvPr/>
        </p:nvSpPr>
        <p:spPr>
          <a:xfrm>
            <a:off x="5879592" y="5706072"/>
            <a:ext cx="2393405" cy="1017978"/>
          </a:xfrm>
          <a:prstGeom prst="borderCallout1">
            <a:avLst>
              <a:gd name="adj1" fmla="val -10086"/>
              <a:gd name="adj2" fmla="val 56258"/>
              <a:gd name="adj3" fmla="val -34378"/>
              <a:gd name="adj4" fmla="val 7334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Оффлайн-прокторинг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для курсов </a:t>
            </a:r>
            <a:r>
              <a:rPr lang="ru-RU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СПбПУ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46370" y="3981012"/>
            <a:ext cx="1078992" cy="8013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+</a:t>
            </a:r>
            <a:endParaRPr lang="ru-RU" sz="44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84327" y="177075"/>
            <a:ext cx="217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Кейс </a:t>
            </a:r>
            <a:r>
              <a:rPr lang="ru-RU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СПбПУ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92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050" y="-68901"/>
            <a:ext cx="7454731" cy="577942"/>
          </a:xfrm>
        </p:spPr>
        <p:txBody>
          <a:bodyPr>
            <a:normAutofit/>
          </a:bodyPr>
          <a:lstStyle/>
          <a:p>
            <a:r>
              <a:rPr lang="ru-RU" sz="2400" dirty="0"/>
              <a:t>Взаимодействие </a:t>
            </a:r>
            <a:r>
              <a:rPr lang="ru-RU" sz="2400" dirty="0" smtClean="0"/>
              <a:t>с внешними партнерами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47617"/>
            <a:ext cx="10515600" cy="229346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9498" y="818128"/>
            <a:ext cx="2897338" cy="230021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Вуз –инициатор (тот, кто хочет обучать своих студентов)</a:t>
            </a:r>
          </a:p>
        </p:txBody>
      </p:sp>
      <p:sp>
        <p:nvSpPr>
          <p:cNvPr id="5" name="Овал 4"/>
          <p:cNvSpPr/>
          <p:nvPr/>
        </p:nvSpPr>
        <p:spPr>
          <a:xfrm>
            <a:off x="4236782" y="577943"/>
            <a:ext cx="3428441" cy="29229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платформы:</a:t>
            </a:r>
            <a:endParaRPr lang="en-US" sz="20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Национальный портал «Открытое образование» 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http://open.edu.ru</a:t>
            </a:r>
            <a:endParaRPr lang="en-US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065813" y="1831872"/>
            <a:ext cx="1071154" cy="2727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31527" y="1244095"/>
            <a:ext cx="1583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Поиск курса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248501" y="1232472"/>
            <a:ext cx="2535459" cy="161384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Университет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7990511" y="1895255"/>
            <a:ext cx="1071154" cy="2727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0008" y="839063"/>
            <a:ext cx="2087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Запрос возможности сотрудничества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88218" y="2299459"/>
            <a:ext cx="2087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Условия взаимодействия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9200113" y="3841569"/>
            <a:ext cx="2763678" cy="223513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кабинета вуза-потребителя на портал «Открытое образование»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10231943" y="2945790"/>
            <a:ext cx="248194" cy="679761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516230" y="2837622"/>
            <a:ext cx="1665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договора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4734466" y="4001530"/>
            <a:ext cx="3146753" cy="1946087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Загрузка студентов через кабинет вуза-потребителя</a:t>
            </a:r>
          </a:p>
        </p:txBody>
      </p:sp>
      <p:sp>
        <p:nvSpPr>
          <p:cNvPr id="18" name="Стрелка влево 17"/>
          <p:cNvSpPr/>
          <p:nvPr/>
        </p:nvSpPr>
        <p:spPr>
          <a:xfrm>
            <a:off x="8061893" y="4841572"/>
            <a:ext cx="957546" cy="266005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329051" y="4264874"/>
            <a:ext cx="2341612" cy="161384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Итоговая аттестация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ведомость</a:t>
            </a:r>
          </a:p>
        </p:txBody>
      </p:sp>
      <p:sp>
        <p:nvSpPr>
          <p:cNvPr id="20" name="Стрелка влево 19"/>
          <p:cNvSpPr/>
          <p:nvPr/>
        </p:nvSpPr>
        <p:spPr>
          <a:xfrm>
            <a:off x="3723791" y="4909800"/>
            <a:ext cx="957546" cy="266005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49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437" y="119149"/>
            <a:ext cx="7963855" cy="577942"/>
          </a:xfrm>
        </p:spPr>
        <p:txBody>
          <a:bodyPr>
            <a:noAutofit/>
          </a:bodyPr>
          <a:lstStyle/>
          <a:p>
            <a:r>
              <a:rPr lang="ru-RU" sz="2400" dirty="0" err="1"/>
              <a:t>СПбПУ</a:t>
            </a:r>
            <a:r>
              <a:rPr lang="ru-RU" sz="2400" dirty="0"/>
              <a:t>: опыт взаимодействия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703" y="809896"/>
            <a:ext cx="11286307" cy="588351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Реализовано «</a:t>
            </a:r>
            <a:r>
              <a:rPr lang="ru-RU" b="1" dirty="0" smtClean="0"/>
              <a:t>сетевое»</a:t>
            </a:r>
            <a:r>
              <a:rPr lang="ru-RU" dirty="0" smtClean="0"/>
              <a:t> </a:t>
            </a:r>
            <a:r>
              <a:rPr lang="ru-RU" dirty="0"/>
              <a:t>взаимодействие с использованием </a:t>
            </a:r>
            <a:r>
              <a:rPr lang="ru-RU" dirty="0" smtClean="0"/>
              <a:t>онлайн-ресурсов:</a:t>
            </a:r>
            <a:endParaRPr lang="ru-RU" dirty="0"/>
          </a:p>
          <a:p>
            <a:r>
              <a:rPr lang="ru-RU" dirty="0"/>
              <a:t>ФГАОУ ВПО «</a:t>
            </a:r>
            <a:r>
              <a:rPr lang="ru-RU" dirty="0" err="1"/>
              <a:t>УрФУ</a:t>
            </a:r>
            <a:r>
              <a:rPr lang="ru-RU" dirty="0"/>
              <a:t> имени первого Президента России Б.Н. Ельцина»</a:t>
            </a:r>
          </a:p>
          <a:p>
            <a:r>
              <a:rPr lang="ru-RU" dirty="0"/>
              <a:t>ФГАОУ ВО «Санкт-Петербургский национальный исследовательский университет информационных технологий, механики и оптики»</a:t>
            </a:r>
          </a:p>
          <a:p>
            <a:r>
              <a:rPr lang="ru-RU" dirty="0"/>
              <a:t>ФГАОУ ВО НИУ «Высшая школа экономики»</a:t>
            </a:r>
          </a:p>
          <a:p>
            <a:r>
              <a:rPr lang="ru-RU" dirty="0"/>
              <a:t>ФГБОУ ВО «Санкт-Петербургский государственный университет»</a:t>
            </a:r>
          </a:p>
          <a:p>
            <a:r>
              <a:rPr lang="ru-RU" dirty="0"/>
              <a:t>ФГАОУ ВО «Национальный исследовательский технологический университет «</a:t>
            </a:r>
            <a:r>
              <a:rPr lang="ru-RU" dirty="0" err="1"/>
              <a:t>МИСиС</a:t>
            </a:r>
            <a:r>
              <a:rPr lang="ru-RU" dirty="0"/>
              <a:t>»</a:t>
            </a:r>
          </a:p>
          <a:p>
            <a:r>
              <a:rPr lang="ru-RU" dirty="0"/>
              <a:t>ФГАОУ ВО «Сибирский федеральный университет</a:t>
            </a:r>
            <a:r>
              <a:rPr lang="ru-RU" dirty="0" smtClean="0"/>
              <a:t>»</a:t>
            </a:r>
          </a:p>
          <a:p>
            <a:r>
              <a:rPr lang="ru-RU" dirty="0"/>
              <a:t>ФГАОУ ВО </a:t>
            </a:r>
            <a:r>
              <a:rPr lang="ru-RU" dirty="0" smtClean="0"/>
              <a:t>«Дальневосточный </a:t>
            </a:r>
            <a:r>
              <a:rPr lang="ru-RU" dirty="0"/>
              <a:t>федеральный университет</a:t>
            </a:r>
            <a:r>
              <a:rPr lang="ru-RU" dirty="0" smtClean="0"/>
              <a:t>»</a:t>
            </a:r>
          </a:p>
          <a:p>
            <a:r>
              <a:rPr lang="ru-RU" dirty="0"/>
              <a:t>ФГАОУ ВО </a:t>
            </a:r>
            <a:r>
              <a:rPr lang="ru-RU" dirty="0" smtClean="0"/>
              <a:t>«Севастопольский государственный </a:t>
            </a:r>
            <a:r>
              <a:rPr lang="ru-RU" dirty="0"/>
              <a:t>университет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 smtClean="0"/>
              <a:t>ФГБОУ </a:t>
            </a:r>
            <a:r>
              <a:rPr lang="ru-RU" dirty="0"/>
              <a:t>ВО «Нижегородский государственный педагогический университет имени </a:t>
            </a:r>
            <a:r>
              <a:rPr lang="ru-RU" dirty="0" err="1"/>
              <a:t>Козьмы</a:t>
            </a:r>
            <a:r>
              <a:rPr lang="ru-RU" dirty="0"/>
              <a:t> Минина</a:t>
            </a:r>
            <a:r>
              <a:rPr lang="ru-RU" dirty="0" smtClean="0"/>
              <a:t>»</a:t>
            </a:r>
          </a:p>
          <a:p>
            <a:r>
              <a:rPr lang="ru-RU" dirty="0"/>
              <a:t>Мурманский государственный технический </a:t>
            </a:r>
            <a:r>
              <a:rPr lang="ru-RU" dirty="0" smtClean="0"/>
              <a:t>университет</a:t>
            </a:r>
          </a:p>
          <a:p>
            <a:r>
              <a:rPr lang="ru-RU" dirty="0"/>
              <a:t>Санкт-Петербургский государственный химико-фармацевтический университет Минздрава России</a:t>
            </a:r>
          </a:p>
          <a:p>
            <a:pPr lvl="0"/>
            <a:r>
              <a:rPr lang="ru-RU" dirty="0"/>
              <a:t>Северо-Западный институт управления «Российская академия народного хозяйства и государственной службы при Президенте Российской Федерации»</a:t>
            </a:r>
          </a:p>
          <a:p>
            <a:pPr lvl="0"/>
            <a:r>
              <a:rPr lang="ru-RU" dirty="0"/>
              <a:t>СПб ГБПОУ «Петровский колледж</a:t>
            </a:r>
            <a:r>
              <a:rPr lang="ru-RU" dirty="0" smtClean="0"/>
              <a:t>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556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452"/>
            <a:ext cx="10515600" cy="784803"/>
          </a:xfrm>
        </p:spPr>
        <p:txBody>
          <a:bodyPr>
            <a:normAutofit/>
          </a:bodyPr>
          <a:lstStyle/>
          <a:p>
            <a:r>
              <a:rPr lang="ru-RU" sz="3200" dirty="0"/>
              <a:t>Немного цифр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45" y="928255"/>
            <a:ext cx="11693235" cy="5068599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Стоимость разработки 1 МООК – от 200000 руб. + поддержка, обновление  ….</a:t>
            </a:r>
          </a:p>
          <a:p>
            <a:r>
              <a:rPr lang="ru-RU" sz="2400" dirty="0" smtClean="0"/>
              <a:t>Стоимость </a:t>
            </a:r>
            <a:r>
              <a:rPr lang="ru-RU" sz="2400" dirty="0" smtClean="0"/>
              <a:t>сертификата на НПОО для физических лиц 1800 руб.</a:t>
            </a:r>
          </a:p>
          <a:p>
            <a:r>
              <a:rPr lang="ru-RU" sz="2400" dirty="0"/>
              <a:t>Стоимость сертификата на НПОО для </a:t>
            </a:r>
            <a:r>
              <a:rPr lang="ru-RU" sz="2400" dirty="0" smtClean="0"/>
              <a:t>юридических </a:t>
            </a:r>
            <a:r>
              <a:rPr lang="ru-RU" sz="2400" dirty="0"/>
              <a:t>лиц </a:t>
            </a:r>
            <a:r>
              <a:rPr lang="ru-RU" sz="2400" dirty="0" smtClean="0"/>
              <a:t>1000 </a:t>
            </a:r>
            <a:r>
              <a:rPr lang="ru-RU" sz="2400" dirty="0"/>
              <a:t>руб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Стоимость сертификата на </a:t>
            </a:r>
            <a:r>
              <a:rPr lang="en-US" sz="2400" dirty="0"/>
              <a:t>Coursera</a:t>
            </a:r>
            <a:r>
              <a:rPr lang="ru-RU" sz="2400" dirty="0" smtClean="0"/>
              <a:t> </a:t>
            </a:r>
            <a:r>
              <a:rPr lang="ru-RU" sz="2400" dirty="0"/>
              <a:t>для физических лиц </a:t>
            </a:r>
            <a:r>
              <a:rPr lang="ru-RU" sz="2400" dirty="0" smtClean="0"/>
              <a:t>25-35 евро (1800 – 2500 руб.).</a:t>
            </a:r>
          </a:p>
          <a:p>
            <a:r>
              <a:rPr lang="ru-RU" sz="2400" dirty="0" smtClean="0"/>
              <a:t>Условная стоимость 1 </a:t>
            </a:r>
            <a:r>
              <a:rPr lang="ru-RU" sz="2400" dirty="0" err="1" smtClean="0"/>
              <a:t>з.е</a:t>
            </a:r>
            <a:r>
              <a:rPr lang="ru-RU" sz="2400" dirty="0" smtClean="0"/>
              <a:t>. для 1 обучающегося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0945" y="3586165"/>
            <a:ext cx="5015347" cy="9698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з.е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(4 года,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бакалавриат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– 60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з.е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./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уч.год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7834" y="3586165"/>
            <a:ext cx="5396346" cy="9698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обучающийся -140000 руб./год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3837" y="4668980"/>
            <a:ext cx="9247909" cy="19257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 (без учета начислений)</a:t>
            </a:r>
            <a:endParaRPr lang="ru-RU" sz="3200" b="1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з.е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- 2300 руб., 4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з.е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-9200 руб.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чел – 276000 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/семестр – ППС – 55000руб./</a:t>
            </a:r>
            <a:r>
              <a:rPr lang="ru-RU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85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5455"/>
            <a:ext cx="10515600" cy="4791508"/>
          </a:xfrm>
        </p:spPr>
        <p:txBody>
          <a:bodyPr>
            <a:normAutofit/>
          </a:bodyPr>
          <a:lstStyle/>
          <a:p>
            <a:r>
              <a:rPr lang="ru-RU" dirty="0"/>
              <a:t>Заключение сетевых договоров с вузами-заказчиками предполагает гибкую систему тарифов:</a:t>
            </a:r>
          </a:p>
          <a:p>
            <a:r>
              <a:rPr lang="ru-RU" dirty="0"/>
              <a:t>от 1000 до 400 </a:t>
            </a:r>
            <a:r>
              <a:rPr lang="ru-RU" dirty="0" err="1"/>
              <a:t>руб</a:t>
            </a:r>
            <a:r>
              <a:rPr lang="ru-RU" dirty="0"/>
              <a:t>/чел/курс.</a:t>
            </a:r>
          </a:p>
          <a:p>
            <a:r>
              <a:rPr lang="ru-RU" dirty="0"/>
              <a:t>Цена определяется количеством студентов и количеством курсов.</a:t>
            </a:r>
          </a:p>
          <a:p>
            <a:r>
              <a:rPr lang="ru-RU" dirty="0" smtClean="0"/>
              <a:t>Заработанные </a:t>
            </a:r>
            <a:r>
              <a:rPr lang="ru-RU" dirty="0"/>
              <a:t>средства идут на оплату преподавателей, поддерживающих курсы и готовящих ведомости и сертификаты, а также на оплату </a:t>
            </a:r>
            <a:r>
              <a:rPr lang="ru-RU" dirty="0" err="1"/>
              <a:t>прокторинга</a:t>
            </a:r>
            <a:r>
              <a:rPr lang="ru-RU" dirty="0"/>
              <a:t>.</a:t>
            </a:r>
          </a:p>
          <a:p>
            <a:r>
              <a:rPr lang="ru-RU" dirty="0"/>
              <a:t>В настоящее время курсы прибыли не приносят.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327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910" y="157308"/>
            <a:ext cx="10287000" cy="729384"/>
          </a:xfrm>
        </p:spPr>
        <p:txBody>
          <a:bodyPr>
            <a:normAutofit/>
          </a:bodyPr>
          <a:lstStyle/>
          <a:p>
            <a:r>
              <a:rPr lang="ru-RU" sz="3200" dirty="0"/>
              <a:t>Наши </a:t>
            </a:r>
            <a:r>
              <a:rPr lang="ru-RU" sz="3200" dirty="0" smtClean="0"/>
              <a:t>предложения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0655" y="1080655"/>
            <a:ext cx="8326582" cy="5082455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Обучение в цифре: "Открытый </a:t>
            </a:r>
            <a:r>
              <a:rPr lang="ru-RU" i="1" dirty="0" err="1"/>
              <a:t>Политех</a:t>
            </a:r>
            <a:r>
              <a:rPr lang="ru-RU" i="1" dirty="0"/>
              <a:t>"</a:t>
            </a:r>
            <a:r>
              <a:rPr lang="ru-RU" dirty="0"/>
              <a:t> </a:t>
            </a:r>
            <a:br>
              <a:rPr lang="ru-RU" dirty="0"/>
            </a:br>
            <a:r>
              <a:rPr lang="ru-RU" i="1" dirty="0">
                <a:hlinkClick r:id="rId3"/>
              </a:rPr>
              <a:t>https://open.spbstu.ru/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Наши курсы на Национальном портале "Открытое образование"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hlinkClick r:id="rId4"/>
              </a:rPr>
              <a:t>https://openedu.ru/course/#</a:t>
            </a:r>
            <a:r>
              <a:rPr lang="ru-RU" i="1" dirty="0" smtClean="0">
                <a:hlinkClick r:id="rId4"/>
              </a:rPr>
              <a:t>uni=7</a:t>
            </a:r>
            <a:endParaRPr lang="ru-RU" i="1" dirty="0" smtClean="0"/>
          </a:p>
          <a:p>
            <a:endParaRPr lang="ru-RU" i="1" dirty="0"/>
          </a:p>
          <a:p>
            <a:pPr marL="0" indent="0">
              <a:buNone/>
            </a:pPr>
            <a:r>
              <a:rPr lang="ru-RU" i="1" dirty="0" smtClean="0"/>
              <a:t>Наши </a:t>
            </a:r>
            <a:r>
              <a:rPr lang="ru-RU" i="1" dirty="0"/>
              <a:t>курсы </a:t>
            </a:r>
            <a:r>
              <a:rPr lang="ru-RU" i="1" dirty="0" smtClean="0"/>
              <a:t>на платформе </a:t>
            </a:r>
            <a:r>
              <a:rPr lang="en-US" i="1" dirty="0" smtClean="0"/>
              <a:t>Coursera</a:t>
            </a:r>
          </a:p>
          <a:p>
            <a:pPr marL="0" indent="0">
              <a:buNone/>
            </a:pPr>
            <a:r>
              <a:rPr lang="ru-RU" i="1" dirty="0" smtClean="0">
                <a:hlinkClick r:id="rId5"/>
              </a:rPr>
              <a:t>https://</a:t>
            </a:r>
            <a:r>
              <a:rPr lang="en-US" i="1" dirty="0" smtClean="0">
                <a:hlinkClick r:id="rId5"/>
              </a:rPr>
              <a:t>coursera.org</a:t>
            </a:r>
            <a:r>
              <a:rPr lang="en-US" i="1" dirty="0" smtClean="0"/>
              <a:t> 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9157" y="5328845"/>
            <a:ext cx="7928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Калмыкова Светлана Владимировна</a:t>
            </a:r>
          </a:p>
          <a:p>
            <a:r>
              <a:rPr lang="ru-RU" dirty="0"/>
              <a:t>Санкт-Петербургский Политехнический университет Петра Великого</a:t>
            </a:r>
          </a:p>
          <a:p>
            <a:r>
              <a:rPr lang="ru-RU" dirty="0"/>
              <a:t>Центр открытого </a:t>
            </a:r>
            <a:r>
              <a:rPr lang="ru-RU" dirty="0" smtClean="0"/>
              <a:t>образования</a:t>
            </a:r>
            <a:endParaRPr lang="en-US" dirty="0" smtClean="0"/>
          </a:p>
          <a:p>
            <a:r>
              <a:rPr lang="en-US" i="1" dirty="0" smtClean="0">
                <a:hlinkClick r:id="rId6"/>
              </a:rPr>
              <a:t>kalmykovas@mail.ru</a:t>
            </a:r>
            <a:r>
              <a:rPr lang="en-US" i="1" dirty="0" smtClean="0"/>
              <a:t> </a:t>
            </a:r>
            <a:endParaRPr lang="ru-RU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839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455" y="73438"/>
            <a:ext cx="10901082" cy="7778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Слушатели на открытых образовательных платформах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412" y="6342249"/>
            <a:ext cx="10856259" cy="51575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809829"/>
              </p:ext>
            </p:extLst>
          </p:nvPr>
        </p:nvGraphicFramePr>
        <p:xfrm>
          <a:off x="838199" y="1097077"/>
          <a:ext cx="9350829" cy="5503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Выноска 1 (с границей) 4"/>
          <p:cNvSpPr/>
          <p:nvPr/>
        </p:nvSpPr>
        <p:spPr>
          <a:xfrm>
            <a:off x="10189028" y="4455886"/>
            <a:ext cx="2002972" cy="1487714"/>
          </a:xfrm>
          <a:prstGeom prst="accentCallout1">
            <a:avLst>
              <a:gd name="adj1" fmla="val 18750"/>
              <a:gd name="adj2" fmla="val -8333"/>
              <a:gd name="adj3" fmla="val 94603"/>
              <a:gd name="adj4" fmla="val -1904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Национальный портал «Открытое образование»,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усский язык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Выноска 1 (с границей) 6"/>
          <p:cNvSpPr/>
          <p:nvPr/>
        </p:nvSpPr>
        <p:spPr>
          <a:xfrm>
            <a:off x="10092046" y="1608458"/>
            <a:ext cx="2002972" cy="455869"/>
          </a:xfrm>
          <a:prstGeom prst="accentCallout1">
            <a:avLst>
              <a:gd name="adj1" fmla="val 18750"/>
              <a:gd name="adj2" fmla="val -8333"/>
              <a:gd name="adj3" fmla="val 145992"/>
              <a:gd name="adj4" fmla="val -3697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Мультиязычная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Выноска 1 (с границей) 7"/>
          <p:cNvSpPr/>
          <p:nvPr/>
        </p:nvSpPr>
        <p:spPr>
          <a:xfrm>
            <a:off x="10219705" y="2347773"/>
            <a:ext cx="2002972" cy="455869"/>
          </a:xfrm>
          <a:prstGeom prst="accentCallout1">
            <a:avLst>
              <a:gd name="adj1" fmla="val 18750"/>
              <a:gd name="adj2" fmla="val -8333"/>
              <a:gd name="adj3" fmla="val 376968"/>
              <a:gd name="adj4" fmla="val -3088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язык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024256" y="2721517"/>
            <a:ext cx="2937162" cy="1850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8478982" y="2821473"/>
            <a:ext cx="1613064" cy="2189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76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43452"/>
            <a:ext cx="10868891" cy="68673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Российские вузы на открытых образовательных платформах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6414654"/>
            <a:ext cx="10868890" cy="31649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22951"/>
              </p:ext>
            </p:extLst>
          </p:nvPr>
        </p:nvGraphicFramePr>
        <p:xfrm>
          <a:off x="221674" y="1122217"/>
          <a:ext cx="6982690" cy="511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Картинки по запросу курсэра лого вект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817" y="4029231"/>
            <a:ext cx="1898229" cy="105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493075"/>
              </p:ext>
            </p:extLst>
          </p:nvPr>
        </p:nvGraphicFramePr>
        <p:xfrm>
          <a:off x="6650182" y="1439790"/>
          <a:ext cx="5361709" cy="433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object 24"/>
          <p:cNvSpPr/>
          <p:nvPr/>
        </p:nvSpPr>
        <p:spPr>
          <a:xfrm>
            <a:off x="9019309" y="1439790"/>
            <a:ext cx="899575" cy="4305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411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300" y="46420"/>
            <a:ext cx="10474234" cy="562407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Наиболее крупные Российские платформы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29108" y="6171441"/>
            <a:ext cx="1269274" cy="429306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65881" t="38986" r="19215" b="35823"/>
          <a:stretch/>
        </p:blipFill>
        <p:spPr bwMode="auto">
          <a:xfrm>
            <a:off x="6568500" y="907542"/>
            <a:ext cx="1509077" cy="12756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02834" y="782415"/>
            <a:ext cx="35141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Платформа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Stepik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welcome.stepik.org/ru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3072" y="1607420"/>
            <a:ext cx="36396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Большинство  курсов связанны  с программированием.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Курсы подготовлены вузам, компаниями и индивидуальными авторами.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9508" y="1159335"/>
            <a:ext cx="35139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Национальный портал «Открытое образование»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https://openedu.ru/course/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5"/>
          <a:srcRect l="12447" t="15343" r="75741" b="75685"/>
          <a:stretch/>
        </p:blipFill>
        <p:spPr bwMode="auto">
          <a:xfrm>
            <a:off x="172262" y="963869"/>
            <a:ext cx="2437311" cy="1078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5739" y="2139108"/>
            <a:ext cx="74801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портале размещены онлайн-курсы по базовым дисциплинам, изучаемым в российских университетах. Платформа создана Ассоциацией "Национальная платформа открытого образования",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учредители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МГУ им. М.В. Ломоносова,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СПбПУ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СПбГУ, НИТУ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МИСиС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», НИУ ВШЭ, МФТИ,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УрФУ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Университет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ИТМО. Все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курсы разрабатываются в соответствии с требованиями федеральных государственных образовательных стандартов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9573" y="650065"/>
            <a:ext cx="3397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431 курс, 16 вузов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34902" y="4390969"/>
            <a:ext cx="1920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курсов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6"/>
          <a:srcRect t="17092" r="76972" b="70649"/>
          <a:stretch/>
        </p:blipFill>
        <p:spPr bwMode="auto">
          <a:xfrm>
            <a:off x="225935" y="4490781"/>
            <a:ext cx="2383638" cy="7857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25935" y="5304003"/>
            <a:ext cx="530841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Образовательный проект «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Универсариум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https://universarium.org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/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 программы от вузов России, бизнес-тренеров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компаний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 rotWithShape="1">
          <a:blip r:embed="rId8"/>
          <a:srcRect l="66128" t="42050" r="19696" b="37358"/>
          <a:stretch/>
        </p:blipFill>
        <p:spPr bwMode="auto">
          <a:xfrm>
            <a:off x="6043645" y="4366640"/>
            <a:ext cx="1562244" cy="13987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860693" y="4246290"/>
            <a:ext cx="40964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Лекториум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—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некоммерческий, просветительский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проект, занимающийся созданием учебных материалов в формате открытых онлайн-курсов, а также съёмкой и размещением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видеолекций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https://www.lektorium.tv/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4149" y="5657946"/>
            <a:ext cx="2503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видеолекции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медиатека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31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452"/>
            <a:ext cx="10515600" cy="992621"/>
          </a:xfrm>
        </p:spPr>
        <p:txBody>
          <a:bodyPr/>
          <a:lstStyle/>
          <a:p>
            <a:r>
              <a:rPr lang="ru-RU" dirty="0" smtClean="0"/>
              <a:t>Российское онлайн-образование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5763491"/>
            <a:ext cx="10910455" cy="413472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799966"/>
              </p:ext>
            </p:extLst>
          </p:nvPr>
        </p:nvGraphicFramePr>
        <p:xfrm>
          <a:off x="332509" y="1136072"/>
          <a:ext cx="6483927" cy="3851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83673" y="1911929"/>
            <a:ext cx="4269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год – 4 729 998 слушателей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53745" y="3488005"/>
            <a:ext cx="47382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://online.edu.ru/ru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реестре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1176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онлайн-курс, размещены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платформах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онлайн-обучения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4"/>
          <a:srcRect l="14586" t="17085" r="29402" b="48554"/>
          <a:stretch/>
        </p:blipFill>
        <p:spPr bwMode="auto">
          <a:xfrm>
            <a:off x="7273636" y="1431396"/>
            <a:ext cx="4544292" cy="17612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83673" y="2461689"/>
            <a:ext cx="3411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16+ вузов-разработчиков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212" y="0"/>
            <a:ext cx="10515600" cy="980350"/>
          </a:xfrm>
        </p:spPr>
        <p:txBody>
          <a:bodyPr/>
          <a:lstStyle/>
          <a:p>
            <a:r>
              <a:rPr lang="ru-RU" dirty="0" smtClean="0"/>
              <a:t>Предметные области онлайн-обучения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6705" y="2041080"/>
            <a:ext cx="3865295" cy="3605944"/>
          </a:xfrm>
        </p:spPr>
        <p:txBody>
          <a:bodyPr>
            <a:normAutofit/>
          </a:bodyPr>
          <a:lstStyle/>
          <a:p>
            <a:r>
              <a:rPr lang="ru-RU" dirty="0" smtClean="0"/>
              <a:t>Данные по зарубежным платформам из отчета </a:t>
            </a:r>
            <a:r>
              <a:rPr lang="ru-RU" dirty="0" err="1"/>
              <a:t>Class</a:t>
            </a:r>
            <a:r>
              <a:rPr lang="ru-RU" dirty="0"/>
              <a:t> </a:t>
            </a:r>
            <a:r>
              <a:rPr lang="ru-RU" dirty="0" err="1" smtClean="0"/>
              <a:t>Central</a:t>
            </a:r>
            <a:r>
              <a:rPr lang="ru-RU" dirty="0" smtClean="0"/>
              <a:t> - </a:t>
            </a:r>
            <a:r>
              <a:rPr lang="ru-RU" dirty="0" err="1" smtClean="0"/>
              <a:t>агрегатора</a:t>
            </a:r>
            <a:r>
              <a:rPr lang="ru-RU" dirty="0" smtClean="0"/>
              <a:t> МООС</a:t>
            </a:r>
          </a:p>
          <a:p>
            <a:r>
              <a:rPr lang="en-US" dirty="0">
                <a:hlinkClick r:id="rId2"/>
              </a:rPr>
              <a:t>https://www.classcentral.com/report/mooc-stats-2018/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www.edutainme.ru/upload/medialibrary/8f0/Class%20Central%20Report%20Subject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3"/>
          <a:stretch/>
        </p:blipFill>
        <p:spPr bwMode="auto">
          <a:xfrm>
            <a:off x="-1" y="960733"/>
            <a:ext cx="8326705" cy="569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9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545"/>
            <a:ext cx="10515600" cy="729384"/>
          </a:xfrm>
        </p:spPr>
        <p:txBody>
          <a:bodyPr/>
          <a:lstStyle/>
          <a:p>
            <a:r>
              <a:rPr lang="ru-RU" dirty="0" smtClean="0"/>
              <a:t>Форматы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46909"/>
            <a:ext cx="6788727" cy="4930054"/>
          </a:xfrm>
        </p:spPr>
        <p:txBody>
          <a:bodyPr/>
          <a:lstStyle/>
          <a:p>
            <a:r>
              <a:rPr lang="ru-RU" b="1" dirty="0"/>
              <a:t>Специализации</a:t>
            </a:r>
            <a:r>
              <a:rPr lang="ru-RU" dirty="0"/>
              <a:t> — подборки тематических онлайн-курсов </a:t>
            </a:r>
            <a:endParaRPr lang="ru-RU" dirty="0" smtClean="0"/>
          </a:p>
          <a:p>
            <a:r>
              <a:rPr lang="ru-RU" b="1" dirty="0" err="1"/>
              <a:t>Микростепени</a:t>
            </a:r>
            <a:endParaRPr lang="ru-RU" b="1" dirty="0"/>
          </a:p>
          <a:p>
            <a:r>
              <a:rPr lang="ru-RU" b="1" dirty="0" err="1"/>
              <a:t>Наностепени</a:t>
            </a:r>
            <a:endParaRPr lang="ru-RU" b="1" dirty="0"/>
          </a:p>
          <a:p>
            <a:r>
              <a:rPr lang="ru-RU" dirty="0" smtClean="0"/>
              <a:t>Новые </a:t>
            </a:r>
            <a:r>
              <a:rPr lang="ru-RU" b="1" dirty="0" smtClean="0"/>
              <a:t>о</a:t>
            </a:r>
            <a:r>
              <a:rPr lang="ru-RU" b="1" dirty="0"/>
              <a:t>нлайн-дипломы </a:t>
            </a:r>
            <a:r>
              <a:rPr lang="ru-RU" dirty="0" smtClean="0"/>
              <a:t>- </a:t>
            </a:r>
            <a:r>
              <a:rPr lang="ru-RU" dirty="0"/>
              <a:t>программы, пройдя которые можно получить магистерскую или бакалаврскую степень. </a:t>
            </a:r>
            <a:endParaRPr lang="ru-RU" dirty="0" smtClean="0"/>
          </a:p>
          <a:p>
            <a:r>
              <a:rPr lang="ru-RU" dirty="0" smtClean="0"/>
              <a:t>Количество </a:t>
            </a:r>
            <a:r>
              <a:rPr lang="ru-RU" dirty="0"/>
              <a:t>программ с </a:t>
            </a:r>
            <a:r>
              <a:rPr lang="ru-RU" dirty="0" smtClean="0"/>
              <a:t>дипломами (</a:t>
            </a:r>
            <a:r>
              <a:rPr lang="ru-RU" i="1" dirty="0" smtClean="0"/>
              <a:t>на зарубежных платформах</a:t>
            </a:r>
            <a:r>
              <a:rPr lang="ru-RU" dirty="0" smtClean="0"/>
              <a:t>) </a:t>
            </a:r>
            <a:r>
              <a:rPr lang="ru-RU" dirty="0"/>
              <a:t>в 2018г составило </a:t>
            </a:r>
            <a:r>
              <a:rPr lang="ru-RU" b="1" dirty="0">
                <a:solidFill>
                  <a:srgbClr val="FF0000"/>
                </a:solidFill>
              </a:rPr>
              <a:t>47</a:t>
            </a:r>
            <a:r>
              <a:rPr lang="ru-RU" dirty="0"/>
              <a:t>. 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t="13178" r="20083" b="34517"/>
          <a:stretch/>
        </p:blipFill>
        <p:spPr bwMode="auto">
          <a:xfrm>
            <a:off x="6526328" y="503237"/>
            <a:ext cx="4827472" cy="2119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95308" y="3129975"/>
            <a:ext cx="44581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2019 г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НИУ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ВШЭ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платформе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Coursera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платная, стоимость обучения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577,500 - 1,155,000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руб.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Срок обучения 18-24 месяца.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985163" y="3408218"/>
            <a:ext cx="1399310" cy="404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05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320" y="107518"/>
            <a:ext cx="9162287" cy="928914"/>
          </a:xfrm>
        </p:spPr>
        <p:txBody>
          <a:bodyPr>
            <a:normAutofit/>
          </a:bodyPr>
          <a:lstStyle/>
          <a:p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МООК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Политехнического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университета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8"/>
          <p:cNvSpPr txBox="1"/>
          <p:nvPr/>
        </p:nvSpPr>
        <p:spPr>
          <a:xfrm>
            <a:off x="1916348" y="1893030"/>
            <a:ext cx="5201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Национальный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портал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«Открытое</a:t>
            </a:r>
            <a:r>
              <a:rPr sz="18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образование»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9"/>
          <p:cNvSpPr/>
          <p:nvPr/>
        </p:nvSpPr>
        <p:spPr>
          <a:xfrm>
            <a:off x="689942" y="2170005"/>
            <a:ext cx="2826743" cy="1328199"/>
          </a:xfrm>
          <a:custGeom>
            <a:avLst/>
            <a:gdLst/>
            <a:ahLst/>
            <a:cxnLst/>
            <a:rect l="l" t="t" r="r" b="b"/>
            <a:pathLst>
              <a:path w="3436620" h="2571115">
                <a:moveTo>
                  <a:pt x="0" y="2570988"/>
                </a:moveTo>
                <a:lnTo>
                  <a:pt x="3436620" y="2570988"/>
                </a:lnTo>
                <a:lnTo>
                  <a:pt x="3436620" y="0"/>
                </a:lnTo>
                <a:lnTo>
                  <a:pt x="0" y="0"/>
                </a:lnTo>
                <a:lnTo>
                  <a:pt x="0" y="2570988"/>
                </a:lnTo>
                <a:close/>
              </a:path>
            </a:pathLst>
          </a:custGeom>
          <a:solidFill>
            <a:srgbClr val="F8F8F8"/>
          </a:solidFill>
          <a:ln w="1905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61 курс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Вовлечение в образовательный процесс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13"/>
          <p:cNvSpPr/>
          <p:nvPr/>
        </p:nvSpPr>
        <p:spPr>
          <a:xfrm>
            <a:off x="3807505" y="2042890"/>
            <a:ext cx="6341745" cy="1335405"/>
          </a:xfrm>
          <a:custGeom>
            <a:avLst/>
            <a:gdLst/>
            <a:ahLst/>
            <a:cxnLst/>
            <a:rect l="l" t="t" r="r" b="b"/>
            <a:pathLst>
              <a:path w="6341745" h="1335404">
                <a:moveTo>
                  <a:pt x="5673851" y="0"/>
                </a:moveTo>
                <a:lnTo>
                  <a:pt x="5673851" y="333755"/>
                </a:lnTo>
                <a:lnTo>
                  <a:pt x="0" y="333755"/>
                </a:lnTo>
                <a:lnTo>
                  <a:pt x="0" y="1001267"/>
                </a:lnTo>
                <a:lnTo>
                  <a:pt x="5673851" y="1001267"/>
                </a:lnTo>
                <a:lnTo>
                  <a:pt x="5673851" y="1335024"/>
                </a:lnTo>
                <a:lnTo>
                  <a:pt x="6341364" y="667512"/>
                </a:lnTo>
                <a:lnTo>
                  <a:pt x="5673851" y="0"/>
                </a:lnTo>
                <a:close/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0B050"/>
              </a:solidFill>
            </a:endParaRPr>
          </a:p>
        </p:txBody>
      </p:sp>
      <p:sp>
        <p:nvSpPr>
          <p:cNvPr id="10" name="object 15"/>
          <p:cNvSpPr txBox="1"/>
          <p:nvPr/>
        </p:nvSpPr>
        <p:spPr>
          <a:xfrm>
            <a:off x="4160538" y="2553019"/>
            <a:ext cx="24314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 err="1">
                <a:solidFill>
                  <a:srgbClr val="FFFFFF"/>
                </a:solidFill>
                <a:latin typeface="Arial"/>
                <a:cs typeface="Arial"/>
              </a:rPr>
              <a:t>Платформа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spc="-40" dirty="0" smtClean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Coursera</a:t>
            </a:r>
            <a:r>
              <a:rPr lang="ru-RU" spc="-5" dirty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21"/>
          <p:cNvSpPr/>
          <p:nvPr/>
        </p:nvSpPr>
        <p:spPr>
          <a:xfrm>
            <a:off x="6798254" y="3070609"/>
            <a:ext cx="4681583" cy="1358534"/>
          </a:xfrm>
          <a:custGeom>
            <a:avLst/>
            <a:gdLst/>
            <a:ahLst/>
            <a:cxnLst/>
            <a:rect l="l" t="t" r="r" b="b"/>
            <a:pathLst>
              <a:path w="5370830" h="2239010">
                <a:moveTo>
                  <a:pt x="4251198" y="0"/>
                </a:moveTo>
                <a:lnTo>
                  <a:pt x="4251198" y="559688"/>
                </a:lnTo>
                <a:lnTo>
                  <a:pt x="0" y="559688"/>
                </a:lnTo>
                <a:lnTo>
                  <a:pt x="0" y="1679067"/>
                </a:lnTo>
                <a:lnTo>
                  <a:pt x="4251198" y="1679067"/>
                </a:lnTo>
                <a:lnTo>
                  <a:pt x="4251198" y="2238756"/>
                </a:lnTo>
                <a:lnTo>
                  <a:pt x="5370576" y="1119378"/>
                </a:lnTo>
                <a:lnTo>
                  <a:pt x="4251198" y="0"/>
                </a:lnTo>
                <a:close/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0B050"/>
              </a:solidFill>
            </a:endParaRPr>
          </a:p>
        </p:txBody>
      </p:sp>
      <p:sp>
        <p:nvSpPr>
          <p:cNvPr id="14" name="object 23"/>
          <p:cNvSpPr txBox="1"/>
          <p:nvPr/>
        </p:nvSpPr>
        <p:spPr>
          <a:xfrm>
            <a:off x="7038049" y="3497726"/>
            <a:ext cx="3797935" cy="53784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>
              <a:lnSpc>
                <a:spcPts val="1870"/>
              </a:lnSpc>
              <a:spcBef>
                <a:spcPts val="405"/>
              </a:spcBef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Платформа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«Открытый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Политех»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в  Едином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Окне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5" name="object 24"/>
          <p:cNvSpPr txBox="1"/>
          <p:nvPr/>
        </p:nvSpPr>
        <p:spPr>
          <a:xfrm>
            <a:off x="6798254" y="4214734"/>
            <a:ext cx="3227740" cy="1461297"/>
          </a:xfrm>
          <a:prstGeom prst="rect">
            <a:avLst/>
          </a:prstGeom>
          <a:solidFill>
            <a:srgbClr val="F8F8F8"/>
          </a:solidFill>
          <a:ln w="19050">
            <a:solidFill>
              <a:srgbClr val="000000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lang="ru-RU" sz="2000" b="1" spc="-5" dirty="0">
                <a:latin typeface="Arial"/>
                <a:cs typeface="Arial"/>
              </a:rPr>
              <a:t>12</a:t>
            </a:r>
            <a:r>
              <a:rPr lang="ru-RU" sz="2000" b="1" spc="-15" dirty="0">
                <a:latin typeface="Arial"/>
                <a:cs typeface="Arial"/>
              </a:rPr>
              <a:t> </a:t>
            </a:r>
            <a:r>
              <a:rPr lang="ru-RU" sz="2000" b="1" spc="-15" dirty="0" smtClean="0">
                <a:latin typeface="Arial"/>
                <a:cs typeface="Arial"/>
              </a:rPr>
              <a:t>курсов</a:t>
            </a:r>
          </a:p>
          <a:p>
            <a:pPr marL="91440">
              <a:lnSpc>
                <a:spcPct val="100000"/>
              </a:lnSpc>
              <a:spcBef>
                <a:spcPts val="295"/>
              </a:spcBef>
            </a:pPr>
            <a:r>
              <a:rPr lang="ru-RU" sz="2000" spc="-15" dirty="0" smtClean="0">
                <a:latin typeface="Arial"/>
                <a:cs typeface="Arial"/>
              </a:rPr>
              <a:t>Своя платформа</a:t>
            </a:r>
            <a:endParaRPr lang="ru-RU" sz="2000" dirty="0">
              <a:latin typeface="Arial"/>
              <a:cs typeface="Arial"/>
            </a:endParaRPr>
          </a:p>
          <a:p>
            <a:pPr marL="91440">
              <a:lnSpc>
                <a:spcPts val="2680"/>
              </a:lnSpc>
              <a:spcBef>
                <a:spcPts val="570"/>
              </a:spcBef>
            </a:pPr>
            <a:r>
              <a:rPr lang="ru-RU" sz="2000" spc="-5" dirty="0" smtClean="0">
                <a:latin typeface="Arial"/>
                <a:cs typeface="Arial"/>
              </a:rPr>
              <a:t>Программы повышения квалификации</a:t>
            </a:r>
            <a:endParaRPr lang="ru-RU" sz="2000" dirty="0">
              <a:latin typeface="Arial"/>
              <a:cs typeface="Arial"/>
            </a:endParaRPr>
          </a:p>
        </p:txBody>
      </p:sp>
      <p:sp>
        <p:nvSpPr>
          <p:cNvPr id="16" name="object 7"/>
          <p:cNvSpPr/>
          <p:nvPr/>
        </p:nvSpPr>
        <p:spPr>
          <a:xfrm>
            <a:off x="698291" y="1036432"/>
            <a:ext cx="8546719" cy="1333500"/>
          </a:xfrm>
          <a:custGeom>
            <a:avLst/>
            <a:gdLst/>
            <a:ahLst/>
            <a:cxnLst/>
            <a:rect l="l" t="t" r="r" b="b"/>
            <a:pathLst>
              <a:path w="9165590" h="1333500">
                <a:moveTo>
                  <a:pt x="0" y="333375"/>
                </a:moveTo>
                <a:lnTo>
                  <a:pt x="8498586" y="333375"/>
                </a:lnTo>
                <a:lnTo>
                  <a:pt x="8498586" y="0"/>
                </a:lnTo>
                <a:lnTo>
                  <a:pt x="9165336" y="666750"/>
                </a:lnTo>
                <a:lnTo>
                  <a:pt x="8498586" y="1333500"/>
                </a:lnTo>
                <a:lnTo>
                  <a:pt x="8498586" y="1000125"/>
                </a:lnTo>
                <a:lnTo>
                  <a:pt x="0" y="1000125"/>
                </a:lnTo>
                <a:lnTo>
                  <a:pt x="0" y="333375"/>
                </a:lnTo>
                <a:close/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0B050"/>
              </a:solidFill>
            </a:endParaRPr>
          </a:p>
        </p:txBody>
      </p:sp>
      <p:sp>
        <p:nvSpPr>
          <p:cNvPr id="17" name="object 8"/>
          <p:cNvSpPr txBox="1"/>
          <p:nvPr/>
        </p:nvSpPr>
        <p:spPr>
          <a:xfrm>
            <a:off x="956355" y="1532458"/>
            <a:ext cx="5201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Национальный </a:t>
            </a:r>
            <a:r>
              <a:rPr sz="1800" spc="-15" dirty="0" err="1">
                <a:solidFill>
                  <a:srgbClr val="FFFFFF"/>
                </a:solidFill>
                <a:latin typeface="Arial"/>
                <a:cs typeface="Arial"/>
              </a:rPr>
              <a:t>портал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spc="-10" dirty="0" smtClean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r>
              <a:rPr sz="1800" spc="-10" dirty="0" err="1" smtClean="0">
                <a:solidFill>
                  <a:srgbClr val="FFFFFF"/>
                </a:solidFill>
                <a:latin typeface="Arial"/>
                <a:cs typeface="Arial"/>
              </a:rPr>
              <a:t>Открытое</a:t>
            </a:r>
            <a:r>
              <a:rPr sz="1800" spc="6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5" dirty="0" err="1" smtClean="0">
                <a:solidFill>
                  <a:srgbClr val="FFFFFF"/>
                </a:solidFill>
                <a:latin typeface="Arial"/>
                <a:cs typeface="Arial"/>
              </a:rPr>
              <a:t>образование</a:t>
            </a:r>
            <a:r>
              <a:rPr lang="ru-RU" sz="1800" spc="-15" dirty="0" smtClean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19"/>
          <p:cNvSpPr txBox="1"/>
          <p:nvPr/>
        </p:nvSpPr>
        <p:spPr>
          <a:xfrm>
            <a:off x="3807505" y="3162728"/>
            <a:ext cx="2748915" cy="1653658"/>
          </a:xfrm>
          <a:prstGeom prst="rect">
            <a:avLst/>
          </a:prstGeom>
          <a:solidFill>
            <a:srgbClr val="F8F8F8"/>
          </a:solidFill>
          <a:ln w="12700">
            <a:solidFill>
              <a:srgbClr val="000000"/>
            </a:solidFill>
          </a:ln>
        </p:spPr>
        <p:txBody>
          <a:bodyPr vert="horz" wrap="square" lIns="0" tIns="37465" rIns="0" bIns="0" rtlCol="0">
            <a:spAutoFit/>
          </a:bodyPr>
          <a:lstStyle>
            <a:defPPr>
              <a:defRPr lang="ru-RU"/>
            </a:defPPr>
            <a:lvl1pPr marL="91440">
              <a:lnSpc>
                <a:spcPct val="100000"/>
              </a:lnSpc>
              <a:spcBef>
                <a:spcPts val="295"/>
              </a:spcBef>
              <a:defRPr sz="2400" b="1" spc="-5">
                <a:latin typeface="Arial"/>
                <a:cs typeface="Arial"/>
              </a:defRPr>
            </a:lvl1pPr>
          </a:lstStyle>
          <a:p>
            <a:r>
              <a:rPr lang="ru-RU" sz="2000" dirty="0" smtClean="0"/>
              <a:t>12 курсов</a:t>
            </a:r>
          </a:p>
          <a:p>
            <a:r>
              <a:rPr sz="2000" b="0" dirty="0" err="1" smtClean="0"/>
              <a:t>Позиционирование</a:t>
            </a:r>
            <a:endParaRPr sz="2000" b="0" dirty="0"/>
          </a:p>
          <a:p>
            <a:r>
              <a:rPr sz="2000" b="0" dirty="0"/>
              <a:t>Вовлечение в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образовательный</a:t>
            </a:r>
            <a:r>
              <a:rPr lang="ru-RU" sz="2000" b="0" dirty="0" smtClean="0"/>
              <a:t> процесс</a:t>
            </a:r>
            <a:endParaRPr sz="20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62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5"/>
  <p:tag name="ARTICULATE_DESIGN_ID_ТЕМА OFFICE" val="Ll22BHey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1685</Words>
  <Application>Microsoft Office PowerPoint</Application>
  <PresentationFormat>Широкоэкранный</PresentationFormat>
  <Paragraphs>271</Paragraphs>
  <Slides>25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PT Sans</vt:lpstr>
      <vt:lpstr>Times New Roman</vt:lpstr>
      <vt:lpstr>Тема Office</vt:lpstr>
      <vt:lpstr>Внедрение онлайн-обучения: модели, проблемы и пути решения</vt:lpstr>
      <vt:lpstr>Тенденции сегодняшнего дня (зарубежные платформы)</vt:lpstr>
      <vt:lpstr>Слушатели на открытых образовательных платформах</vt:lpstr>
      <vt:lpstr>Российские вузы на открытых образовательных платформах</vt:lpstr>
      <vt:lpstr>Наиболее крупные Российские платформы</vt:lpstr>
      <vt:lpstr>Российское онлайн-образование</vt:lpstr>
      <vt:lpstr>Предметные области онлайн-обучения</vt:lpstr>
      <vt:lpstr>Форматы обучения</vt:lpstr>
      <vt:lpstr>МООК Политехнического университета</vt:lpstr>
      <vt:lpstr>Федеральные нормативно-правовые требования к электронному обучению</vt:lpstr>
      <vt:lpstr>Федеральный закон «Об образовании в Российской Федерации» № 273 от 29.12.2012</vt:lpstr>
      <vt:lpstr>Онлайн-курсы</vt:lpstr>
      <vt:lpstr>Что необходимо для запуска механизмов и моделей вовлечения?</vt:lpstr>
      <vt:lpstr>Презентация PowerPoint</vt:lpstr>
      <vt:lpstr>Онлайн-курсы в образовательном процессе</vt:lpstr>
      <vt:lpstr>Презентация PowerPoint</vt:lpstr>
      <vt:lpstr>Механизмы записи на онлайн-курсы, вовлеченные в основной образовательный процесс</vt:lpstr>
      <vt:lpstr>Отражение в учебном плане и РПД</vt:lpstr>
      <vt:lpstr>Возможности встраивания внешних курсов и модулей</vt:lpstr>
      <vt:lpstr>Модуль мобильности. «Образовательный форсайт»</vt:lpstr>
      <vt:lpstr>Взаимодействие с внешними партнерами</vt:lpstr>
      <vt:lpstr>СПбПУ: опыт взаимодействия</vt:lpstr>
      <vt:lpstr>Немного цифр</vt:lpstr>
      <vt:lpstr>Презентация PowerPoint</vt:lpstr>
      <vt:lpstr>Наши предложения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онлайн-обучения: модели, проблемы и пути решения</dc:title>
  <dc:creator>Svetlana Kalmykova</dc:creator>
  <cp:lastModifiedBy>CIOR</cp:lastModifiedBy>
  <cp:revision>70</cp:revision>
  <dcterms:created xsi:type="dcterms:W3CDTF">2019-11-08T15:17:30Z</dcterms:created>
  <dcterms:modified xsi:type="dcterms:W3CDTF">2019-11-14T05:57:38Z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ADA699A6-9832-4567-AB29-9149D92295FA</vt:lpwstr>
  </property>
  <property fmtid="{D5CDD505-2E9C-101B-9397-08002B2CF9AE}" pid="3" name="ArticulatePath">
    <vt:lpwstr>Внедрение онлайн-обучения</vt:lpwstr>
  </property>
</Properties>
</file>