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61" r:id="rId2"/>
    <p:sldId id="393" r:id="rId3"/>
    <p:sldId id="401" r:id="rId4"/>
    <p:sldId id="402" r:id="rId5"/>
    <p:sldId id="394" r:id="rId6"/>
    <p:sldId id="395" r:id="rId7"/>
    <p:sldId id="403" r:id="rId8"/>
    <p:sldId id="404" r:id="rId9"/>
    <p:sldId id="405" r:id="rId10"/>
    <p:sldId id="406" r:id="rId11"/>
    <p:sldId id="370" r:id="rId12"/>
    <p:sldId id="407" r:id="rId13"/>
    <p:sldId id="396" r:id="rId14"/>
    <p:sldId id="372" r:id="rId15"/>
    <p:sldId id="373" r:id="rId16"/>
    <p:sldId id="295" r:id="rId17"/>
  </p:sldIdLst>
  <p:sldSz cx="9144000" cy="5143500" type="screen16x9"/>
  <p:notesSz cx="6797675" cy="9872663"/>
  <p:defaultTextStyle>
    <a:defPPr>
      <a:defRPr lang="ru-RU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400" autoAdjust="0"/>
  </p:normalViewPr>
  <p:slideViewPr>
    <p:cSldViewPr snapToGrid="0">
      <p:cViewPr varScale="1">
        <p:scale>
          <a:sx n="145" d="100"/>
          <a:sy n="145" d="100"/>
        </p:scale>
        <p:origin x="660" y="114"/>
      </p:cViewPr>
      <p:guideLst>
        <p:guide orient="horz" pos="2160"/>
        <p:guide pos="384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E293CE-B177-44D4-B874-CD74ED08B179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6363" y="739775"/>
            <a:ext cx="65849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01B99-04FE-4FEA-B7D0-8AA41E80DB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131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качестве предпосылок для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01B99-04FE-4FEA-B7D0-8AA41E80DB85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611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качестве предпосылок для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01B99-04FE-4FEA-B7D0-8AA41E80DB85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38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качестве предпосылок для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01B99-04FE-4FEA-B7D0-8AA41E80DB85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176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качестве предпосылок для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01B99-04FE-4FEA-B7D0-8AA41E80DB85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696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D58B-88ED-47C7-BF6C-4D6D0E8B0C3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3580-59B7-46FB-BE9C-974FF835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670119"/>
      </p:ext>
    </p:extLst>
  </p:cSld>
  <p:clrMapOvr>
    <a:masterClrMapping/>
  </p:clrMapOvr>
  <p:transition spd="slow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D58B-88ED-47C7-BF6C-4D6D0E8B0C3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3580-59B7-46FB-BE9C-974FF835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361228"/>
      </p:ext>
    </p:extLst>
  </p:cSld>
  <p:clrMapOvr>
    <a:masterClrMapping/>
  </p:clrMapOvr>
  <p:transition spd="slow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05980"/>
            <a:ext cx="27432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05980"/>
            <a:ext cx="80772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D58B-88ED-47C7-BF6C-4D6D0E8B0C3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3580-59B7-46FB-BE9C-974FF835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002978"/>
      </p:ext>
    </p:extLst>
  </p:cSld>
  <p:clrMapOvr>
    <a:masterClrMapping/>
  </p:clrMapOvr>
  <p:transition spd="slow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D58B-88ED-47C7-BF6C-4D6D0E8B0C3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3580-59B7-46FB-BE9C-974FF835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700228"/>
      </p:ext>
    </p:extLst>
  </p:cSld>
  <p:clrMapOvr>
    <a:masterClrMapping/>
  </p:clrMapOvr>
  <p:transition spd="slow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D58B-88ED-47C7-BF6C-4D6D0E8B0C3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3580-59B7-46FB-BE9C-974FF835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664714"/>
      </p:ext>
    </p:extLst>
  </p:cSld>
  <p:clrMapOvr>
    <a:masterClrMapping/>
  </p:clrMapOvr>
  <p:transition spd="slow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D58B-88ED-47C7-BF6C-4D6D0E8B0C3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3580-59B7-46FB-BE9C-974FF835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179117"/>
      </p:ext>
    </p:extLst>
  </p:cSld>
  <p:clrMapOvr>
    <a:masterClrMapping/>
  </p:clrMapOvr>
  <p:transition spd="slow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D58B-88ED-47C7-BF6C-4D6D0E8B0C3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3580-59B7-46FB-BE9C-974FF835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11123"/>
      </p:ext>
    </p:extLst>
  </p:cSld>
  <p:clrMapOvr>
    <a:masterClrMapping/>
  </p:clrMapOvr>
  <p:transition spd="slow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D58B-88ED-47C7-BF6C-4D6D0E8B0C3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3580-59B7-46FB-BE9C-974FF835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126797"/>
      </p:ext>
    </p:extLst>
  </p:cSld>
  <p:clrMapOvr>
    <a:masterClrMapping/>
  </p:clrMapOvr>
  <p:transition spd="slow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D58B-88ED-47C7-BF6C-4D6D0E8B0C3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3580-59B7-46FB-BE9C-974FF835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990639"/>
      </p:ext>
    </p:extLst>
  </p:cSld>
  <p:clrMapOvr>
    <a:masterClrMapping/>
  </p:clrMapOvr>
  <p:transition spd="slow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D58B-88ED-47C7-BF6C-4D6D0E8B0C3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3580-59B7-46FB-BE9C-974FF835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69821"/>
      </p:ext>
    </p:extLst>
  </p:cSld>
  <p:clrMapOvr>
    <a:masterClrMapping/>
  </p:clrMapOvr>
  <p:transition spd="slow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D58B-88ED-47C7-BF6C-4D6D0E8B0C3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3580-59B7-46FB-BE9C-974FF835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557755"/>
      </p:ext>
    </p:extLst>
  </p:cSld>
  <p:clrMapOvr>
    <a:masterClrMapping/>
  </p:clrMapOvr>
  <p:transition spd="slow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7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4D58B-88ED-47C7-BF6C-4D6D0E8B0C3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7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7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03580-59B7-46FB-BE9C-974FF8355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016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trips dir="ru"/>
  </p:transition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408" y="0"/>
            <a:ext cx="8718324" cy="2493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0652" y="1982623"/>
            <a:ext cx="8637680" cy="1516279"/>
          </a:xfrm>
        </p:spPr>
        <p:txBody>
          <a:bodyPr>
            <a:noAutofit/>
          </a:bodyPr>
          <a:lstStyle/>
          <a:p>
            <a:r>
              <a:rPr lang="ru-RU" sz="2000" dirty="0"/>
              <a:t>Модели использования онлайн-курсов в образовательных программах образовательных организаций: организационные и финансовые аспекты</a:t>
            </a:r>
            <a:endParaRPr lang="en-US" sz="2000" dirty="0"/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1761" y="3929653"/>
            <a:ext cx="7955462" cy="649904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sz="2100" dirty="0" smtClean="0">
                <a:solidFill>
                  <a:schemeClr val="accent4">
                    <a:lumMod val="75000"/>
                  </a:schemeClr>
                </a:solidFill>
              </a:rPr>
              <a:t>Институт </a:t>
            </a:r>
            <a:r>
              <a:rPr lang="ru-RU" sz="2100" dirty="0">
                <a:solidFill>
                  <a:schemeClr val="accent4">
                    <a:lumMod val="75000"/>
                  </a:schemeClr>
                </a:solidFill>
              </a:rPr>
              <a:t>технологий открытого образования</a:t>
            </a:r>
          </a:p>
          <a:p>
            <a:pPr algn="l"/>
            <a:r>
              <a:rPr lang="ru-RU" sz="2100" dirty="0">
                <a:solidFill>
                  <a:schemeClr val="accent4">
                    <a:lumMod val="75000"/>
                  </a:schemeClr>
                </a:solidFill>
              </a:rPr>
              <a:t>Ольга </a:t>
            </a:r>
            <a:r>
              <a:rPr lang="ru-RU" sz="2100" dirty="0" smtClean="0">
                <a:solidFill>
                  <a:schemeClr val="accent4">
                    <a:lumMod val="75000"/>
                  </a:schemeClr>
                </a:solidFill>
              </a:rPr>
              <a:t>Игнатченко                                                                      o.a.ignatchenko@urfu.ru</a:t>
            </a:r>
            <a:endParaRPr lang="ru-RU" sz="2100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4995354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63" y="150466"/>
            <a:ext cx="9132337" cy="621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609648" y="150466"/>
            <a:ext cx="7662822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Организационно-финансовые модели онлайн-обучения</a:t>
            </a:r>
            <a:endParaRPr lang="ru-RU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178063"/>
              </p:ext>
            </p:extLst>
          </p:nvPr>
        </p:nvGraphicFramePr>
        <p:xfrm>
          <a:off x="651264" y="970652"/>
          <a:ext cx="8209864" cy="33940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5048"/>
                <a:gridCol w="1832873"/>
                <a:gridCol w="2154630"/>
                <a:gridCol w="1126154"/>
                <a:gridCol w="995440"/>
                <a:gridCol w="915719"/>
              </a:tblGrid>
              <a:tr h="6150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Наименование модели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6962" marR="469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Описание модели 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484" marR="43484" marT="43484" marB="4348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Аудиторные занятия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484" marR="43484" marT="43484" marB="4348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Текущий контроль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484" marR="43484" marT="43484" marB="4348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Консультации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484" marR="43484" marT="43484" marB="4348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Итоговый контроль: зачет/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экзамен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484" marR="43484" marT="43484" marB="43484"/>
                </a:tc>
              </a:tr>
              <a:tr h="9209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Модель 1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6962" marR="469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Смешанная модель обучения с использованием онлайн-курса (ОК) УрФУ и итоговой аттестацией в формате ОК/НТК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484" marR="43484" marT="43484" marB="4348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До 50% лекционных и/или практических занятий замещаются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на самостоятельную работу студента в ОК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484" marR="43484" marT="43484" marB="4348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ОК</a:t>
                      </a:r>
                      <a:r>
                        <a:rPr lang="en-US" sz="800">
                          <a:effectLst/>
                        </a:rPr>
                        <a:t> / </a:t>
                      </a:r>
                      <a:r>
                        <a:rPr lang="ru-RU" sz="800">
                          <a:effectLst/>
                        </a:rPr>
                        <a:t>в традиционном формате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484" marR="43484" marT="43484" marB="4348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Контактные часы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484" marR="43484" marT="43484" marB="4348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ОК/НТК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484" marR="43484" marT="43484" marB="43484"/>
                </a:tc>
              </a:tr>
              <a:tr h="7748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Модель 2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6962" marR="469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Модель исключительно электронного обучения с использованием внутреннего онлайн-курса (ОК) УрФУ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484" marR="43484" marT="43484" marB="4348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ОК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484" marR="43484" marT="43484" marB="4348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ОК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484" marR="43484" marT="43484" marB="4348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Контактные часы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484" marR="43484" marT="43484" marB="4348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ОК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484" marR="43484" marT="43484" marB="43484"/>
                </a:tc>
              </a:tr>
              <a:tr h="10831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Модель 3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6962" marR="469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Модель исключительно электронного обучения с использованием онлайн-курса университета-партнера в рамках сетевого договора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484" marR="43484" marT="43484" marB="4348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ОК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484" marR="43484" marT="43484" marB="4348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ОК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484" marR="43484" marT="43484" marB="4348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ОК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484" marR="43484" marT="43484" marB="4348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ОК</a:t>
                      </a:r>
                      <a:endParaRPr lang="ru-RU" sz="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43484" marR="43484" marT="43484" marB="4348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6525381"/>
      </p:ext>
    </p:extLst>
  </p:cSld>
  <p:clrMapOvr>
    <a:masterClrMapping/>
  </p:clrMapOvr>
  <p:transition spd="slow">
    <p:strips dir="r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32337" cy="621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16706" y="103005"/>
            <a:ext cx="675471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 и реализация учебного процесса при использовании онлайн-курсов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874928" y="675142"/>
            <a:ext cx="6951811" cy="4218193"/>
            <a:chOff x="874928" y="675142"/>
            <a:chExt cx="6951811" cy="4218193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4928" y="675142"/>
              <a:ext cx="6951811" cy="4218193"/>
            </a:xfrm>
            <a:prstGeom prst="rect">
              <a:avLst/>
            </a:prstGeom>
          </p:spPr>
        </p:pic>
        <p:sp>
          <p:nvSpPr>
            <p:cNvPr id="2" name="Полилиния 1"/>
            <p:cNvSpPr/>
            <p:nvPr/>
          </p:nvSpPr>
          <p:spPr>
            <a:xfrm>
              <a:off x="1716706" y="2927396"/>
              <a:ext cx="256558" cy="305250"/>
            </a:xfrm>
            <a:custGeom>
              <a:avLst/>
              <a:gdLst>
                <a:gd name="connsiteX0" fmla="*/ 0 w 256558"/>
                <a:gd name="connsiteY0" fmla="*/ 0 h 305250"/>
                <a:gd name="connsiteX1" fmla="*/ 19735 w 256558"/>
                <a:gd name="connsiteY1" fmla="*/ 13156 h 305250"/>
                <a:gd name="connsiteX2" fmla="*/ 46049 w 256558"/>
                <a:gd name="connsiteY2" fmla="*/ 72362 h 305250"/>
                <a:gd name="connsiteX3" fmla="*/ 59206 w 256558"/>
                <a:gd name="connsiteY3" fmla="*/ 118411 h 305250"/>
                <a:gd name="connsiteX4" fmla="*/ 72363 w 256558"/>
                <a:gd name="connsiteY4" fmla="*/ 157882 h 305250"/>
                <a:gd name="connsiteX5" fmla="*/ 85520 w 256558"/>
                <a:gd name="connsiteY5" fmla="*/ 210509 h 305250"/>
                <a:gd name="connsiteX6" fmla="*/ 92098 w 256558"/>
                <a:gd name="connsiteY6" fmla="*/ 302607 h 305250"/>
                <a:gd name="connsiteX7" fmla="*/ 118412 w 256558"/>
                <a:gd name="connsiteY7" fmla="*/ 269715 h 305250"/>
                <a:gd name="connsiteX8" fmla="*/ 144725 w 256558"/>
                <a:gd name="connsiteY8" fmla="*/ 230244 h 305250"/>
                <a:gd name="connsiteX9" fmla="*/ 157882 w 256558"/>
                <a:gd name="connsiteY9" fmla="*/ 210509 h 305250"/>
                <a:gd name="connsiteX10" fmla="*/ 177617 w 256558"/>
                <a:gd name="connsiteY10" fmla="*/ 177617 h 305250"/>
                <a:gd name="connsiteX11" fmla="*/ 197353 w 256558"/>
                <a:gd name="connsiteY11" fmla="*/ 151303 h 305250"/>
                <a:gd name="connsiteX12" fmla="*/ 223666 w 256558"/>
                <a:gd name="connsiteY12" fmla="*/ 85519 h 305250"/>
                <a:gd name="connsiteX13" fmla="*/ 249980 w 256558"/>
                <a:gd name="connsiteY13" fmla="*/ 26313 h 305250"/>
                <a:gd name="connsiteX14" fmla="*/ 256558 w 256558"/>
                <a:gd name="connsiteY14" fmla="*/ 0 h 30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56558" h="305250">
                  <a:moveTo>
                    <a:pt x="0" y="0"/>
                  </a:moveTo>
                  <a:cubicBezTo>
                    <a:pt x="6578" y="4385"/>
                    <a:pt x="14145" y="7566"/>
                    <a:pt x="19735" y="13156"/>
                  </a:cubicBezTo>
                  <a:cubicBezTo>
                    <a:pt x="35372" y="28793"/>
                    <a:pt x="39536" y="52822"/>
                    <a:pt x="46049" y="72362"/>
                  </a:cubicBezTo>
                  <a:cubicBezTo>
                    <a:pt x="68152" y="138671"/>
                    <a:pt x="34430" y="35827"/>
                    <a:pt x="59206" y="118411"/>
                  </a:cubicBezTo>
                  <a:cubicBezTo>
                    <a:pt x="63191" y="131695"/>
                    <a:pt x="69643" y="144283"/>
                    <a:pt x="72363" y="157882"/>
                  </a:cubicBezTo>
                  <a:cubicBezTo>
                    <a:pt x="80301" y="197574"/>
                    <a:pt x="75405" y="180167"/>
                    <a:pt x="85520" y="210509"/>
                  </a:cubicBezTo>
                  <a:cubicBezTo>
                    <a:pt x="87713" y="241208"/>
                    <a:pt x="77151" y="275703"/>
                    <a:pt x="92098" y="302607"/>
                  </a:cubicBezTo>
                  <a:cubicBezTo>
                    <a:pt x="98917" y="314881"/>
                    <a:pt x="110154" y="281070"/>
                    <a:pt x="118412" y="269715"/>
                  </a:cubicBezTo>
                  <a:cubicBezTo>
                    <a:pt x="127712" y="256927"/>
                    <a:pt x="135954" y="243401"/>
                    <a:pt x="144725" y="230244"/>
                  </a:cubicBezTo>
                  <a:cubicBezTo>
                    <a:pt x="149111" y="223666"/>
                    <a:pt x="153814" y="217289"/>
                    <a:pt x="157882" y="210509"/>
                  </a:cubicBezTo>
                  <a:cubicBezTo>
                    <a:pt x="164460" y="199545"/>
                    <a:pt x="170525" y="188256"/>
                    <a:pt x="177617" y="177617"/>
                  </a:cubicBezTo>
                  <a:cubicBezTo>
                    <a:pt x="183699" y="168494"/>
                    <a:pt x="191542" y="160601"/>
                    <a:pt x="197353" y="151303"/>
                  </a:cubicBezTo>
                  <a:cubicBezTo>
                    <a:pt x="226097" y="105314"/>
                    <a:pt x="194137" y="144577"/>
                    <a:pt x="223666" y="85519"/>
                  </a:cubicBezTo>
                  <a:cubicBezTo>
                    <a:pt x="235128" y="62595"/>
                    <a:pt x="241581" y="51510"/>
                    <a:pt x="249980" y="26313"/>
                  </a:cubicBezTo>
                  <a:cubicBezTo>
                    <a:pt x="252839" y="17736"/>
                    <a:pt x="256558" y="0"/>
                    <a:pt x="256558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олилиния 2"/>
            <p:cNvSpPr/>
            <p:nvPr/>
          </p:nvSpPr>
          <p:spPr>
            <a:xfrm>
              <a:off x="2657681" y="2927396"/>
              <a:ext cx="144725" cy="263528"/>
            </a:xfrm>
            <a:custGeom>
              <a:avLst/>
              <a:gdLst>
                <a:gd name="connsiteX0" fmla="*/ 0 w 144725"/>
                <a:gd name="connsiteY0" fmla="*/ 39470 h 263528"/>
                <a:gd name="connsiteX1" fmla="*/ 26314 w 144725"/>
                <a:gd name="connsiteY1" fmla="*/ 111833 h 263528"/>
                <a:gd name="connsiteX2" fmla="*/ 32892 w 144725"/>
                <a:gd name="connsiteY2" fmla="*/ 138147 h 263528"/>
                <a:gd name="connsiteX3" fmla="*/ 59206 w 144725"/>
                <a:gd name="connsiteY3" fmla="*/ 210509 h 263528"/>
                <a:gd name="connsiteX4" fmla="*/ 65784 w 144725"/>
                <a:gd name="connsiteY4" fmla="*/ 243401 h 263528"/>
                <a:gd name="connsiteX5" fmla="*/ 72363 w 144725"/>
                <a:gd name="connsiteY5" fmla="*/ 263136 h 263528"/>
                <a:gd name="connsiteX6" fmla="*/ 78941 w 144725"/>
                <a:gd name="connsiteY6" fmla="*/ 236823 h 263528"/>
                <a:gd name="connsiteX7" fmla="*/ 85520 w 144725"/>
                <a:gd name="connsiteY7" fmla="*/ 203931 h 263528"/>
                <a:gd name="connsiteX8" fmla="*/ 98676 w 144725"/>
                <a:gd name="connsiteY8" fmla="*/ 184195 h 263528"/>
                <a:gd name="connsiteX9" fmla="*/ 118412 w 144725"/>
                <a:gd name="connsiteY9" fmla="*/ 111833 h 263528"/>
                <a:gd name="connsiteX10" fmla="*/ 138147 w 144725"/>
                <a:gd name="connsiteY10" fmla="*/ 52627 h 263528"/>
                <a:gd name="connsiteX11" fmla="*/ 144725 w 144725"/>
                <a:gd name="connsiteY11" fmla="*/ 32892 h 263528"/>
                <a:gd name="connsiteX12" fmla="*/ 144725 w 144725"/>
                <a:gd name="connsiteY12" fmla="*/ 0 h 263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4725" h="263528">
                  <a:moveTo>
                    <a:pt x="0" y="39470"/>
                  </a:moveTo>
                  <a:cubicBezTo>
                    <a:pt x="8719" y="61267"/>
                    <a:pt x="20684" y="89313"/>
                    <a:pt x="26314" y="111833"/>
                  </a:cubicBezTo>
                  <a:cubicBezTo>
                    <a:pt x="28507" y="120604"/>
                    <a:pt x="30294" y="129487"/>
                    <a:pt x="32892" y="138147"/>
                  </a:cubicBezTo>
                  <a:cubicBezTo>
                    <a:pt x="43025" y="171924"/>
                    <a:pt x="46653" y="179126"/>
                    <a:pt x="59206" y="210509"/>
                  </a:cubicBezTo>
                  <a:cubicBezTo>
                    <a:pt x="61399" y="221473"/>
                    <a:pt x="63072" y="232554"/>
                    <a:pt x="65784" y="243401"/>
                  </a:cubicBezTo>
                  <a:cubicBezTo>
                    <a:pt x="67466" y="250128"/>
                    <a:pt x="66161" y="266237"/>
                    <a:pt x="72363" y="263136"/>
                  </a:cubicBezTo>
                  <a:cubicBezTo>
                    <a:pt x="80450" y="259093"/>
                    <a:pt x="76980" y="245649"/>
                    <a:pt x="78941" y="236823"/>
                  </a:cubicBezTo>
                  <a:cubicBezTo>
                    <a:pt x="81367" y="225908"/>
                    <a:pt x="81594" y="214400"/>
                    <a:pt x="85520" y="203931"/>
                  </a:cubicBezTo>
                  <a:cubicBezTo>
                    <a:pt x="88296" y="196528"/>
                    <a:pt x="95465" y="191420"/>
                    <a:pt x="98676" y="184195"/>
                  </a:cubicBezTo>
                  <a:cubicBezTo>
                    <a:pt x="117384" y="142100"/>
                    <a:pt x="107488" y="151888"/>
                    <a:pt x="118412" y="111833"/>
                  </a:cubicBezTo>
                  <a:cubicBezTo>
                    <a:pt x="118426" y="111780"/>
                    <a:pt x="134849" y="62521"/>
                    <a:pt x="138147" y="52627"/>
                  </a:cubicBezTo>
                  <a:cubicBezTo>
                    <a:pt x="140340" y="46049"/>
                    <a:pt x="144725" y="39826"/>
                    <a:pt x="144725" y="32892"/>
                  </a:cubicBezTo>
                  <a:lnTo>
                    <a:pt x="144725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4804201" y="3080021"/>
              <a:ext cx="579727" cy="763096"/>
            </a:xfrm>
            <a:custGeom>
              <a:avLst/>
              <a:gdLst>
                <a:gd name="connsiteX0" fmla="*/ 342078 w 579727"/>
                <a:gd name="connsiteY0" fmla="*/ 78941 h 763096"/>
                <a:gd name="connsiteX1" fmla="*/ 289451 w 579727"/>
                <a:gd name="connsiteY1" fmla="*/ 39470 h 763096"/>
                <a:gd name="connsiteX2" fmla="*/ 263137 w 579727"/>
                <a:gd name="connsiteY2" fmla="*/ 32892 h 763096"/>
                <a:gd name="connsiteX3" fmla="*/ 217088 w 579727"/>
                <a:gd name="connsiteY3" fmla="*/ 19735 h 763096"/>
                <a:gd name="connsiteX4" fmla="*/ 131569 w 579727"/>
                <a:gd name="connsiteY4" fmla="*/ 26314 h 763096"/>
                <a:gd name="connsiteX5" fmla="*/ 98677 w 579727"/>
                <a:gd name="connsiteY5" fmla="*/ 59206 h 763096"/>
                <a:gd name="connsiteX6" fmla="*/ 72363 w 579727"/>
                <a:gd name="connsiteY6" fmla="*/ 65784 h 763096"/>
                <a:gd name="connsiteX7" fmla="*/ 65785 w 579727"/>
                <a:gd name="connsiteY7" fmla="*/ 85519 h 763096"/>
                <a:gd name="connsiteX8" fmla="*/ 52628 w 579727"/>
                <a:gd name="connsiteY8" fmla="*/ 105255 h 763096"/>
                <a:gd name="connsiteX9" fmla="*/ 26314 w 579727"/>
                <a:gd name="connsiteY9" fmla="*/ 184196 h 763096"/>
                <a:gd name="connsiteX10" fmla="*/ 19736 w 579727"/>
                <a:gd name="connsiteY10" fmla="*/ 236823 h 763096"/>
                <a:gd name="connsiteX11" fmla="*/ 13157 w 579727"/>
                <a:gd name="connsiteY11" fmla="*/ 263137 h 763096"/>
                <a:gd name="connsiteX12" fmla="*/ 0 w 579727"/>
                <a:gd name="connsiteY12" fmla="*/ 374970 h 763096"/>
                <a:gd name="connsiteX13" fmla="*/ 6579 w 579727"/>
                <a:gd name="connsiteY13" fmla="*/ 493381 h 763096"/>
                <a:gd name="connsiteX14" fmla="*/ 13157 w 579727"/>
                <a:gd name="connsiteY14" fmla="*/ 539430 h 763096"/>
                <a:gd name="connsiteX15" fmla="*/ 32893 w 579727"/>
                <a:gd name="connsiteY15" fmla="*/ 559165 h 763096"/>
                <a:gd name="connsiteX16" fmla="*/ 52628 w 579727"/>
                <a:gd name="connsiteY16" fmla="*/ 611793 h 763096"/>
                <a:gd name="connsiteX17" fmla="*/ 59206 w 579727"/>
                <a:gd name="connsiteY17" fmla="*/ 631528 h 763096"/>
                <a:gd name="connsiteX18" fmla="*/ 78941 w 579727"/>
                <a:gd name="connsiteY18" fmla="*/ 651263 h 763096"/>
                <a:gd name="connsiteX19" fmla="*/ 98677 w 579727"/>
                <a:gd name="connsiteY19" fmla="*/ 697312 h 763096"/>
                <a:gd name="connsiteX20" fmla="*/ 157882 w 579727"/>
                <a:gd name="connsiteY20" fmla="*/ 743361 h 763096"/>
                <a:gd name="connsiteX21" fmla="*/ 197353 w 579727"/>
                <a:gd name="connsiteY21" fmla="*/ 763096 h 763096"/>
                <a:gd name="connsiteX22" fmla="*/ 381549 w 579727"/>
                <a:gd name="connsiteY22" fmla="*/ 756518 h 763096"/>
                <a:gd name="connsiteX23" fmla="*/ 401284 w 579727"/>
                <a:gd name="connsiteY23" fmla="*/ 749940 h 763096"/>
                <a:gd name="connsiteX24" fmla="*/ 447333 w 579727"/>
                <a:gd name="connsiteY24" fmla="*/ 710469 h 763096"/>
                <a:gd name="connsiteX25" fmla="*/ 493382 w 579727"/>
                <a:gd name="connsiteY25" fmla="*/ 684155 h 763096"/>
                <a:gd name="connsiteX26" fmla="*/ 539431 w 579727"/>
                <a:gd name="connsiteY26" fmla="*/ 611793 h 763096"/>
                <a:gd name="connsiteX27" fmla="*/ 552588 w 579727"/>
                <a:gd name="connsiteY27" fmla="*/ 559165 h 763096"/>
                <a:gd name="connsiteX28" fmla="*/ 565744 w 579727"/>
                <a:gd name="connsiteY28" fmla="*/ 473646 h 763096"/>
                <a:gd name="connsiteX29" fmla="*/ 572323 w 579727"/>
                <a:gd name="connsiteY29" fmla="*/ 236823 h 763096"/>
                <a:gd name="connsiteX30" fmla="*/ 559166 w 579727"/>
                <a:gd name="connsiteY30" fmla="*/ 210509 h 763096"/>
                <a:gd name="connsiteX31" fmla="*/ 546009 w 579727"/>
                <a:gd name="connsiteY31" fmla="*/ 144725 h 763096"/>
                <a:gd name="connsiteX32" fmla="*/ 513117 w 579727"/>
                <a:gd name="connsiteY32" fmla="*/ 105255 h 763096"/>
                <a:gd name="connsiteX33" fmla="*/ 467068 w 579727"/>
                <a:gd name="connsiteY33" fmla="*/ 46049 h 763096"/>
                <a:gd name="connsiteX34" fmla="*/ 421019 w 579727"/>
                <a:gd name="connsiteY34" fmla="*/ 26314 h 763096"/>
                <a:gd name="connsiteX35" fmla="*/ 401284 w 579727"/>
                <a:gd name="connsiteY35" fmla="*/ 13157 h 763096"/>
                <a:gd name="connsiteX36" fmla="*/ 361813 w 579727"/>
                <a:gd name="connsiteY36" fmla="*/ 6578 h 763096"/>
                <a:gd name="connsiteX37" fmla="*/ 342078 w 579727"/>
                <a:gd name="connsiteY37" fmla="*/ 0 h 763096"/>
                <a:gd name="connsiteX38" fmla="*/ 302608 w 579727"/>
                <a:gd name="connsiteY38" fmla="*/ 6578 h 763096"/>
                <a:gd name="connsiteX39" fmla="*/ 276294 w 579727"/>
                <a:gd name="connsiteY39" fmla="*/ 13157 h 763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79727" h="763096">
                  <a:moveTo>
                    <a:pt x="342078" y="78941"/>
                  </a:moveTo>
                  <a:cubicBezTo>
                    <a:pt x="338780" y="76303"/>
                    <a:pt x="300728" y="44303"/>
                    <a:pt x="289451" y="39470"/>
                  </a:cubicBezTo>
                  <a:cubicBezTo>
                    <a:pt x="281141" y="35909"/>
                    <a:pt x="271860" y="35271"/>
                    <a:pt x="263137" y="32892"/>
                  </a:cubicBezTo>
                  <a:cubicBezTo>
                    <a:pt x="247736" y="28692"/>
                    <a:pt x="232438" y="24121"/>
                    <a:pt x="217088" y="19735"/>
                  </a:cubicBezTo>
                  <a:cubicBezTo>
                    <a:pt x="188582" y="21928"/>
                    <a:pt x="159670" y="21045"/>
                    <a:pt x="131569" y="26314"/>
                  </a:cubicBezTo>
                  <a:cubicBezTo>
                    <a:pt x="101059" y="32035"/>
                    <a:pt x="120416" y="44713"/>
                    <a:pt x="98677" y="59206"/>
                  </a:cubicBezTo>
                  <a:cubicBezTo>
                    <a:pt x="91154" y="64221"/>
                    <a:pt x="81134" y="63591"/>
                    <a:pt x="72363" y="65784"/>
                  </a:cubicBezTo>
                  <a:cubicBezTo>
                    <a:pt x="70170" y="72362"/>
                    <a:pt x="68886" y="79317"/>
                    <a:pt x="65785" y="85519"/>
                  </a:cubicBezTo>
                  <a:cubicBezTo>
                    <a:pt x="62249" y="92591"/>
                    <a:pt x="55330" y="97825"/>
                    <a:pt x="52628" y="105255"/>
                  </a:cubicBezTo>
                  <a:cubicBezTo>
                    <a:pt x="11201" y="219180"/>
                    <a:pt x="61600" y="113624"/>
                    <a:pt x="26314" y="184196"/>
                  </a:cubicBezTo>
                  <a:cubicBezTo>
                    <a:pt x="24121" y="201738"/>
                    <a:pt x="22642" y="219385"/>
                    <a:pt x="19736" y="236823"/>
                  </a:cubicBezTo>
                  <a:cubicBezTo>
                    <a:pt x="18250" y="245741"/>
                    <a:pt x="14278" y="254165"/>
                    <a:pt x="13157" y="263137"/>
                  </a:cubicBezTo>
                  <a:cubicBezTo>
                    <a:pt x="-4359" y="403263"/>
                    <a:pt x="15996" y="294995"/>
                    <a:pt x="0" y="374970"/>
                  </a:cubicBezTo>
                  <a:cubicBezTo>
                    <a:pt x="2193" y="414440"/>
                    <a:pt x="3427" y="453976"/>
                    <a:pt x="6579" y="493381"/>
                  </a:cubicBezTo>
                  <a:cubicBezTo>
                    <a:pt x="7816" y="508837"/>
                    <a:pt x="7398" y="525034"/>
                    <a:pt x="13157" y="539430"/>
                  </a:cubicBezTo>
                  <a:cubicBezTo>
                    <a:pt x="16612" y="548068"/>
                    <a:pt x="26314" y="552587"/>
                    <a:pt x="32893" y="559165"/>
                  </a:cubicBezTo>
                  <a:cubicBezTo>
                    <a:pt x="45584" y="622627"/>
                    <a:pt x="30042" y="566621"/>
                    <a:pt x="52628" y="611793"/>
                  </a:cubicBezTo>
                  <a:cubicBezTo>
                    <a:pt x="55729" y="617995"/>
                    <a:pt x="55360" y="625758"/>
                    <a:pt x="59206" y="631528"/>
                  </a:cubicBezTo>
                  <a:cubicBezTo>
                    <a:pt x="64366" y="639269"/>
                    <a:pt x="72363" y="644685"/>
                    <a:pt x="78941" y="651263"/>
                  </a:cubicBezTo>
                  <a:cubicBezTo>
                    <a:pt x="84310" y="667369"/>
                    <a:pt x="88516" y="683086"/>
                    <a:pt x="98677" y="697312"/>
                  </a:cubicBezTo>
                  <a:cubicBezTo>
                    <a:pt x="109319" y="712211"/>
                    <a:pt x="145130" y="739110"/>
                    <a:pt x="157882" y="743361"/>
                  </a:cubicBezTo>
                  <a:cubicBezTo>
                    <a:pt x="185118" y="752440"/>
                    <a:pt x="171848" y="746094"/>
                    <a:pt x="197353" y="763096"/>
                  </a:cubicBezTo>
                  <a:cubicBezTo>
                    <a:pt x="258752" y="760903"/>
                    <a:pt x="320239" y="760473"/>
                    <a:pt x="381549" y="756518"/>
                  </a:cubicBezTo>
                  <a:cubicBezTo>
                    <a:pt x="388469" y="756072"/>
                    <a:pt x="395082" y="753041"/>
                    <a:pt x="401284" y="749940"/>
                  </a:cubicBezTo>
                  <a:cubicBezTo>
                    <a:pt x="424759" y="738202"/>
                    <a:pt x="425754" y="729351"/>
                    <a:pt x="447333" y="710469"/>
                  </a:cubicBezTo>
                  <a:cubicBezTo>
                    <a:pt x="471841" y="689025"/>
                    <a:pt x="467897" y="692651"/>
                    <a:pt x="493382" y="684155"/>
                  </a:cubicBezTo>
                  <a:cubicBezTo>
                    <a:pt x="526787" y="634046"/>
                    <a:pt x="511559" y="658244"/>
                    <a:pt x="539431" y="611793"/>
                  </a:cubicBezTo>
                  <a:cubicBezTo>
                    <a:pt x="543817" y="594250"/>
                    <a:pt x="550591" y="577137"/>
                    <a:pt x="552588" y="559165"/>
                  </a:cubicBezTo>
                  <a:cubicBezTo>
                    <a:pt x="560164" y="490974"/>
                    <a:pt x="554350" y="519224"/>
                    <a:pt x="565744" y="473646"/>
                  </a:cubicBezTo>
                  <a:cubicBezTo>
                    <a:pt x="577505" y="367796"/>
                    <a:pt x="586839" y="343273"/>
                    <a:pt x="572323" y="236823"/>
                  </a:cubicBezTo>
                  <a:cubicBezTo>
                    <a:pt x="570998" y="227106"/>
                    <a:pt x="563552" y="219280"/>
                    <a:pt x="559166" y="210509"/>
                  </a:cubicBezTo>
                  <a:cubicBezTo>
                    <a:pt x="557681" y="201600"/>
                    <a:pt x="551363" y="157218"/>
                    <a:pt x="546009" y="144725"/>
                  </a:cubicBezTo>
                  <a:cubicBezTo>
                    <a:pt x="536392" y="122287"/>
                    <a:pt x="528204" y="124653"/>
                    <a:pt x="513117" y="105255"/>
                  </a:cubicBezTo>
                  <a:cubicBezTo>
                    <a:pt x="496114" y="83394"/>
                    <a:pt x="489470" y="62050"/>
                    <a:pt x="467068" y="46049"/>
                  </a:cubicBezTo>
                  <a:cubicBezTo>
                    <a:pt x="452841" y="35887"/>
                    <a:pt x="437125" y="31682"/>
                    <a:pt x="421019" y="26314"/>
                  </a:cubicBezTo>
                  <a:cubicBezTo>
                    <a:pt x="414441" y="21928"/>
                    <a:pt x="408784" y="15657"/>
                    <a:pt x="401284" y="13157"/>
                  </a:cubicBezTo>
                  <a:cubicBezTo>
                    <a:pt x="388630" y="8939"/>
                    <a:pt x="374834" y="9472"/>
                    <a:pt x="361813" y="6578"/>
                  </a:cubicBezTo>
                  <a:cubicBezTo>
                    <a:pt x="355044" y="5074"/>
                    <a:pt x="348656" y="2193"/>
                    <a:pt x="342078" y="0"/>
                  </a:cubicBezTo>
                  <a:cubicBezTo>
                    <a:pt x="328921" y="2193"/>
                    <a:pt x="315629" y="3685"/>
                    <a:pt x="302608" y="6578"/>
                  </a:cubicBezTo>
                  <a:cubicBezTo>
                    <a:pt x="269882" y="13850"/>
                    <a:pt x="293256" y="13157"/>
                    <a:pt x="276294" y="1315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874928" y="3637865"/>
              <a:ext cx="486921" cy="513116"/>
            </a:xfrm>
            <a:custGeom>
              <a:avLst/>
              <a:gdLst>
                <a:gd name="connsiteX0" fmla="*/ 453911 w 486921"/>
                <a:gd name="connsiteY0" fmla="*/ 269715 h 513116"/>
                <a:gd name="connsiteX1" fmla="*/ 434176 w 486921"/>
                <a:gd name="connsiteY1" fmla="*/ 177617 h 513116"/>
                <a:gd name="connsiteX2" fmla="*/ 427598 w 486921"/>
                <a:gd name="connsiteY2" fmla="*/ 157882 h 513116"/>
                <a:gd name="connsiteX3" fmla="*/ 414441 w 486921"/>
                <a:gd name="connsiteY3" fmla="*/ 138147 h 513116"/>
                <a:gd name="connsiteX4" fmla="*/ 394705 w 486921"/>
                <a:gd name="connsiteY4" fmla="*/ 111833 h 513116"/>
                <a:gd name="connsiteX5" fmla="*/ 374970 w 486921"/>
                <a:gd name="connsiteY5" fmla="*/ 105254 h 513116"/>
                <a:gd name="connsiteX6" fmla="*/ 342078 w 486921"/>
                <a:gd name="connsiteY6" fmla="*/ 65784 h 513116"/>
                <a:gd name="connsiteX7" fmla="*/ 302608 w 486921"/>
                <a:gd name="connsiteY7" fmla="*/ 32892 h 513116"/>
                <a:gd name="connsiteX8" fmla="*/ 282872 w 486921"/>
                <a:gd name="connsiteY8" fmla="*/ 13157 h 513116"/>
                <a:gd name="connsiteX9" fmla="*/ 243402 w 486921"/>
                <a:gd name="connsiteY9" fmla="*/ 0 h 513116"/>
                <a:gd name="connsiteX10" fmla="*/ 131569 w 486921"/>
                <a:gd name="connsiteY10" fmla="*/ 6578 h 513116"/>
                <a:gd name="connsiteX11" fmla="*/ 92098 w 486921"/>
                <a:gd name="connsiteY11" fmla="*/ 26313 h 513116"/>
                <a:gd name="connsiteX12" fmla="*/ 46049 w 486921"/>
                <a:gd name="connsiteY12" fmla="*/ 52627 h 513116"/>
                <a:gd name="connsiteX13" fmla="*/ 6579 w 486921"/>
                <a:gd name="connsiteY13" fmla="*/ 131568 h 513116"/>
                <a:gd name="connsiteX14" fmla="*/ 0 w 486921"/>
                <a:gd name="connsiteY14" fmla="*/ 151303 h 513116"/>
                <a:gd name="connsiteX15" fmla="*/ 6579 w 486921"/>
                <a:gd name="connsiteY15" fmla="*/ 269715 h 513116"/>
                <a:gd name="connsiteX16" fmla="*/ 19736 w 486921"/>
                <a:gd name="connsiteY16" fmla="*/ 296029 h 513116"/>
                <a:gd name="connsiteX17" fmla="*/ 39471 w 486921"/>
                <a:gd name="connsiteY17" fmla="*/ 335499 h 513116"/>
                <a:gd name="connsiteX18" fmla="*/ 46049 w 486921"/>
                <a:gd name="connsiteY18" fmla="*/ 361813 h 513116"/>
                <a:gd name="connsiteX19" fmla="*/ 78941 w 486921"/>
                <a:gd name="connsiteY19" fmla="*/ 401283 h 513116"/>
                <a:gd name="connsiteX20" fmla="*/ 98677 w 486921"/>
                <a:gd name="connsiteY20" fmla="*/ 434175 h 513116"/>
                <a:gd name="connsiteX21" fmla="*/ 131569 w 486921"/>
                <a:gd name="connsiteY21" fmla="*/ 453911 h 513116"/>
                <a:gd name="connsiteX22" fmla="*/ 171039 w 486921"/>
                <a:gd name="connsiteY22" fmla="*/ 486803 h 513116"/>
                <a:gd name="connsiteX23" fmla="*/ 217088 w 486921"/>
                <a:gd name="connsiteY23" fmla="*/ 499959 h 513116"/>
                <a:gd name="connsiteX24" fmla="*/ 256559 w 486921"/>
                <a:gd name="connsiteY24" fmla="*/ 513116 h 513116"/>
                <a:gd name="connsiteX25" fmla="*/ 361813 w 486921"/>
                <a:gd name="connsiteY25" fmla="*/ 499959 h 513116"/>
                <a:gd name="connsiteX26" fmla="*/ 401284 w 486921"/>
                <a:gd name="connsiteY26" fmla="*/ 473646 h 513116"/>
                <a:gd name="connsiteX27" fmla="*/ 421019 w 486921"/>
                <a:gd name="connsiteY27" fmla="*/ 434175 h 513116"/>
                <a:gd name="connsiteX28" fmla="*/ 460490 w 486921"/>
                <a:gd name="connsiteY28" fmla="*/ 361813 h 513116"/>
                <a:gd name="connsiteX29" fmla="*/ 467068 w 486921"/>
                <a:gd name="connsiteY29" fmla="*/ 322342 h 513116"/>
                <a:gd name="connsiteX30" fmla="*/ 480225 w 486921"/>
                <a:gd name="connsiteY30" fmla="*/ 276293 h 513116"/>
                <a:gd name="connsiteX31" fmla="*/ 486803 w 486921"/>
                <a:gd name="connsiteY31" fmla="*/ 197352 h 513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86921" h="513116">
                  <a:moveTo>
                    <a:pt x="453911" y="269715"/>
                  </a:moveTo>
                  <a:cubicBezTo>
                    <a:pt x="445844" y="213242"/>
                    <a:pt x="450801" y="233036"/>
                    <a:pt x="434176" y="177617"/>
                  </a:cubicBezTo>
                  <a:cubicBezTo>
                    <a:pt x="432184" y="170975"/>
                    <a:pt x="430699" y="164084"/>
                    <a:pt x="427598" y="157882"/>
                  </a:cubicBezTo>
                  <a:cubicBezTo>
                    <a:pt x="424062" y="150810"/>
                    <a:pt x="419036" y="144581"/>
                    <a:pt x="414441" y="138147"/>
                  </a:cubicBezTo>
                  <a:cubicBezTo>
                    <a:pt x="408068" y="129225"/>
                    <a:pt x="403128" y="118852"/>
                    <a:pt x="394705" y="111833"/>
                  </a:cubicBezTo>
                  <a:cubicBezTo>
                    <a:pt x="389378" y="107394"/>
                    <a:pt x="381548" y="107447"/>
                    <a:pt x="374970" y="105254"/>
                  </a:cubicBezTo>
                  <a:cubicBezTo>
                    <a:pt x="317314" y="47598"/>
                    <a:pt x="387871" y="120735"/>
                    <a:pt x="342078" y="65784"/>
                  </a:cubicBezTo>
                  <a:cubicBezTo>
                    <a:pt x="315873" y="34338"/>
                    <a:pt x="330831" y="56411"/>
                    <a:pt x="302608" y="32892"/>
                  </a:cubicBezTo>
                  <a:cubicBezTo>
                    <a:pt x="295461" y="26936"/>
                    <a:pt x="291005" y="17675"/>
                    <a:pt x="282872" y="13157"/>
                  </a:cubicBezTo>
                  <a:cubicBezTo>
                    <a:pt x="270749" y="6422"/>
                    <a:pt x="243402" y="0"/>
                    <a:pt x="243402" y="0"/>
                  </a:cubicBezTo>
                  <a:cubicBezTo>
                    <a:pt x="206124" y="2193"/>
                    <a:pt x="168726" y="2862"/>
                    <a:pt x="131569" y="6578"/>
                  </a:cubicBezTo>
                  <a:cubicBezTo>
                    <a:pt x="113296" y="8405"/>
                    <a:pt x="107384" y="17578"/>
                    <a:pt x="92098" y="26313"/>
                  </a:cubicBezTo>
                  <a:cubicBezTo>
                    <a:pt x="33679" y="59695"/>
                    <a:pt x="94129" y="20575"/>
                    <a:pt x="46049" y="52627"/>
                  </a:cubicBezTo>
                  <a:cubicBezTo>
                    <a:pt x="12042" y="103639"/>
                    <a:pt x="24737" y="77096"/>
                    <a:pt x="6579" y="131568"/>
                  </a:cubicBezTo>
                  <a:lnTo>
                    <a:pt x="0" y="151303"/>
                  </a:lnTo>
                  <a:cubicBezTo>
                    <a:pt x="2193" y="190774"/>
                    <a:pt x="1238" y="230546"/>
                    <a:pt x="6579" y="269715"/>
                  </a:cubicBezTo>
                  <a:cubicBezTo>
                    <a:pt x="7904" y="279432"/>
                    <a:pt x="15873" y="287015"/>
                    <a:pt x="19736" y="296029"/>
                  </a:cubicBezTo>
                  <a:cubicBezTo>
                    <a:pt x="36077" y="334159"/>
                    <a:pt x="14186" y="297573"/>
                    <a:pt x="39471" y="335499"/>
                  </a:cubicBezTo>
                  <a:cubicBezTo>
                    <a:pt x="41664" y="344270"/>
                    <a:pt x="42488" y="353503"/>
                    <a:pt x="46049" y="361813"/>
                  </a:cubicBezTo>
                  <a:cubicBezTo>
                    <a:pt x="56275" y="385674"/>
                    <a:pt x="63137" y="380211"/>
                    <a:pt x="78941" y="401283"/>
                  </a:cubicBezTo>
                  <a:cubicBezTo>
                    <a:pt x="86613" y="411512"/>
                    <a:pt x="89636" y="425134"/>
                    <a:pt x="98677" y="434175"/>
                  </a:cubicBezTo>
                  <a:cubicBezTo>
                    <a:pt x="107718" y="443216"/>
                    <a:pt x="121340" y="446239"/>
                    <a:pt x="131569" y="453911"/>
                  </a:cubicBezTo>
                  <a:cubicBezTo>
                    <a:pt x="160663" y="475732"/>
                    <a:pt x="140361" y="471464"/>
                    <a:pt x="171039" y="486803"/>
                  </a:cubicBezTo>
                  <a:cubicBezTo>
                    <a:pt x="182093" y="492330"/>
                    <a:pt x="206550" y="496798"/>
                    <a:pt x="217088" y="499959"/>
                  </a:cubicBezTo>
                  <a:cubicBezTo>
                    <a:pt x="230372" y="503944"/>
                    <a:pt x="256559" y="513116"/>
                    <a:pt x="256559" y="513116"/>
                  </a:cubicBezTo>
                  <a:cubicBezTo>
                    <a:pt x="291644" y="508730"/>
                    <a:pt x="327701" y="509262"/>
                    <a:pt x="361813" y="499959"/>
                  </a:cubicBezTo>
                  <a:cubicBezTo>
                    <a:pt x="377068" y="495798"/>
                    <a:pt x="401284" y="473646"/>
                    <a:pt x="401284" y="473646"/>
                  </a:cubicBezTo>
                  <a:cubicBezTo>
                    <a:pt x="459691" y="386037"/>
                    <a:pt x="375627" y="515882"/>
                    <a:pt x="421019" y="434175"/>
                  </a:cubicBezTo>
                  <a:cubicBezTo>
                    <a:pt x="467971" y="349660"/>
                    <a:pt x="430939" y="435688"/>
                    <a:pt x="460490" y="361813"/>
                  </a:cubicBezTo>
                  <a:cubicBezTo>
                    <a:pt x="462683" y="348656"/>
                    <a:pt x="464452" y="335421"/>
                    <a:pt x="467068" y="322342"/>
                  </a:cubicBezTo>
                  <a:cubicBezTo>
                    <a:pt x="471198" y="301690"/>
                    <a:pt x="473954" y="295104"/>
                    <a:pt x="480225" y="276293"/>
                  </a:cubicBezTo>
                  <a:cubicBezTo>
                    <a:pt x="488353" y="219390"/>
                    <a:pt x="486803" y="245749"/>
                    <a:pt x="486803" y="19735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177848123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32337" cy="621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16706" y="103005"/>
            <a:ext cx="675471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 и реализация учебного процесса при использовании онлайн-курсов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1184114" y="675185"/>
            <a:ext cx="6102179" cy="4390196"/>
            <a:chOff x="1184114" y="675185"/>
            <a:chExt cx="6102179" cy="4390196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84114" y="675185"/>
              <a:ext cx="6102179" cy="4286835"/>
            </a:xfrm>
            <a:prstGeom prst="rect">
              <a:avLst/>
            </a:prstGeom>
          </p:spPr>
        </p:pic>
        <p:sp>
          <p:nvSpPr>
            <p:cNvPr id="4" name="Полилиния 3"/>
            <p:cNvSpPr/>
            <p:nvPr/>
          </p:nvSpPr>
          <p:spPr>
            <a:xfrm>
              <a:off x="2769483" y="3757735"/>
              <a:ext cx="3690523" cy="1307646"/>
            </a:xfrm>
            <a:custGeom>
              <a:avLst/>
              <a:gdLst>
                <a:gd name="connsiteX0" fmla="*/ 3578690 w 3690523"/>
                <a:gd name="connsiteY0" fmla="*/ 814265 h 1307646"/>
                <a:gd name="connsiteX1" fmla="*/ 3572111 w 3690523"/>
                <a:gd name="connsiteY1" fmla="*/ 702432 h 1307646"/>
                <a:gd name="connsiteX2" fmla="*/ 3565533 w 3690523"/>
                <a:gd name="connsiteY2" fmla="*/ 676118 h 1307646"/>
                <a:gd name="connsiteX3" fmla="*/ 3539219 w 3690523"/>
                <a:gd name="connsiteY3" fmla="*/ 603756 h 1307646"/>
                <a:gd name="connsiteX4" fmla="*/ 3532641 w 3690523"/>
                <a:gd name="connsiteY4" fmla="*/ 584020 h 1307646"/>
                <a:gd name="connsiteX5" fmla="*/ 3519484 w 3690523"/>
                <a:gd name="connsiteY5" fmla="*/ 564285 h 1307646"/>
                <a:gd name="connsiteX6" fmla="*/ 3512905 w 3690523"/>
                <a:gd name="connsiteY6" fmla="*/ 544550 h 1307646"/>
                <a:gd name="connsiteX7" fmla="*/ 3493170 w 3690523"/>
                <a:gd name="connsiteY7" fmla="*/ 511658 h 1307646"/>
                <a:gd name="connsiteX8" fmla="*/ 3480013 w 3690523"/>
                <a:gd name="connsiteY8" fmla="*/ 485344 h 1307646"/>
                <a:gd name="connsiteX9" fmla="*/ 3460278 w 3690523"/>
                <a:gd name="connsiteY9" fmla="*/ 465609 h 1307646"/>
                <a:gd name="connsiteX10" fmla="*/ 3447121 w 3690523"/>
                <a:gd name="connsiteY10" fmla="*/ 439295 h 1307646"/>
                <a:gd name="connsiteX11" fmla="*/ 3401072 w 3690523"/>
                <a:gd name="connsiteY11" fmla="*/ 373511 h 1307646"/>
                <a:gd name="connsiteX12" fmla="*/ 3374759 w 3690523"/>
                <a:gd name="connsiteY12" fmla="*/ 353776 h 1307646"/>
                <a:gd name="connsiteX13" fmla="*/ 3355023 w 3690523"/>
                <a:gd name="connsiteY13" fmla="*/ 334041 h 1307646"/>
                <a:gd name="connsiteX14" fmla="*/ 3262926 w 3690523"/>
                <a:gd name="connsiteY14" fmla="*/ 268256 h 1307646"/>
                <a:gd name="connsiteX15" fmla="*/ 3243190 w 3690523"/>
                <a:gd name="connsiteY15" fmla="*/ 255100 h 1307646"/>
                <a:gd name="connsiteX16" fmla="*/ 3216877 w 3690523"/>
                <a:gd name="connsiteY16" fmla="*/ 235364 h 1307646"/>
                <a:gd name="connsiteX17" fmla="*/ 3197141 w 3690523"/>
                <a:gd name="connsiteY17" fmla="*/ 228786 h 1307646"/>
                <a:gd name="connsiteX18" fmla="*/ 3144514 w 3690523"/>
                <a:gd name="connsiteY18" fmla="*/ 209051 h 1307646"/>
                <a:gd name="connsiteX19" fmla="*/ 3091887 w 3690523"/>
                <a:gd name="connsiteY19" fmla="*/ 195894 h 1307646"/>
                <a:gd name="connsiteX20" fmla="*/ 3072152 w 3690523"/>
                <a:gd name="connsiteY20" fmla="*/ 189315 h 1307646"/>
                <a:gd name="connsiteX21" fmla="*/ 3006367 w 3690523"/>
                <a:gd name="connsiteY21" fmla="*/ 163002 h 1307646"/>
                <a:gd name="connsiteX22" fmla="*/ 2980054 w 3690523"/>
                <a:gd name="connsiteY22" fmla="*/ 156423 h 1307646"/>
                <a:gd name="connsiteX23" fmla="*/ 2940583 w 3690523"/>
                <a:gd name="connsiteY23" fmla="*/ 143266 h 1307646"/>
                <a:gd name="connsiteX24" fmla="*/ 2894534 w 3690523"/>
                <a:gd name="connsiteY24" fmla="*/ 130110 h 1307646"/>
                <a:gd name="connsiteX25" fmla="*/ 2874799 w 3690523"/>
                <a:gd name="connsiteY25" fmla="*/ 116953 h 1307646"/>
                <a:gd name="connsiteX26" fmla="*/ 2782701 w 3690523"/>
                <a:gd name="connsiteY26" fmla="*/ 103796 h 1307646"/>
                <a:gd name="connsiteX27" fmla="*/ 2743231 w 3690523"/>
                <a:gd name="connsiteY27" fmla="*/ 97218 h 1307646"/>
                <a:gd name="connsiteX28" fmla="*/ 2657711 w 3690523"/>
                <a:gd name="connsiteY28" fmla="*/ 70904 h 1307646"/>
                <a:gd name="connsiteX29" fmla="*/ 2420888 w 3690523"/>
                <a:gd name="connsiteY29" fmla="*/ 57747 h 1307646"/>
                <a:gd name="connsiteX30" fmla="*/ 1644635 w 3690523"/>
                <a:gd name="connsiteY30" fmla="*/ 44590 h 1307646"/>
                <a:gd name="connsiteX31" fmla="*/ 1493331 w 3690523"/>
                <a:gd name="connsiteY31" fmla="*/ 51169 h 1307646"/>
                <a:gd name="connsiteX32" fmla="*/ 1177567 w 3690523"/>
                <a:gd name="connsiteY32" fmla="*/ 57747 h 1307646"/>
                <a:gd name="connsiteX33" fmla="*/ 1144675 w 3690523"/>
                <a:gd name="connsiteY33" fmla="*/ 70904 h 1307646"/>
                <a:gd name="connsiteX34" fmla="*/ 980215 w 3690523"/>
                <a:gd name="connsiteY34" fmla="*/ 84061 h 1307646"/>
                <a:gd name="connsiteX35" fmla="*/ 953901 w 3690523"/>
                <a:gd name="connsiteY35" fmla="*/ 97218 h 1307646"/>
                <a:gd name="connsiteX36" fmla="*/ 868382 w 3690523"/>
                <a:gd name="connsiteY36" fmla="*/ 110374 h 1307646"/>
                <a:gd name="connsiteX37" fmla="*/ 802598 w 3690523"/>
                <a:gd name="connsiteY37" fmla="*/ 130110 h 1307646"/>
                <a:gd name="connsiteX38" fmla="*/ 736813 w 3690523"/>
                <a:gd name="connsiteY38" fmla="*/ 136688 h 1307646"/>
                <a:gd name="connsiteX39" fmla="*/ 690764 w 3690523"/>
                <a:gd name="connsiteY39" fmla="*/ 143266 h 1307646"/>
                <a:gd name="connsiteX40" fmla="*/ 644716 w 3690523"/>
                <a:gd name="connsiteY40" fmla="*/ 156423 h 1307646"/>
                <a:gd name="connsiteX41" fmla="*/ 611823 w 3690523"/>
                <a:gd name="connsiteY41" fmla="*/ 163002 h 1307646"/>
                <a:gd name="connsiteX42" fmla="*/ 565775 w 3690523"/>
                <a:gd name="connsiteY42" fmla="*/ 176159 h 1307646"/>
                <a:gd name="connsiteX43" fmla="*/ 519726 w 3690523"/>
                <a:gd name="connsiteY43" fmla="*/ 189315 h 1307646"/>
                <a:gd name="connsiteX44" fmla="*/ 473677 w 3690523"/>
                <a:gd name="connsiteY44" fmla="*/ 209051 h 1307646"/>
                <a:gd name="connsiteX45" fmla="*/ 453941 w 3690523"/>
                <a:gd name="connsiteY45" fmla="*/ 222207 h 1307646"/>
                <a:gd name="connsiteX46" fmla="*/ 401314 w 3690523"/>
                <a:gd name="connsiteY46" fmla="*/ 235364 h 1307646"/>
                <a:gd name="connsiteX47" fmla="*/ 381579 w 3690523"/>
                <a:gd name="connsiteY47" fmla="*/ 241943 h 1307646"/>
                <a:gd name="connsiteX48" fmla="*/ 348687 w 3690523"/>
                <a:gd name="connsiteY48" fmla="*/ 248521 h 1307646"/>
                <a:gd name="connsiteX49" fmla="*/ 302638 w 3690523"/>
                <a:gd name="connsiteY49" fmla="*/ 268256 h 1307646"/>
                <a:gd name="connsiteX50" fmla="*/ 256589 w 3690523"/>
                <a:gd name="connsiteY50" fmla="*/ 281413 h 1307646"/>
                <a:gd name="connsiteX51" fmla="*/ 236854 w 3690523"/>
                <a:gd name="connsiteY51" fmla="*/ 294570 h 1307646"/>
                <a:gd name="connsiteX52" fmla="*/ 197383 w 3690523"/>
                <a:gd name="connsiteY52" fmla="*/ 307727 h 1307646"/>
                <a:gd name="connsiteX53" fmla="*/ 151334 w 3690523"/>
                <a:gd name="connsiteY53" fmla="*/ 347197 h 1307646"/>
                <a:gd name="connsiteX54" fmla="*/ 118442 w 3690523"/>
                <a:gd name="connsiteY54" fmla="*/ 386668 h 1307646"/>
                <a:gd name="connsiteX55" fmla="*/ 85550 w 3690523"/>
                <a:gd name="connsiteY55" fmla="*/ 426138 h 1307646"/>
                <a:gd name="connsiteX56" fmla="*/ 78972 w 3690523"/>
                <a:gd name="connsiteY56" fmla="*/ 445874 h 1307646"/>
                <a:gd name="connsiteX57" fmla="*/ 72393 w 3690523"/>
                <a:gd name="connsiteY57" fmla="*/ 472187 h 1307646"/>
                <a:gd name="connsiteX58" fmla="*/ 52658 w 3690523"/>
                <a:gd name="connsiteY58" fmla="*/ 491923 h 1307646"/>
                <a:gd name="connsiteX59" fmla="*/ 39501 w 3690523"/>
                <a:gd name="connsiteY59" fmla="*/ 518236 h 1307646"/>
                <a:gd name="connsiteX60" fmla="*/ 32923 w 3690523"/>
                <a:gd name="connsiteY60" fmla="*/ 544550 h 1307646"/>
                <a:gd name="connsiteX61" fmla="*/ 26344 w 3690523"/>
                <a:gd name="connsiteY61" fmla="*/ 584020 h 1307646"/>
                <a:gd name="connsiteX62" fmla="*/ 13188 w 3690523"/>
                <a:gd name="connsiteY62" fmla="*/ 610334 h 1307646"/>
                <a:gd name="connsiteX63" fmla="*/ 6609 w 3690523"/>
                <a:gd name="connsiteY63" fmla="*/ 682697 h 1307646"/>
                <a:gd name="connsiteX64" fmla="*/ 31 w 3690523"/>
                <a:gd name="connsiteY64" fmla="*/ 722167 h 1307646"/>
                <a:gd name="connsiteX65" fmla="*/ 13188 w 3690523"/>
                <a:gd name="connsiteY65" fmla="*/ 860314 h 1307646"/>
                <a:gd name="connsiteX66" fmla="*/ 19766 w 3690523"/>
                <a:gd name="connsiteY66" fmla="*/ 880049 h 1307646"/>
                <a:gd name="connsiteX67" fmla="*/ 32923 w 3690523"/>
                <a:gd name="connsiteY67" fmla="*/ 899784 h 1307646"/>
                <a:gd name="connsiteX68" fmla="*/ 39501 w 3690523"/>
                <a:gd name="connsiteY68" fmla="*/ 919520 h 1307646"/>
                <a:gd name="connsiteX69" fmla="*/ 92129 w 3690523"/>
                <a:gd name="connsiteY69" fmla="*/ 978725 h 1307646"/>
                <a:gd name="connsiteX70" fmla="*/ 118442 w 3690523"/>
                <a:gd name="connsiteY70" fmla="*/ 1005039 h 1307646"/>
                <a:gd name="connsiteX71" fmla="*/ 177648 w 3690523"/>
                <a:gd name="connsiteY71" fmla="*/ 1057666 h 1307646"/>
                <a:gd name="connsiteX72" fmla="*/ 223697 w 3690523"/>
                <a:gd name="connsiteY72" fmla="*/ 1103715 h 1307646"/>
                <a:gd name="connsiteX73" fmla="*/ 263167 w 3690523"/>
                <a:gd name="connsiteY73" fmla="*/ 1136607 h 1307646"/>
                <a:gd name="connsiteX74" fmla="*/ 282903 w 3690523"/>
                <a:gd name="connsiteY74" fmla="*/ 1156343 h 1307646"/>
                <a:gd name="connsiteX75" fmla="*/ 315795 w 3690523"/>
                <a:gd name="connsiteY75" fmla="*/ 1182656 h 1307646"/>
                <a:gd name="connsiteX76" fmla="*/ 335530 w 3690523"/>
                <a:gd name="connsiteY76" fmla="*/ 1189235 h 1307646"/>
                <a:gd name="connsiteX77" fmla="*/ 355265 w 3690523"/>
                <a:gd name="connsiteY77" fmla="*/ 1208970 h 1307646"/>
                <a:gd name="connsiteX78" fmla="*/ 381579 w 3690523"/>
                <a:gd name="connsiteY78" fmla="*/ 1215548 h 1307646"/>
                <a:gd name="connsiteX79" fmla="*/ 414471 w 3690523"/>
                <a:gd name="connsiteY79" fmla="*/ 1228705 h 1307646"/>
                <a:gd name="connsiteX80" fmla="*/ 453941 w 3690523"/>
                <a:gd name="connsiteY80" fmla="*/ 1235284 h 1307646"/>
                <a:gd name="connsiteX81" fmla="*/ 486834 w 3690523"/>
                <a:gd name="connsiteY81" fmla="*/ 1241862 h 1307646"/>
                <a:gd name="connsiteX82" fmla="*/ 513147 w 3690523"/>
                <a:gd name="connsiteY82" fmla="*/ 1248441 h 1307646"/>
                <a:gd name="connsiteX83" fmla="*/ 532882 w 3690523"/>
                <a:gd name="connsiteY83" fmla="*/ 1255019 h 1307646"/>
                <a:gd name="connsiteX84" fmla="*/ 572353 w 3690523"/>
                <a:gd name="connsiteY84" fmla="*/ 1261597 h 1307646"/>
                <a:gd name="connsiteX85" fmla="*/ 671029 w 3690523"/>
                <a:gd name="connsiteY85" fmla="*/ 1281333 h 1307646"/>
                <a:gd name="connsiteX86" fmla="*/ 960480 w 3690523"/>
                <a:gd name="connsiteY86" fmla="*/ 1287911 h 1307646"/>
                <a:gd name="connsiteX87" fmla="*/ 1118362 w 3690523"/>
                <a:gd name="connsiteY87" fmla="*/ 1294489 h 1307646"/>
                <a:gd name="connsiteX88" fmla="*/ 1513067 w 3690523"/>
                <a:gd name="connsiteY88" fmla="*/ 1307646 h 1307646"/>
                <a:gd name="connsiteX89" fmla="*/ 2894534 w 3690523"/>
                <a:gd name="connsiteY89" fmla="*/ 1301068 h 1307646"/>
                <a:gd name="connsiteX90" fmla="*/ 3019524 w 3690523"/>
                <a:gd name="connsiteY90" fmla="*/ 1294489 h 1307646"/>
                <a:gd name="connsiteX91" fmla="*/ 3058995 w 3690523"/>
                <a:gd name="connsiteY91" fmla="*/ 1281333 h 1307646"/>
                <a:gd name="connsiteX92" fmla="*/ 3118200 w 3690523"/>
                <a:gd name="connsiteY92" fmla="*/ 1268176 h 1307646"/>
                <a:gd name="connsiteX93" fmla="*/ 3151093 w 3690523"/>
                <a:gd name="connsiteY93" fmla="*/ 1255019 h 1307646"/>
                <a:gd name="connsiteX94" fmla="*/ 3177406 w 3690523"/>
                <a:gd name="connsiteY94" fmla="*/ 1248441 h 1307646"/>
                <a:gd name="connsiteX95" fmla="*/ 3223455 w 3690523"/>
                <a:gd name="connsiteY95" fmla="*/ 1235284 h 1307646"/>
                <a:gd name="connsiteX96" fmla="*/ 3256347 w 3690523"/>
                <a:gd name="connsiteY96" fmla="*/ 1228705 h 1307646"/>
                <a:gd name="connsiteX97" fmla="*/ 3295818 w 3690523"/>
                <a:gd name="connsiteY97" fmla="*/ 1215548 h 1307646"/>
                <a:gd name="connsiteX98" fmla="*/ 3341867 w 3690523"/>
                <a:gd name="connsiteY98" fmla="*/ 1202392 h 1307646"/>
                <a:gd name="connsiteX99" fmla="*/ 3374759 w 3690523"/>
                <a:gd name="connsiteY99" fmla="*/ 1189235 h 1307646"/>
                <a:gd name="connsiteX100" fmla="*/ 3407651 w 3690523"/>
                <a:gd name="connsiteY100" fmla="*/ 1182656 h 1307646"/>
                <a:gd name="connsiteX101" fmla="*/ 3440543 w 3690523"/>
                <a:gd name="connsiteY101" fmla="*/ 1162921 h 1307646"/>
                <a:gd name="connsiteX102" fmla="*/ 3473435 w 3690523"/>
                <a:gd name="connsiteY102" fmla="*/ 1149764 h 1307646"/>
                <a:gd name="connsiteX103" fmla="*/ 3532641 w 3690523"/>
                <a:gd name="connsiteY103" fmla="*/ 1123451 h 1307646"/>
                <a:gd name="connsiteX104" fmla="*/ 3552376 w 3690523"/>
                <a:gd name="connsiteY104" fmla="*/ 1097137 h 1307646"/>
                <a:gd name="connsiteX105" fmla="*/ 3591846 w 3690523"/>
                <a:gd name="connsiteY105" fmla="*/ 1070823 h 1307646"/>
                <a:gd name="connsiteX106" fmla="*/ 3624739 w 3690523"/>
                <a:gd name="connsiteY106" fmla="*/ 1018196 h 1307646"/>
                <a:gd name="connsiteX107" fmla="*/ 3644474 w 3690523"/>
                <a:gd name="connsiteY107" fmla="*/ 972147 h 1307646"/>
                <a:gd name="connsiteX108" fmla="*/ 3657631 w 3690523"/>
                <a:gd name="connsiteY108" fmla="*/ 952412 h 1307646"/>
                <a:gd name="connsiteX109" fmla="*/ 3664209 w 3690523"/>
                <a:gd name="connsiteY109" fmla="*/ 932677 h 1307646"/>
                <a:gd name="connsiteX110" fmla="*/ 3677366 w 3690523"/>
                <a:gd name="connsiteY110" fmla="*/ 860314 h 1307646"/>
                <a:gd name="connsiteX111" fmla="*/ 3683944 w 3690523"/>
                <a:gd name="connsiteY111" fmla="*/ 840579 h 1307646"/>
                <a:gd name="connsiteX112" fmla="*/ 3690523 w 3690523"/>
                <a:gd name="connsiteY112" fmla="*/ 814265 h 1307646"/>
                <a:gd name="connsiteX113" fmla="*/ 3683944 w 3690523"/>
                <a:gd name="connsiteY113" fmla="*/ 741902 h 1307646"/>
                <a:gd name="connsiteX114" fmla="*/ 3677366 w 3690523"/>
                <a:gd name="connsiteY114" fmla="*/ 722167 h 1307646"/>
                <a:gd name="connsiteX115" fmla="*/ 3657631 w 3690523"/>
                <a:gd name="connsiteY115" fmla="*/ 702432 h 1307646"/>
                <a:gd name="connsiteX116" fmla="*/ 3651052 w 3690523"/>
                <a:gd name="connsiteY116" fmla="*/ 682697 h 1307646"/>
                <a:gd name="connsiteX117" fmla="*/ 3624739 w 3690523"/>
                <a:gd name="connsiteY117" fmla="*/ 643226 h 1307646"/>
                <a:gd name="connsiteX118" fmla="*/ 3598425 w 3690523"/>
                <a:gd name="connsiteY118" fmla="*/ 603756 h 1307646"/>
                <a:gd name="connsiteX119" fmla="*/ 3565533 w 3690523"/>
                <a:gd name="connsiteY119" fmla="*/ 544550 h 1307646"/>
                <a:gd name="connsiteX120" fmla="*/ 3545798 w 3690523"/>
                <a:gd name="connsiteY120" fmla="*/ 537971 h 1307646"/>
                <a:gd name="connsiteX121" fmla="*/ 3532641 w 3690523"/>
                <a:gd name="connsiteY121" fmla="*/ 518236 h 1307646"/>
                <a:gd name="connsiteX122" fmla="*/ 3512905 w 3690523"/>
                <a:gd name="connsiteY122" fmla="*/ 491923 h 1307646"/>
                <a:gd name="connsiteX123" fmla="*/ 3499749 w 3690523"/>
                <a:gd name="connsiteY123" fmla="*/ 472187 h 1307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3690523" h="1307646">
                  <a:moveTo>
                    <a:pt x="3578690" y="814265"/>
                  </a:moveTo>
                  <a:cubicBezTo>
                    <a:pt x="3576497" y="776987"/>
                    <a:pt x="3575651" y="739606"/>
                    <a:pt x="3572111" y="702432"/>
                  </a:cubicBezTo>
                  <a:cubicBezTo>
                    <a:pt x="3571254" y="693431"/>
                    <a:pt x="3568131" y="684778"/>
                    <a:pt x="3565533" y="676118"/>
                  </a:cubicBezTo>
                  <a:cubicBezTo>
                    <a:pt x="3551712" y="630046"/>
                    <a:pt x="3554913" y="645607"/>
                    <a:pt x="3539219" y="603756"/>
                  </a:cubicBezTo>
                  <a:cubicBezTo>
                    <a:pt x="3536784" y="597263"/>
                    <a:pt x="3535742" y="590222"/>
                    <a:pt x="3532641" y="584020"/>
                  </a:cubicBezTo>
                  <a:cubicBezTo>
                    <a:pt x="3529105" y="576948"/>
                    <a:pt x="3523020" y="571356"/>
                    <a:pt x="3519484" y="564285"/>
                  </a:cubicBezTo>
                  <a:cubicBezTo>
                    <a:pt x="3516383" y="558083"/>
                    <a:pt x="3516006" y="550752"/>
                    <a:pt x="3512905" y="544550"/>
                  </a:cubicBezTo>
                  <a:cubicBezTo>
                    <a:pt x="3507187" y="533114"/>
                    <a:pt x="3499379" y="522835"/>
                    <a:pt x="3493170" y="511658"/>
                  </a:cubicBezTo>
                  <a:cubicBezTo>
                    <a:pt x="3488407" y="503085"/>
                    <a:pt x="3485713" y="493324"/>
                    <a:pt x="3480013" y="485344"/>
                  </a:cubicBezTo>
                  <a:cubicBezTo>
                    <a:pt x="3474606" y="477774"/>
                    <a:pt x="3465685" y="473179"/>
                    <a:pt x="3460278" y="465609"/>
                  </a:cubicBezTo>
                  <a:cubicBezTo>
                    <a:pt x="3454578" y="457629"/>
                    <a:pt x="3452166" y="447704"/>
                    <a:pt x="3447121" y="439295"/>
                  </a:cubicBezTo>
                  <a:cubicBezTo>
                    <a:pt x="3443894" y="433917"/>
                    <a:pt x="3410070" y="382509"/>
                    <a:pt x="3401072" y="373511"/>
                  </a:cubicBezTo>
                  <a:cubicBezTo>
                    <a:pt x="3393319" y="365758"/>
                    <a:pt x="3383083" y="360911"/>
                    <a:pt x="3374759" y="353776"/>
                  </a:cubicBezTo>
                  <a:cubicBezTo>
                    <a:pt x="3367695" y="347721"/>
                    <a:pt x="3362223" y="339932"/>
                    <a:pt x="3355023" y="334041"/>
                  </a:cubicBezTo>
                  <a:cubicBezTo>
                    <a:pt x="3319127" y="304672"/>
                    <a:pt x="3299454" y="292608"/>
                    <a:pt x="3262926" y="268256"/>
                  </a:cubicBezTo>
                  <a:cubicBezTo>
                    <a:pt x="3256348" y="263870"/>
                    <a:pt x="3249515" y="259844"/>
                    <a:pt x="3243190" y="255100"/>
                  </a:cubicBezTo>
                  <a:cubicBezTo>
                    <a:pt x="3234419" y="248521"/>
                    <a:pt x="3226396" y="240804"/>
                    <a:pt x="3216877" y="235364"/>
                  </a:cubicBezTo>
                  <a:cubicBezTo>
                    <a:pt x="3210856" y="231924"/>
                    <a:pt x="3203634" y="231221"/>
                    <a:pt x="3197141" y="228786"/>
                  </a:cubicBezTo>
                  <a:cubicBezTo>
                    <a:pt x="3179406" y="222135"/>
                    <a:pt x="3162771" y="214030"/>
                    <a:pt x="3144514" y="209051"/>
                  </a:cubicBezTo>
                  <a:cubicBezTo>
                    <a:pt x="3127069" y="204293"/>
                    <a:pt x="3109041" y="201613"/>
                    <a:pt x="3091887" y="195894"/>
                  </a:cubicBezTo>
                  <a:cubicBezTo>
                    <a:pt x="3085309" y="193701"/>
                    <a:pt x="3078624" y="191804"/>
                    <a:pt x="3072152" y="189315"/>
                  </a:cubicBezTo>
                  <a:cubicBezTo>
                    <a:pt x="3050109" y="180837"/>
                    <a:pt x="3029279" y="168731"/>
                    <a:pt x="3006367" y="163002"/>
                  </a:cubicBezTo>
                  <a:cubicBezTo>
                    <a:pt x="2997596" y="160809"/>
                    <a:pt x="2988714" y="159021"/>
                    <a:pt x="2980054" y="156423"/>
                  </a:cubicBezTo>
                  <a:cubicBezTo>
                    <a:pt x="2966770" y="152438"/>
                    <a:pt x="2954038" y="146630"/>
                    <a:pt x="2940583" y="143266"/>
                  </a:cubicBezTo>
                  <a:cubicBezTo>
                    <a:pt x="2907543" y="135006"/>
                    <a:pt x="2922847" y="139547"/>
                    <a:pt x="2894534" y="130110"/>
                  </a:cubicBezTo>
                  <a:cubicBezTo>
                    <a:pt x="2887956" y="125724"/>
                    <a:pt x="2882495" y="118764"/>
                    <a:pt x="2874799" y="116953"/>
                  </a:cubicBezTo>
                  <a:cubicBezTo>
                    <a:pt x="2844612" y="109850"/>
                    <a:pt x="2813290" y="108894"/>
                    <a:pt x="2782701" y="103796"/>
                  </a:cubicBezTo>
                  <a:lnTo>
                    <a:pt x="2743231" y="97218"/>
                  </a:lnTo>
                  <a:cubicBezTo>
                    <a:pt x="2728922" y="92448"/>
                    <a:pt x="2680966" y="74780"/>
                    <a:pt x="2657711" y="70904"/>
                  </a:cubicBezTo>
                  <a:cubicBezTo>
                    <a:pt x="2580253" y="57994"/>
                    <a:pt x="2497183" y="60472"/>
                    <a:pt x="2420888" y="57747"/>
                  </a:cubicBezTo>
                  <a:cubicBezTo>
                    <a:pt x="2151792" y="-57578"/>
                    <a:pt x="2381573" y="33591"/>
                    <a:pt x="1644635" y="44590"/>
                  </a:cubicBezTo>
                  <a:cubicBezTo>
                    <a:pt x="1594158" y="45343"/>
                    <a:pt x="1543793" y="49748"/>
                    <a:pt x="1493331" y="51169"/>
                  </a:cubicBezTo>
                  <a:lnTo>
                    <a:pt x="1177567" y="57747"/>
                  </a:lnTo>
                  <a:cubicBezTo>
                    <a:pt x="1166603" y="62133"/>
                    <a:pt x="1156068" y="67797"/>
                    <a:pt x="1144675" y="70904"/>
                  </a:cubicBezTo>
                  <a:cubicBezTo>
                    <a:pt x="1102906" y="82295"/>
                    <a:pt x="996989" y="83178"/>
                    <a:pt x="980215" y="84061"/>
                  </a:cubicBezTo>
                  <a:cubicBezTo>
                    <a:pt x="971444" y="88447"/>
                    <a:pt x="963294" y="94400"/>
                    <a:pt x="953901" y="97218"/>
                  </a:cubicBezTo>
                  <a:cubicBezTo>
                    <a:pt x="945603" y="99707"/>
                    <a:pt x="873618" y="109626"/>
                    <a:pt x="868382" y="110374"/>
                  </a:cubicBezTo>
                  <a:cubicBezTo>
                    <a:pt x="846454" y="116953"/>
                    <a:pt x="825047" y="125620"/>
                    <a:pt x="802598" y="130110"/>
                  </a:cubicBezTo>
                  <a:cubicBezTo>
                    <a:pt x="780988" y="134432"/>
                    <a:pt x="758700" y="134113"/>
                    <a:pt x="736813" y="136688"/>
                  </a:cubicBezTo>
                  <a:cubicBezTo>
                    <a:pt x="721414" y="138500"/>
                    <a:pt x="706019" y="140492"/>
                    <a:pt x="690764" y="143266"/>
                  </a:cubicBezTo>
                  <a:cubicBezTo>
                    <a:pt x="645667" y="151466"/>
                    <a:pt x="682275" y="147033"/>
                    <a:pt x="644716" y="156423"/>
                  </a:cubicBezTo>
                  <a:cubicBezTo>
                    <a:pt x="633868" y="159135"/>
                    <a:pt x="622671" y="160290"/>
                    <a:pt x="611823" y="163002"/>
                  </a:cubicBezTo>
                  <a:cubicBezTo>
                    <a:pt x="596336" y="166874"/>
                    <a:pt x="581176" y="171959"/>
                    <a:pt x="565775" y="176159"/>
                  </a:cubicBezTo>
                  <a:cubicBezTo>
                    <a:pt x="520331" y="188553"/>
                    <a:pt x="557551" y="176707"/>
                    <a:pt x="519726" y="189315"/>
                  </a:cubicBezTo>
                  <a:cubicBezTo>
                    <a:pt x="470181" y="222344"/>
                    <a:pt x="533144" y="183565"/>
                    <a:pt x="473677" y="209051"/>
                  </a:cubicBezTo>
                  <a:cubicBezTo>
                    <a:pt x="466410" y="212165"/>
                    <a:pt x="461371" y="219505"/>
                    <a:pt x="453941" y="222207"/>
                  </a:cubicBezTo>
                  <a:cubicBezTo>
                    <a:pt x="436947" y="228386"/>
                    <a:pt x="418759" y="230606"/>
                    <a:pt x="401314" y="235364"/>
                  </a:cubicBezTo>
                  <a:cubicBezTo>
                    <a:pt x="394624" y="237189"/>
                    <a:pt x="388306" y="240261"/>
                    <a:pt x="381579" y="241943"/>
                  </a:cubicBezTo>
                  <a:cubicBezTo>
                    <a:pt x="370732" y="244655"/>
                    <a:pt x="359534" y="245809"/>
                    <a:pt x="348687" y="248521"/>
                  </a:cubicBezTo>
                  <a:cubicBezTo>
                    <a:pt x="324012" y="254690"/>
                    <a:pt x="328984" y="256965"/>
                    <a:pt x="302638" y="268256"/>
                  </a:cubicBezTo>
                  <a:cubicBezTo>
                    <a:pt x="289418" y="273922"/>
                    <a:pt x="269952" y="278073"/>
                    <a:pt x="256589" y="281413"/>
                  </a:cubicBezTo>
                  <a:cubicBezTo>
                    <a:pt x="250011" y="285799"/>
                    <a:pt x="244079" y="291359"/>
                    <a:pt x="236854" y="294570"/>
                  </a:cubicBezTo>
                  <a:cubicBezTo>
                    <a:pt x="224181" y="300203"/>
                    <a:pt x="197383" y="307727"/>
                    <a:pt x="197383" y="307727"/>
                  </a:cubicBezTo>
                  <a:cubicBezTo>
                    <a:pt x="148406" y="356704"/>
                    <a:pt x="210416" y="296554"/>
                    <a:pt x="151334" y="347197"/>
                  </a:cubicBezTo>
                  <a:cubicBezTo>
                    <a:pt x="117705" y="376023"/>
                    <a:pt x="143817" y="356219"/>
                    <a:pt x="118442" y="386668"/>
                  </a:cubicBezTo>
                  <a:cubicBezTo>
                    <a:pt x="76232" y="437319"/>
                    <a:pt x="118216" y="377140"/>
                    <a:pt x="85550" y="426138"/>
                  </a:cubicBezTo>
                  <a:cubicBezTo>
                    <a:pt x="83357" y="432717"/>
                    <a:pt x="80877" y="439206"/>
                    <a:pt x="78972" y="445874"/>
                  </a:cubicBezTo>
                  <a:cubicBezTo>
                    <a:pt x="76488" y="454567"/>
                    <a:pt x="76879" y="464337"/>
                    <a:pt x="72393" y="472187"/>
                  </a:cubicBezTo>
                  <a:cubicBezTo>
                    <a:pt x="67777" y="480265"/>
                    <a:pt x="58065" y="484352"/>
                    <a:pt x="52658" y="491923"/>
                  </a:cubicBezTo>
                  <a:cubicBezTo>
                    <a:pt x="46958" y="499903"/>
                    <a:pt x="43887" y="509465"/>
                    <a:pt x="39501" y="518236"/>
                  </a:cubicBezTo>
                  <a:cubicBezTo>
                    <a:pt x="37308" y="527007"/>
                    <a:pt x="34696" y="535684"/>
                    <a:pt x="32923" y="544550"/>
                  </a:cubicBezTo>
                  <a:cubicBezTo>
                    <a:pt x="30307" y="557629"/>
                    <a:pt x="30177" y="571244"/>
                    <a:pt x="26344" y="584020"/>
                  </a:cubicBezTo>
                  <a:cubicBezTo>
                    <a:pt x="23526" y="593413"/>
                    <a:pt x="17573" y="601563"/>
                    <a:pt x="13188" y="610334"/>
                  </a:cubicBezTo>
                  <a:cubicBezTo>
                    <a:pt x="10995" y="634455"/>
                    <a:pt x="9439" y="658642"/>
                    <a:pt x="6609" y="682697"/>
                  </a:cubicBezTo>
                  <a:cubicBezTo>
                    <a:pt x="5051" y="695944"/>
                    <a:pt x="-463" y="708838"/>
                    <a:pt x="31" y="722167"/>
                  </a:cubicBezTo>
                  <a:cubicBezTo>
                    <a:pt x="1743" y="768393"/>
                    <a:pt x="7451" y="814414"/>
                    <a:pt x="13188" y="860314"/>
                  </a:cubicBezTo>
                  <a:cubicBezTo>
                    <a:pt x="14048" y="867195"/>
                    <a:pt x="16665" y="873847"/>
                    <a:pt x="19766" y="880049"/>
                  </a:cubicBezTo>
                  <a:cubicBezTo>
                    <a:pt x="23302" y="887121"/>
                    <a:pt x="28537" y="893206"/>
                    <a:pt x="32923" y="899784"/>
                  </a:cubicBezTo>
                  <a:cubicBezTo>
                    <a:pt x="35116" y="906363"/>
                    <a:pt x="36400" y="913318"/>
                    <a:pt x="39501" y="919520"/>
                  </a:cubicBezTo>
                  <a:cubicBezTo>
                    <a:pt x="51239" y="942997"/>
                    <a:pt x="74697" y="961293"/>
                    <a:pt x="92129" y="978725"/>
                  </a:cubicBezTo>
                  <a:cubicBezTo>
                    <a:pt x="100900" y="987496"/>
                    <a:pt x="108121" y="998158"/>
                    <a:pt x="118442" y="1005039"/>
                  </a:cubicBezTo>
                  <a:cubicBezTo>
                    <a:pt x="142169" y="1020858"/>
                    <a:pt x="159625" y="1030632"/>
                    <a:pt x="177648" y="1057666"/>
                  </a:cubicBezTo>
                  <a:cubicBezTo>
                    <a:pt x="207808" y="1102907"/>
                    <a:pt x="188961" y="1092137"/>
                    <a:pt x="223697" y="1103715"/>
                  </a:cubicBezTo>
                  <a:cubicBezTo>
                    <a:pt x="249635" y="1142623"/>
                    <a:pt x="220677" y="1106257"/>
                    <a:pt x="263167" y="1136607"/>
                  </a:cubicBezTo>
                  <a:cubicBezTo>
                    <a:pt x="270738" y="1142015"/>
                    <a:pt x="275901" y="1150217"/>
                    <a:pt x="282903" y="1156343"/>
                  </a:cubicBezTo>
                  <a:cubicBezTo>
                    <a:pt x="293470" y="1165589"/>
                    <a:pt x="303889" y="1175214"/>
                    <a:pt x="315795" y="1182656"/>
                  </a:cubicBezTo>
                  <a:cubicBezTo>
                    <a:pt x="321675" y="1186331"/>
                    <a:pt x="328952" y="1187042"/>
                    <a:pt x="335530" y="1189235"/>
                  </a:cubicBezTo>
                  <a:cubicBezTo>
                    <a:pt x="342108" y="1195813"/>
                    <a:pt x="347188" y="1204354"/>
                    <a:pt x="355265" y="1208970"/>
                  </a:cubicBezTo>
                  <a:cubicBezTo>
                    <a:pt x="363115" y="1213456"/>
                    <a:pt x="373002" y="1212689"/>
                    <a:pt x="381579" y="1215548"/>
                  </a:cubicBezTo>
                  <a:cubicBezTo>
                    <a:pt x="392782" y="1219282"/>
                    <a:pt x="403079" y="1225598"/>
                    <a:pt x="414471" y="1228705"/>
                  </a:cubicBezTo>
                  <a:cubicBezTo>
                    <a:pt x="427339" y="1232215"/>
                    <a:pt x="440818" y="1232898"/>
                    <a:pt x="453941" y="1235284"/>
                  </a:cubicBezTo>
                  <a:cubicBezTo>
                    <a:pt x="464942" y="1237284"/>
                    <a:pt x="475919" y="1239436"/>
                    <a:pt x="486834" y="1241862"/>
                  </a:cubicBezTo>
                  <a:cubicBezTo>
                    <a:pt x="495660" y="1243823"/>
                    <a:pt x="504454" y="1245957"/>
                    <a:pt x="513147" y="1248441"/>
                  </a:cubicBezTo>
                  <a:cubicBezTo>
                    <a:pt x="519814" y="1250346"/>
                    <a:pt x="526113" y="1253515"/>
                    <a:pt x="532882" y="1255019"/>
                  </a:cubicBezTo>
                  <a:cubicBezTo>
                    <a:pt x="545903" y="1257912"/>
                    <a:pt x="559311" y="1258802"/>
                    <a:pt x="572353" y="1261597"/>
                  </a:cubicBezTo>
                  <a:cubicBezTo>
                    <a:pt x="609675" y="1269594"/>
                    <a:pt x="633102" y="1279846"/>
                    <a:pt x="671029" y="1281333"/>
                  </a:cubicBezTo>
                  <a:cubicBezTo>
                    <a:pt x="767463" y="1285115"/>
                    <a:pt x="864013" y="1285074"/>
                    <a:pt x="960480" y="1287911"/>
                  </a:cubicBezTo>
                  <a:cubicBezTo>
                    <a:pt x="1013130" y="1289459"/>
                    <a:pt x="1065723" y="1292609"/>
                    <a:pt x="1118362" y="1294489"/>
                  </a:cubicBezTo>
                  <a:lnTo>
                    <a:pt x="1513067" y="1307646"/>
                  </a:lnTo>
                  <a:lnTo>
                    <a:pt x="2894534" y="1301068"/>
                  </a:lnTo>
                  <a:cubicBezTo>
                    <a:pt x="2936253" y="1300704"/>
                    <a:pt x="2978100" y="1299460"/>
                    <a:pt x="3019524" y="1294489"/>
                  </a:cubicBezTo>
                  <a:cubicBezTo>
                    <a:pt x="3033294" y="1292837"/>
                    <a:pt x="3045615" y="1284982"/>
                    <a:pt x="3058995" y="1281333"/>
                  </a:cubicBezTo>
                  <a:cubicBezTo>
                    <a:pt x="3087651" y="1273518"/>
                    <a:pt x="3091633" y="1277031"/>
                    <a:pt x="3118200" y="1268176"/>
                  </a:cubicBezTo>
                  <a:cubicBezTo>
                    <a:pt x="3129403" y="1264442"/>
                    <a:pt x="3139890" y="1258753"/>
                    <a:pt x="3151093" y="1255019"/>
                  </a:cubicBezTo>
                  <a:cubicBezTo>
                    <a:pt x="3159670" y="1252160"/>
                    <a:pt x="3168713" y="1250925"/>
                    <a:pt x="3177406" y="1248441"/>
                  </a:cubicBezTo>
                  <a:cubicBezTo>
                    <a:pt x="3215884" y="1237447"/>
                    <a:pt x="3177160" y="1245572"/>
                    <a:pt x="3223455" y="1235284"/>
                  </a:cubicBezTo>
                  <a:cubicBezTo>
                    <a:pt x="3234370" y="1232858"/>
                    <a:pt x="3245560" y="1231647"/>
                    <a:pt x="3256347" y="1228705"/>
                  </a:cubicBezTo>
                  <a:cubicBezTo>
                    <a:pt x="3269727" y="1225056"/>
                    <a:pt x="3282534" y="1219533"/>
                    <a:pt x="3295818" y="1215548"/>
                  </a:cubicBezTo>
                  <a:cubicBezTo>
                    <a:pt x="3330369" y="1205183"/>
                    <a:pt x="3312395" y="1213444"/>
                    <a:pt x="3341867" y="1202392"/>
                  </a:cubicBezTo>
                  <a:cubicBezTo>
                    <a:pt x="3352924" y="1198246"/>
                    <a:pt x="3363448" y="1192628"/>
                    <a:pt x="3374759" y="1189235"/>
                  </a:cubicBezTo>
                  <a:cubicBezTo>
                    <a:pt x="3385469" y="1186022"/>
                    <a:pt x="3396687" y="1184849"/>
                    <a:pt x="3407651" y="1182656"/>
                  </a:cubicBezTo>
                  <a:cubicBezTo>
                    <a:pt x="3418615" y="1176078"/>
                    <a:pt x="3429107" y="1168639"/>
                    <a:pt x="3440543" y="1162921"/>
                  </a:cubicBezTo>
                  <a:cubicBezTo>
                    <a:pt x="3451105" y="1157640"/>
                    <a:pt x="3462644" y="1154560"/>
                    <a:pt x="3473435" y="1149764"/>
                  </a:cubicBezTo>
                  <a:cubicBezTo>
                    <a:pt x="3556373" y="1112902"/>
                    <a:pt x="3435178" y="1162434"/>
                    <a:pt x="3532641" y="1123451"/>
                  </a:cubicBezTo>
                  <a:cubicBezTo>
                    <a:pt x="3539219" y="1114680"/>
                    <a:pt x="3544181" y="1104421"/>
                    <a:pt x="3552376" y="1097137"/>
                  </a:cubicBezTo>
                  <a:cubicBezTo>
                    <a:pt x="3564194" y="1086632"/>
                    <a:pt x="3591846" y="1070823"/>
                    <a:pt x="3591846" y="1070823"/>
                  </a:cubicBezTo>
                  <a:cubicBezTo>
                    <a:pt x="3625190" y="1004138"/>
                    <a:pt x="3582031" y="1086530"/>
                    <a:pt x="3624739" y="1018196"/>
                  </a:cubicBezTo>
                  <a:cubicBezTo>
                    <a:pt x="3658958" y="963445"/>
                    <a:pt x="3622093" y="1016907"/>
                    <a:pt x="3644474" y="972147"/>
                  </a:cubicBezTo>
                  <a:cubicBezTo>
                    <a:pt x="3648010" y="965076"/>
                    <a:pt x="3653245" y="958990"/>
                    <a:pt x="3657631" y="952412"/>
                  </a:cubicBezTo>
                  <a:cubicBezTo>
                    <a:pt x="3659824" y="945834"/>
                    <a:pt x="3662705" y="939446"/>
                    <a:pt x="3664209" y="932677"/>
                  </a:cubicBezTo>
                  <a:cubicBezTo>
                    <a:pt x="3675936" y="879907"/>
                    <a:pt x="3665398" y="908189"/>
                    <a:pt x="3677366" y="860314"/>
                  </a:cubicBezTo>
                  <a:cubicBezTo>
                    <a:pt x="3679048" y="853587"/>
                    <a:pt x="3682039" y="847246"/>
                    <a:pt x="3683944" y="840579"/>
                  </a:cubicBezTo>
                  <a:cubicBezTo>
                    <a:pt x="3686428" y="831886"/>
                    <a:pt x="3688330" y="823036"/>
                    <a:pt x="3690523" y="814265"/>
                  </a:cubicBezTo>
                  <a:cubicBezTo>
                    <a:pt x="3688330" y="790144"/>
                    <a:pt x="3687369" y="765879"/>
                    <a:pt x="3683944" y="741902"/>
                  </a:cubicBezTo>
                  <a:cubicBezTo>
                    <a:pt x="3682963" y="735038"/>
                    <a:pt x="3681212" y="727937"/>
                    <a:pt x="3677366" y="722167"/>
                  </a:cubicBezTo>
                  <a:cubicBezTo>
                    <a:pt x="3672206" y="714426"/>
                    <a:pt x="3664209" y="709010"/>
                    <a:pt x="3657631" y="702432"/>
                  </a:cubicBezTo>
                  <a:cubicBezTo>
                    <a:pt x="3655438" y="695854"/>
                    <a:pt x="3654420" y="688759"/>
                    <a:pt x="3651052" y="682697"/>
                  </a:cubicBezTo>
                  <a:cubicBezTo>
                    <a:pt x="3643373" y="668874"/>
                    <a:pt x="3629740" y="658227"/>
                    <a:pt x="3624739" y="643226"/>
                  </a:cubicBezTo>
                  <a:cubicBezTo>
                    <a:pt x="3615218" y="614665"/>
                    <a:pt x="3623063" y="628394"/>
                    <a:pt x="3598425" y="603756"/>
                  </a:cubicBezTo>
                  <a:cubicBezTo>
                    <a:pt x="3592632" y="586379"/>
                    <a:pt x="3582497" y="550205"/>
                    <a:pt x="3565533" y="544550"/>
                  </a:cubicBezTo>
                  <a:lnTo>
                    <a:pt x="3545798" y="537971"/>
                  </a:lnTo>
                  <a:cubicBezTo>
                    <a:pt x="3541412" y="531393"/>
                    <a:pt x="3537237" y="524669"/>
                    <a:pt x="3532641" y="518236"/>
                  </a:cubicBezTo>
                  <a:cubicBezTo>
                    <a:pt x="3526268" y="509314"/>
                    <a:pt x="3518345" y="501442"/>
                    <a:pt x="3512905" y="491923"/>
                  </a:cubicBezTo>
                  <a:cubicBezTo>
                    <a:pt x="3500438" y="470107"/>
                    <a:pt x="3514904" y="472187"/>
                    <a:pt x="3499749" y="47218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495997268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63" y="150466"/>
            <a:ext cx="9132337" cy="621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62048" y="302866"/>
            <a:ext cx="675471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 и реализация учебного процесса при использовании онлайн-курсов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7395" y="870764"/>
            <a:ext cx="848653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Статистика использования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онлайн-курсов в 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образовательных программах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УрФУ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2018/19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учебном году</a:t>
            </a:r>
            <a:endParaRPr lang="ru-RU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419318"/>
              </p:ext>
            </p:extLst>
          </p:nvPr>
        </p:nvGraphicFramePr>
        <p:xfrm>
          <a:off x="1452209" y="1385054"/>
          <a:ext cx="5953675" cy="8213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91300">
                  <a:extLst>
                    <a:ext uri="{9D8B030D-6E8A-4147-A177-3AD203B41FA5}">
                      <a16:colId xmlns="" xmlns:a16="http://schemas.microsoft.com/office/drawing/2014/main" val="3682528560"/>
                    </a:ext>
                  </a:extLst>
                </a:gridCol>
                <a:gridCol w="3662375">
                  <a:extLst>
                    <a:ext uri="{9D8B030D-6E8A-4147-A177-3AD203B41FA5}">
                      <a16:colId xmlns="" xmlns:a16="http://schemas.microsoft.com/office/drawing/2014/main" val="25389367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Количество образовательных программ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Количество образовательных программ с онлайн-курсами</a:t>
                      </a:r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588728659"/>
                  </a:ext>
                </a:extLst>
              </a:tr>
              <a:tr h="36410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432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77 (18%)</a:t>
                      </a:r>
                      <a:endParaRPr lang="ru-RU" sz="12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20416213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025365"/>
              </p:ext>
            </p:extLst>
          </p:nvPr>
        </p:nvGraphicFramePr>
        <p:xfrm>
          <a:off x="1452210" y="2538423"/>
          <a:ext cx="5953674" cy="164592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303631">
                  <a:extLst>
                    <a:ext uri="{9D8B030D-6E8A-4147-A177-3AD203B41FA5}">
                      <a16:colId xmlns="" xmlns:a16="http://schemas.microsoft.com/office/drawing/2014/main" val="3285755577"/>
                    </a:ext>
                  </a:extLst>
                </a:gridCol>
                <a:gridCol w="3650043">
                  <a:extLst>
                    <a:ext uri="{9D8B030D-6E8A-4147-A177-3AD203B41FA5}">
                      <a16:colId xmlns="" xmlns:a16="http://schemas.microsoft.com/office/drawing/2014/main" val="705540186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highlight>
                            <a:srgbClr val="FFFFFF"/>
                          </a:highlight>
                        </a:rPr>
                        <a:t>Уровень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highlight>
                            <a:srgbClr val="FFFFFF"/>
                          </a:highlight>
                        </a:rPr>
                        <a:t>Доля студентов, участвующих в онлайн-обучении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="" xmlns:a16="http://schemas.microsoft.com/office/drawing/2014/main" val="487506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highlight>
                            <a:srgbClr val="FFFFFF"/>
                          </a:highlight>
                        </a:rPr>
                        <a:t>бакалавриат</a:t>
                      </a:r>
                      <a:r>
                        <a:rPr lang="ru-RU" sz="1200" dirty="0">
                          <a:effectLst/>
                          <a:highlight>
                            <a:srgbClr val="FFFFFF"/>
                          </a:highlight>
                        </a:rPr>
                        <a:t> 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highlight>
                            <a:srgbClr val="FFFFFF"/>
                          </a:highlight>
                        </a:rPr>
                        <a:t>25,9%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="" xmlns:a16="http://schemas.microsoft.com/office/drawing/2014/main" val="32100659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highlight>
                            <a:srgbClr val="FFFFFF"/>
                          </a:highlight>
                        </a:rPr>
                        <a:t>специалитет 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highlight>
                            <a:srgbClr val="FFFFFF"/>
                          </a:highlight>
                        </a:rPr>
                        <a:t>8,5%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="" xmlns:a16="http://schemas.microsoft.com/office/drawing/2014/main" val="16171087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highlight>
                            <a:srgbClr val="FFFFFF"/>
                          </a:highlight>
                        </a:rPr>
                        <a:t>магистратура 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highlight>
                            <a:srgbClr val="FFFFFF"/>
                          </a:highlight>
                        </a:rPr>
                        <a:t>9,2%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="" xmlns:a16="http://schemas.microsoft.com/office/drawing/2014/main" val="41735791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highlight>
                            <a:srgbClr val="FFFFFF"/>
                          </a:highlight>
                        </a:rPr>
                        <a:t>среднее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highlight>
                            <a:srgbClr val="FFFFFF"/>
                          </a:highlight>
                        </a:rPr>
                        <a:t>21,6%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="" xmlns:a16="http://schemas.microsoft.com/office/drawing/2014/main" val="255103358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58721" y="4184343"/>
            <a:ext cx="8016743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Экономия при реализации модулей ОП в формате онлайн-курсов  университету составила  46%</a:t>
            </a:r>
            <a:endParaRPr lang="ru-RU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8769755"/>
      </p:ext>
    </p:extLst>
  </p:cSld>
  <p:clrMapOvr>
    <a:masterClrMapping/>
  </p:clrMapOvr>
  <p:transition spd="slow">
    <p:strips dir="r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32337" cy="621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199" y="1145836"/>
            <a:ext cx="8490857" cy="3997664"/>
          </a:xfrm>
        </p:spPr>
        <p:txBody>
          <a:bodyPr>
            <a:normAutofit/>
          </a:bodyPr>
          <a:lstStyle/>
          <a:p>
            <a:r>
              <a:rPr lang="ru-RU" sz="2000" dirty="0"/>
              <a:t>О</a:t>
            </a:r>
            <a:r>
              <a:rPr lang="ru-RU" sz="2000" dirty="0" smtClean="0"/>
              <a:t>тветы </a:t>
            </a:r>
            <a:r>
              <a:rPr lang="ru-RU" sz="2000" dirty="0"/>
              <a:t>на организационные и содержательные вопросы </a:t>
            </a:r>
            <a:r>
              <a:rPr lang="ru-RU" sz="2000" dirty="0" smtClean="0"/>
              <a:t>слушателей через форумы и электронную почту</a:t>
            </a:r>
            <a:endParaRPr lang="en-US" sz="2000" dirty="0" smtClean="0"/>
          </a:p>
          <a:p>
            <a:r>
              <a:rPr lang="ru-RU" sz="2000" dirty="0" smtClean="0"/>
              <a:t>Еженедельное </a:t>
            </a:r>
            <a:r>
              <a:rPr lang="ru-RU" sz="2000" dirty="0"/>
              <a:t>проведение информационных рассылок</a:t>
            </a:r>
          </a:p>
          <a:p>
            <a:r>
              <a:rPr lang="ru-RU" sz="2000" dirty="0"/>
              <a:t>Техническая настройка текущей сессии онлайн-курса</a:t>
            </a:r>
          </a:p>
          <a:p>
            <a:r>
              <a:rPr lang="ru-RU" sz="2000" dirty="0"/>
              <a:t>Внесение содержательных и технических правок в курс</a:t>
            </a:r>
          </a:p>
          <a:p>
            <a:r>
              <a:rPr lang="ru-RU" sz="2000" dirty="0"/>
              <a:t>Р</a:t>
            </a:r>
            <a:r>
              <a:rPr lang="ru-RU" sz="2000" dirty="0" smtClean="0"/>
              <a:t>азмещение </a:t>
            </a:r>
            <a:r>
              <a:rPr lang="ru-RU" sz="2000" dirty="0"/>
              <a:t>сертификатов в личном кабинете на </a:t>
            </a:r>
            <a:r>
              <a:rPr lang="ru-RU" sz="2000" dirty="0" smtClean="0"/>
              <a:t>платформе онлайн-обучения по </a:t>
            </a:r>
            <a:r>
              <a:rPr lang="ru-RU" sz="2000" dirty="0"/>
              <a:t>окончанию запуска онлайн-курса</a:t>
            </a:r>
          </a:p>
          <a:p>
            <a:r>
              <a:rPr lang="ru-RU" sz="2000" dirty="0"/>
              <a:t>Предложения по доработке и улучшению курса в конце запуска </a:t>
            </a:r>
            <a:r>
              <a:rPr lang="ru-RU" sz="2000" dirty="0" smtClean="0"/>
              <a:t>онлайн-курса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16706" y="103005"/>
            <a:ext cx="675471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 и реализация учебного процесса при использовании онлайн-курсов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7198" y="518503"/>
            <a:ext cx="83769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Функции центра ответственности за организационное сопровождение онлайн-обучения</a:t>
            </a:r>
            <a:endParaRPr lang="ru-RU" sz="16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0779290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32337" cy="621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49642" y="1037005"/>
            <a:ext cx="8490857" cy="3997664"/>
          </a:xfrm>
        </p:spPr>
        <p:txBody>
          <a:bodyPr>
            <a:normAutofit/>
          </a:bodyPr>
          <a:lstStyle/>
          <a:p>
            <a:r>
              <a:rPr lang="ru-RU" sz="2000" dirty="0"/>
              <a:t>З</a:t>
            </a:r>
            <a:r>
              <a:rPr lang="ru-RU" sz="2000" dirty="0" smtClean="0"/>
              <a:t>апись </a:t>
            </a:r>
            <a:r>
              <a:rPr lang="ru-RU" sz="2000" dirty="0"/>
              <a:t>студентов на курс</a:t>
            </a:r>
            <a:endParaRPr lang="ru-RU" sz="2000" dirty="0" smtClean="0"/>
          </a:p>
          <a:p>
            <a:r>
              <a:rPr lang="ru-RU" sz="2000" dirty="0" smtClean="0"/>
              <a:t>Консультирование </a:t>
            </a:r>
            <a:r>
              <a:rPr lang="ru-RU" sz="2000" dirty="0"/>
              <a:t>студентов по вопросам организации учебного процесса с использованием онлайн-курсов</a:t>
            </a:r>
          </a:p>
          <a:p>
            <a:r>
              <a:rPr lang="ru-RU" sz="2000" dirty="0"/>
              <a:t>Ведение реестра по результатам студентов на изучаемых ими онлайн-курсах</a:t>
            </a:r>
          </a:p>
          <a:p>
            <a:r>
              <a:rPr lang="ru-RU" sz="2000" dirty="0"/>
              <a:t>Участие в организации и проведение итогового контроля по онлайн-курсам</a:t>
            </a:r>
          </a:p>
          <a:p>
            <a:r>
              <a:rPr lang="ru-RU" sz="2000" dirty="0"/>
              <a:t>Предоставление результатов освоения онлайн-курсов в учебные структуры вуза для переноса их в системы учета вуза (БРС)</a:t>
            </a:r>
          </a:p>
          <a:p>
            <a:r>
              <a:rPr lang="ru-RU" sz="2000" dirty="0"/>
              <a:t>Участие в организации и техническое сопровождение взаимодействий с </a:t>
            </a:r>
            <a:r>
              <a:rPr lang="ru-RU" sz="2000" dirty="0" smtClean="0"/>
              <a:t>вузами-партнерами</a:t>
            </a:r>
            <a:endParaRPr lang="ru-RU" sz="2000" dirty="0"/>
          </a:p>
          <a:p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16706" y="103005"/>
            <a:ext cx="675471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 и реализация учебного процесса при использовании онлайн-курсов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9642" y="518503"/>
            <a:ext cx="83316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Функции центра ответственности за организационное сопровождение онлайн-обучения</a:t>
            </a:r>
            <a:endParaRPr lang="ru-RU" sz="16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2660942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32337" cy="621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621761" y="3929653"/>
            <a:ext cx="7955462" cy="649904"/>
          </a:xfrm>
          <a:prstGeom prst="rect">
            <a:avLst/>
          </a:prstGeom>
        </p:spPr>
        <p:txBody>
          <a:bodyPr vert="horz" lIns="68580" tIns="34290" rIns="68580" bIns="34290" rtlCol="0">
            <a:normAutofit fontScale="85000" lnSpcReduction="10000"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100" dirty="0" smtClean="0">
                <a:solidFill>
                  <a:schemeClr val="accent4">
                    <a:lumMod val="75000"/>
                  </a:schemeClr>
                </a:solidFill>
              </a:rPr>
              <a:t>Институт технологий открытого образования</a:t>
            </a:r>
          </a:p>
          <a:p>
            <a:pPr marL="0" indent="0">
              <a:buNone/>
            </a:pPr>
            <a:r>
              <a:rPr lang="ru-RU" sz="2100" dirty="0" smtClean="0">
                <a:solidFill>
                  <a:schemeClr val="accent4">
                    <a:lumMod val="75000"/>
                  </a:schemeClr>
                </a:solidFill>
              </a:rPr>
              <a:t>Ольга Игнатченко                                                                      o.a.ignatchenko@urfu.ru</a:t>
            </a:r>
          </a:p>
          <a:p>
            <a:endParaRPr lang="ru-RU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864846" y="1520221"/>
            <a:ext cx="7955462" cy="127587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  <a:t>Спасибо за внимание, 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  <a:t>мы открыты для общения!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51718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63" y="150466"/>
            <a:ext cx="9132337" cy="621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609648" y="150466"/>
            <a:ext cx="766282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 и реализация учебного процесса при использовании онлайн-курсов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28753" y="880045"/>
            <a:ext cx="7772400" cy="1290833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организационных схем включения онлайн-курсов в образовательную программу</a:t>
            </a:r>
            <a:endParaRPr lang="ru-RU" sz="20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76" y="2012564"/>
            <a:ext cx="8979540" cy="2552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058730"/>
      </p:ext>
    </p:extLst>
  </p:cSld>
  <p:clrMapOvr>
    <a:masterClrMapping/>
  </p:clrMapOvr>
  <p:transition spd="slow">
    <p:strips dir="r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63" y="150466"/>
            <a:ext cx="9132337" cy="621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609648" y="150466"/>
            <a:ext cx="766282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 и реализация учебного процесса при использовании онлайн-курсов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28753" y="880045"/>
            <a:ext cx="7772400" cy="756083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организационных схем включения онлайн-курсов в образовательную программу</a:t>
            </a:r>
            <a:endParaRPr lang="ru-RU" sz="20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4" y="1602402"/>
            <a:ext cx="9041152" cy="193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217796"/>
      </p:ext>
    </p:extLst>
  </p:cSld>
  <p:clrMapOvr>
    <a:masterClrMapping/>
  </p:clrMapOvr>
  <p:transition spd="slow">
    <p:strips dir="r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63" y="150466"/>
            <a:ext cx="9132337" cy="621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609648" y="150466"/>
            <a:ext cx="766282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 и реализация учебного процесса при использовании онлайн-курсов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28753" y="880045"/>
            <a:ext cx="7772400" cy="756083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организационных схем включения онлайн-курсов в образовательную программу</a:t>
            </a:r>
            <a:endParaRPr lang="ru-RU" sz="20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42344" t="48856" r="26966" b="33407"/>
          <a:stretch/>
        </p:blipFill>
        <p:spPr>
          <a:xfrm>
            <a:off x="721353" y="1744201"/>
            <a:ext cx="7315201" cy="230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465758"/>
      </p:ext>
    </p:extLst>
  </p:cSld>
  <p:clrMapOvr>
    <a:masterClrMapping/>
  </p:clrMapOvr>
  <p:transition spd="slow">
    <p:strips dir="r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63" y="150466"/>
            <a:ext cx="9132337" cy="621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46420" y="1850131"/>
            <a:ext cx="30547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Университет</a:t>
            </a:r>
            <a:endParaRPr lang="ru-RU" sz="24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6420" y="1209709"/>
            <a:ext cx="76628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Уровни планирования 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реализации 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учебного процесса при использовании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онлайн-курсов</a:t>
            </a:r>
          </a:p>
          <a:p>
            <a:pPr>
              <a:lnSpc>
                <a:spcPct val="150000"/>
              </a:lnSpc>
            </a:pPr>
            <a:endParaRPr lang="ru-RU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2048" y="302866"/>
            <a:ext cx="766282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 и реализация учебного процесса при использовании онлайн-курсов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56225" y="2588795"/>
            <a:ext cx="755702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Учебное подразделение университета (институт, департамент)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2048" y="3235126"/>
            <a:ext cx="163861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Кафедра</a:t>
            </a:r>
            <a:endParaRPr lang="ru-RU" sz="18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9347147"/>
      </p:ext>
    </p:extLst>
  </p:cSld>
  <p:clrMapOvr>
    <a:masterClrMapping/>
  </p:clrMapOvr>
  <p:transition spd="slow">
    <p:strips dir="r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99" y="302866"/>
            <a:ext cx="8909733" cy="621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62048" y="302866"/>
            <a:ext cx="675471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 и реализация учебного процесса при использовании онлайн-курсов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4131" y="947942"/>
            <a:ext cx="7662822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Подпроцесс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«Планирование  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учебного процесса 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использованием онлайн-курсов»</a:t>
            </a:r>
            <a:endParaRPr lang="ru-RU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855537"/>
              </p:ext>
            </p:extLst>
          </p:nvPr>
        </p:nvGraphicFramePr>
        <p:xfrm>
          <a:off x="634791" y="1353604"/>
          <a:ext cx="7957546" cy="37166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5635"/>
                <a:gridCol w="5327703"/>
                <a:gridCol w="2214208"/>
              </a:tblGrid>
              <a:tr h="934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Мероприятие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Центр ответственности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</a:tr>
              <a:tr h="4567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Формирование перечня онлайн-курсов, с указанием трудоемкости, результатов обучения и укрупненных групп направления, для которых может быть использования онлайн-курс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Институт технологий открытого образования </a:t>
                      </a:r>
                      <a:r>
                        <a:rPr lang="ru-RU" sz="1100" dirty="0" err="1">
                          <a:effectLst/>
                        </a:rPr>
                        <a:t>УрФУ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</a:tr>
              <a:tr h="4367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Составление заявки на онлайн-курсы для планирования образовательной деятельности по образовательной программе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Руководитель образовательной программы, руководитель учебного подразделения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</a:tr>
              <a:tr h="3654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Проверка заявок на соответствие основной характеристике образовательной программы и учебному плану по трудоемкости и результатам обучения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Дирекция образовательных </a:t>
                      </a:r>
                      <a:r>
                        <a:rPr lang="ru-RU" sz="1100" dirty="0" smtClean="0">
                          <a:effectLst/>
                        </a:rPr>
                        <a:t>программ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</a:tr>
              <a:tr h="2740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Обсуждение и утверждение списка онлайн-курсов, заявленных при реализации образовательных программ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Комиссия при проректоре по учебной </a:t>
                      </a:r>
                      <a:r>
                        <a:rPr lang="ru-RU" sz="1100" dirty="0" smtClean="0">
                          <a:effectLst/>
                        </a:rPr>
                        <a:t>работе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</a:tr>
              <a:tr h="4567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Распоряжение проректора по учебной работе с утвержденным списком онлайн-курсов, планируемых на новый учебный год, обязательное к исполнению всеми подразделениями </a:t>
                      </a:r>
                      <a:r>
                        <a:rPr lang="ru-RU" sz="1100" dirty="0" err="1">
                          <a:effectLst/>
                        </a:rPr>
                        <a:t>УрФУ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Дирекция образовательных </a:t>
                      </a:r>
                      <a:r>
                        <a:rPr lang="ru-RU" sz="1100" dirty="0" smtClean="0">
                          <a:effectLst/>
                        </a:rPr>
                        <a:t>программ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</a:tr>
              <a:tr h="4567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Доведение до сведения руководителей образовательных программ, руководителей учебных подразделений утвержденного списка онлайн-курсов, реализуемых в планируемом учебном году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Дирекция образовательных </a:t>
                      </a:r>
                      <a:r>
                        <a:rPr lang="ru-RU" sz="1100" dirty="0" smtClean="0">
                          <a:effectLst/>
                        </a:rPr>
                        <a:t>программ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</a:tr>
              <a:tr h="4567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7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Учет онлайн-курсов, при планировании учебной нагрузки по образовательной программе в информационной системе. Учет онлайн-курсов при расчете ставок ППС.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Дирекция образовательных программ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6577396"/>
      </p:ext>
    </p:extLst>
  </p:cSld>
  <p:clrMapOvr>
    <a:masterClrMapping/>
  </p:clrMapOvr>
  <p:transition spd="slow">
    <p:strips dir="r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99" y="302866"/>
            <a:ext cx="8909733" cy="621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62048" y="302866"/>
            <a:ext cx="675471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 и реализация учебного процесса при использовании онлайн-курсов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4131" y="947942"/>
            <a:ext cx="766282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Подпроцесс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«Организация  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учебного процесса 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включении онлайн-курсов в ОП»</a:t>
            </a:r>
            <a:endParaRPr lang="ru-RU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618392"/>
              </p:ext>
            </p:extLst>
          </p:nvPr>
        </p:nvGraphicFramePr>
        <p:xfrm>
          <a:off x="536549" y="1390492"/>
          <a:ext cx="7980218" cy="36870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1184"/>
                <a:gridCol w="4718961"/>
                <a:gridCol w="2660073"/>
              </a:tblGrid>
              <a:tr h="860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Мероприятие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Центр ответственности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</a:tr>
              <a:tr h="4525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Подготовка расписания учебных занятий на семестр. В расписании указывается наименование курса по учебному плану и ссылка на данный курс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Дирекции учебных </a:t>
                      </a:r>
                      <a:r>
                        <a:rPr lang="ru-RU" sz="1100" dirty="0" smtClean="0">
                          <a:effectLst/>
                        </a:rPr>
                        <a:t>подразделений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</a:tr>
              <a:tr h="3394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Заключение договора на реализацию онлайн-курсов между вузом-партнером и университетом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Институт технологий открытого образования </a:t>
                      </a:r>
                      <a:r>
                        <a:rPr lang="ru-RU" sz="1100" dirty="0" err="1">
                          <a:effectLst/>
                        </a:rPr>
                        <a:t>УрФУ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</a:tr>
              <a:tr h="7919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Информирование студентов (организационные собрания, информационное письмо в личном кабинете студента) о замещении традиционного курса онлайн-курсом, правилах регистрации и работы с курсом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Дирекция образовательных программ, институт технологий открытого образования, представители учебных подразделений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</a:tr>
              <a:tr h="2262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Регистрация студентов на платформе, запись на онлайн-курс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Студенты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</a:tr>
              <a:tr h="3394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Формирование списка студентов, с указанием наименования курса, электронной почты студента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Дирекции учебных </a:t>
                      </a:r>
                      <a:r>
                        <a:rPr lang="ru-RU" sz="1100" dirty="0" smtClean="0">
                          <a:effectLst/>
                        </a:rPr>
                        <a:t>подразделений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</a:tr>
              <a:tr h="5656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Запрос держателям онлайн-курсов о результатах обучения студентов по окончании первого </a:t>
                      </a:r>
                      <a:r>
                        <a:rPr lang="ru-RU" sz="1100" dirty="0" err="1">
                          <a:effectLst/>
                        </a:rPr>
                        <a:t>полусеместра</a:t>
                      </a:r>
                      <a:r>
                        <a:rPr lang="ru-RU" sz="1100" dirty="0">
                          <a:effectLst/>
                        </a:rPr>
                        <a:t> и передача результатов представителям учебных подразделений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Институт технологий открытого образования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</a:tr>
              <a:tr h="5656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Курирование и контроль выполнения текущей аттестации онлайн-курсов студентами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Представители учебных подразделений и руководители образовательных программ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622" marR="3162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1893666"/>
      </p:ext>
    </p:extLst>
  </p:cSld>
  <p:clrMapOvr>
    <a:masterClrMapping/>
  </p:clrMapOvr>
  <p:transition spd="slow">
    <p:strips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99" y="302866"/>
            <a:ext cx="8909733" cy="621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62048" y="302866"/>
            <a:ext cx="675471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 и реализация учебного процесса при использовании онлайн-курсов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8536" y="924372"/>
            <a:ext cx="823841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Подпроцесс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«Организация  итоговой аттестации по онлайн-курсу и признания результатов обучения»</a:t>
            </a:r>
            <a:endParaRPr lang="ru-RU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164249"/>
              </p:ext>
            </p:extLst>
          </p:nvPr>
        </p:nvGraphicFramePr>
        <p:xfrm>
          <a:off x="204040" y="1387010"/>
          <a:ext cx="8630122" cy="36634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994"/>
                <a:gridCol w="6041888"/>
                <a:gridCol w="2184240"/>
              </a:tblGrid>
              <a:tr h="898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Мероприятие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Центр ответственности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</a:tr>
              <a:tr h="4491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Формирование приказа об организации </a:t>
                      </a:r>
                      <a:r>
                        <a:rPr lang="ru-RU" sz="1100" dirty="0" err="1">
                          <a:effectLst/>
                        </a:rPr>
                        <a:t>зачетно</a:t>
                      </a:r>
                      <a:r>
                        <a:rPr lang="ru-RU" sz="1100" dirty="0">
                          <a:effectLst/>
                        </a:rPr>
                        <a:t>-экзаменационной сессии, с указанием крайних сроков прохождения промежуточной аттестации по  онлайн-курсам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Дирекция образовательных </a:t>
                      </a:r>
                      <a:r>
                        <a:rPr lang="ru-RU" sz="1100" dirty="0" smtClean="0">
                          <a:effectLst/>
                        </a:rPr>
                        <a:t>программ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</a:tr>
              <a:tr h="5389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Формирование расписания </a:t>
                      </a:r>
                      <a:r>
                        <a:rPr lang="ru-RU" sz="1100" dirty="0" err="1">
                          <a:effectLst/>
                        </a:rPr>
                        <a:t>зачетно</a:t>
                      </a:r>
                      <a:r>
                        <a:rPr lang="ru-RU" sz="1100" dirty="0">
                          <a:effectLst/>
                        </a:rPr>
                        <a:t>-экзаменационной сессии, с указанием локального центра тестирования для прохождения итогового контрольного мероприятия с идентификацией личности и контролем за порядком прохождения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Дирекции учебных </a:t>
                      </a:r>
                      <a:r>
                        <a:rPr lang="ru-RU" sz="1100" dirty="0" smtClean="0">
                          <a:effectLst/>
                        </a:rPr>
                        <a:t>подразделений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</a:tr>
              <a:tr h="4491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Организация записи студентов на сеансы тестирования в локальные тестовые центры </a:t>
                      </a:r>
                      <a:r>
                        <a:rPr lang="ru-RU" sz="1100" dirty="0" err="1">
                          <a:effectLst/>
                        </a:rPr>
                        <a:t>УрФУ</a:t>
                      </a:r>
                      <a:r>
                        <a:rPr lang="ru-RU" sz="1100" dirty="0">
                          <a:effectLst/>
                        </a:rPr>
                        <a:t>, регистрация студентов, использующих для прохождения тестирования личный компьютер.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ИТОО, </a:t>
                      </a:r>
                      <a:r>
                        <a:rPr lang="ru-RU" sz="1100" dirty="0">
                          <a:effectLst/>
                        </a:rPr>
                        <a:t>Центр </a:t>
                      </a:r>
                      <a:r>
                        <a:rPr lang="ru-RU" sz="1100" dirty="0" smtClean="0">
                          <a:effectLst/>
                        </a:rPr>
                        <a:t>тестирования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</a:tr>
              <a:tr h="179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Проведение процедуры тестирования в локальных центрах тестирования </a:t>
                      </a:r>
                      <a:r>
                        <a:rPr lang="ru-RU" sz="1100" dirty="0" err="1">
                          <a:effectLst/>
                        </a:rPr>
                        <a:t>УрФУ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Центр </a:t>
                      </a:r>
                      <a:r>
                        <a:rPr lang="ru-RU" sz="1100" dirty="0" smtClean="0">
                          <a:effectLst/>
                        </a:rPr>
                        <a:t>тестирования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</a:tr>
              <a:tr h="3592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Проведение процедуры </a:t>
                      </a:r>
                      <a:r>
                        <a:rPr lang="ru-RU" sz="1100" dirty="0" err="1">
                          <a:effectLst/>
                        </a:rPr>
                        <a:t>прокторинга</a:t>
                      </a:r>
                      <a:r>
                        <a:rPr lang="ru-RU" sz="1100" dirty="0">
                          <a:effectLst/>
                        </a:rPr>
                        <a:t> студентов, использующих личные компьютеры для прохождения итогового тестирования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ООО </a:t>
                      </a:r>
                      <a:r>
                        <a:rPr lang="ru-RU" sz="1100" dirty="0" err="1">
                          <a:effectLst/>
                        </a:rPr>
                        <a:t>Экзамус</a:t>
                      </a:r>
                      <a:r>
                        <a:rPr lang="ru-RU" sz="1100" dirty="0">
                          <a:effectLst/>
                        </a:rPr>
                        <a:t>, </a:t>
                      </a:r>
                      <a:r>
                        <a:rPr lang="ru-RU" sz="1100" dirty="0" smtClean="0">
                          <a:effectLst/>
                        </a:rPr>
                        <a:t>ИТОО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</a:tr>
              <a:tr h="3592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Формирование итоговых аттестационных ведомостей по онлайн-курсам в электронной и бумажной форме и передача их в </a:t>
                      </a:r>
                      <a:r>
                        <a:rPr lang="ru-RU" sz="1100" dirty="0" err="1">
                          <a:effectLst/>
                        </a:rPr>
                        <a:t>УрФУ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Вузы-партнеры, держатели онлайн-курсов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</a:tr>
              <a:tr h="3400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7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Импорт результатов студентов на онлайн-курсах в модуль «</a:t>
                      </a:r>
                      <a:r>
                        <a:rPr lang="ru-RU" sz="1100" dirty="0" err="1">
                          <a:effectLst/>
                        </a:rPr>
                        <a:t>Балльно</a:t>
                      </a:r>
                      <a:r>
                        <a:rPr lang="ru-RU" sz="1100" dirty="0">
                          <a:effectLst/>
                        </a:rPr>
                        <a:t>-рейтинговая система</a:t>
                      </a:r>
                      <a:r>
                        <a:rPr lang="ru-RU" sz="1100" dirty="0" smtClean="0">
                          <a:effectLst/>
                        </a:rPr>
                        <a:t>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ИТОО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</a:tr>
              <a:tr h="2694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Организация признания результатов обучения на онлайн-курсах в образовательных </a:t>
                      </a:r>
                      <a:r>
                        <a:rPr lang="ru-RU" sz="1100" dirty="0" smtClean="0">
                          <a:effectLst/>
                        </a:rPr>
                        <a:t>программах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Дирекции учебных </a:t>
                      </a:r>
                      <a:r>
                        <a:rPr lang="ru-RU" sz="1100" dirty="0" smtClean="0">
                          <a:effectLst/>
                        </a:rPr>
                        <a:t>подразделений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</a:tr>
              <a:tr h="179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9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Внесение результатов обучения в зачетные книжки студентов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Дирекции учебных </a:t>
                      </a:r>
                      <a:r>
                        <a:rPr lang="ru-RU" sz="1100" dirty="0" smtClean="0">
                          <a:effectLst/>
                        </a:rPr>
                        <a:t>подразделений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</a:tr>
              <a:tr h="179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Выдача сертификата установленного образца студентам, освоившим онлайн-курс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Дирекции учебных </a:t>
                      </a:r>
                      <a:r>
                        <a:rPr lang="ru-RU" sz="1100" dirty="0" smtClean="0">
                          <a:effectLst/>
                        </a:rPr>
                        <a:t>подразделений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06" marR="2510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1322225"/>
      </p:ext>
    </p:extLst>
  </p:cSld>
  <p:clrMapOvr>
    <a:masterClrMapping/>
  </p:clrMapOvr>
  <p:transition spd="slow">
    <p:strips dir="r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99" y="302866"/>
            <a:ext cx="8909733" cy="621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62048" y="302866"/>
            <a:ext cx="675471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 и реализация учебного процесса при использовании онлайн-курсов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8536" y="924372"/>
            <a:ext cx="823841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Подпроцесс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«Организация  пересдачи итогового тестирования и ликвидации академической задолженности по дисциплине/модулю, реализуемому  онлайн»</a:t>
            </a:r>
            <a:endParaRPr lang="ru-RU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737024"/>
              </p:ext>
            </p:extLst>
          </p:nvPr>
        </p:nvGraphicFramePr>
        <p:xfrm>
          <a:off x="566777" y="1339870"/>
          <a:ext cx="7949990" cy="34387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5408"/>
                <a:gridCol w="4914585"/>
                <a:gridCol w="2649997"/>
              </a:tblGrid>
              <a:tr h="130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Мероприятие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Центр ответственности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</a:tr>
              <a:tr h="522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Формирование списков </a:t>
                      </a:r>
                      <a:r>
                        <a:rPr lang="ru-RU" sz="1100" dirty="0" err="1">
                          <a:effectLst/>
                        </a:rPr>
                        <a:t>задолженников</a:t>
                      </a:r>
                      <a:r>
                        <a:rPr lang="ru-RU" sz="1100" dirty="0">
                          <a:effectLst/>
                        </a:rPr>
                        <a:t> по онлайн-курсам, с указанием наименования курса, электронной почты студента, достигнутого прогресса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Дирекции учебных </a:t>
                      </a:r>
                      <a:r>
                        <a:rPr lang="ru-RU" sz="1100" dirty="0" smtClean="0">
                          <a:effectLst/>
                        </a:rPr>
                        <a:t>подразделений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</a:tr>
              <a:tr h="522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Организация повторного итогового тестирования в локальных центрах тестирования </a:t>
                      </a:r>
                      <a:r>
                        <a:rPr lang="ru-RU" sz="1100" dirty="0" err="1">
                          <a:effectLst/>
                        </a:rPr>
                        <a:t>УрФУ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ИТОО, </a:t>
                      </a:r>
                      <a:r>
                        <a:rPr lang="ru-RU" sz="1100" dirty="0">
                          <a:effectLst/>
                        </a:rPr>
                        <a:t>Центр </a:t>
                      </a:r>
                      <a:r>
                        <a:rPr lang="ru-RU" sz="1100" dirty="0" smtClean="0">
                          <a:effectLst/>
                        </a:rPr>
                        <a:t>тестирования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</a:tr>
              <a:tr h="522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Формирование итоговых аттестационных ведомостей по онлайн-курсам в электронной и бумажной форме и передача их в </a:t>
                      </a:r>
                      <a:r>
                        <a:rPr lang="ru-RU" sz="1100" dirty="0" err="1">
                          <a:effectLst/>
                        </a:rPr>
                        <a:t>УрФУ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Вузы-партнеры, держатели онлайн-курсов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</a:tr>
              <a:tr h="3916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Импорт результатов студентов на онлайн-курсах в модуль «</a:t>
                      </a:r>
                      <a:r>
                        <a:rPr lang="ru-RU" sz="1100" dirty="0" err="1">
                          <a:effectLst/>
                        </a:rPr>
                        <a:t>Балльно</a:t>
                      </a:r>
                      <a:r>
                        <a:rPr lang="ru-RU" sz="1100" dirty="0">
                          <a:effectLst/>
                        </a:rPr>
                        <a:t>-рейтинговая система</a:t>
                      </a:r>
                      <a:r>
                        <a:rPr lang="ru-RU" sz="1100" dirty="0" smtClean="0">
                          <a:effectLst/>
                        </a:rPr>
                        <a:t>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Институт технологий открытого </a:t>
                      </a:r>
                      <a:r>
                        <a:rPr lang="ru-RU" sz="1100" dirty="0" smtClean="0">
                          <a:effectLst/>
                        </a:rPr>
                        <a:t>образования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</a:tr>
              <a:tr h="3916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Организация признания результатов обучения на онлайн-курсах в образовательных </a:t>
                      </a:r>
                      <a:r>
                        <a:rPr lang="ru-RU" sz="1100" dirty="0" smtClean="0">
                          <a:effectLst/>
                        </a:rPr>
                        <a:t>программах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Дирекции учебных </a:t>
                      </a:r>
                      <a:r>
                        <a:rPr lang="ru-RU" sz="1100" dirty="0" smtClean="0">
                          <a:effectLst/>
                        </a:rPr>
                        <a:t>подразделений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</a:tr>
              <a:tr h="2610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Внесение результатов обучения в зачетные книжки студентов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Дирекции учебных </a:t>
                      </a:r>
                      <a:r>
                        <a:rPr lang="ru-RU" sz="1100" dirty="0" smtClean="0">
                          <a:effectLst/>
                        </a:rPr>
                        <a:t>подразделений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</a:tr>
              <a:tr h="2610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7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Формирование списка </a:t>
                      </a:r>
                      <a:r>
                        <a:rPr lang="ru-RU" sz="1100" dirty="0" err="1">
                          <a:effectLst/>
                        </a:rPr>
                        <a:t>задолженников</a:t>
                      </a:r>
                      <a:r>
                        <a:rPr lang="ru-RU" sz="1100" dirty="0">
                          <a:effectLst/>
                        </a:rPr>
                        <a:t> с учетом результатов пересдачи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Дирекции учебных </a:t>
                      </a:r>
                      <a:r>
                        <a:rPr lang="ru-RU" sz="1100" dirty="0" smtClean="0">
                          <a:effectLst/>
                        </a:rPr>
                        <a:t>подразделений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</a:tr>
              <a:tr h="3916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Организация повторного обучения неуспевающих  студентов на онлайн-курсах при следующем запуске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Дирекция образовательных </a:t>
                      </a:r>
                      <a:r>
                        <a:rPr lang="ru-RU" sz="1100" dirty="0" smtClean="0">
                          <a:effectLst/>
                        </a:rPr>
                        <a:t>программ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487" marR="3648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043392"/>
      </p:ext>
    </p:extLst>
  </p:cSld>
  <p:clrMapOvr>
    <a:masterClrMapping/>
  </p:clrMapOvr>
  <p:transition spd="slow">
    <p:strips dir="r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6481</TotalTime>
  <Words>1137</Words>
  <Application>Microsoft Office PowerPoint</Application>
  <PresentationFormat>Экран (16:9)</PresentationFormat>
  <Paragraphs>207</Paragraphs>
  <Slides>16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Модели использования онлайн-курсов в образовательных программах образовательных организаций: организационные и финансовые аспекты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ИТОО (проект)</dc:title>
  <dc:creator>User</dc:creator>
  <cp:lastModifiedBy>ignatchenko</cp:lastModifiedBy>
  <cp:revision>457</cp:revision>
  <cp:lastPrinted>2016-08-29T10:34:27Z</cp:lastPrinted>
  <dcterms:created xsi:type="dcterms:W3CDTF">2016-08-25T06:24:08Z</dcterms:created>
  <dcterms:modified xsi:type="dcterms:W3CDTF">2019-11-13T06:48:30Z</dcterms:modified>
</cp:coreProperties>
</file>