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0"/>
  </p:notesMasterIdLst>
  <p:sldIdLst>
    <p:sldId id="256" r:id="rId5"/>
    <p:sldId id="257" r:id="rId6"/>
    <p:sldId id="260" r:id="rId7"/>
    <p:sldId id="261" r:id="rId8"/>
    <p:sldId id="272" r:id="rId9"/>
    <p:sldId id="262" r:id="rId10"/>
    <p:sldId id="265" r:id="rId11"/>
    <p:sldId id="266" r:id="rId12"/>
    <p:sldId id="267" r:id="rId13"/>
    <p:sldId id="269" r:id="rId14"/>
    <p:sldId id="270" r:id="rId15"/>
    <p:sldId id="271" r:id="rId16"/>
    <p:sldId id="273" r:id="rId17"/>
    <p:sldId id="274" r:id="rId18"/>
    <p:sldId id="275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1E53"/>
    <a:srgbClr val="0A1E1C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20" autoAdjust="0"/>
    <p:restoredTop sz="95282" autoAdjust="0"/>
  </p:normalViewPr>
  <p:slideViewPr>
    <p:cSldViewPr snapToGrid="0">
      <p:cViewPr varScale="1">
        <p:scale>
          <a:sx n="107" d="100"/>
          <a:sy n="107" d="100"/>
        </p:scale>
        <p:origin x="70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E41CC7-81B8-4ACA-91A5-283842BD5A87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F8EE92-DCB2-4991-8402-6488AD8CD8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1002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1) показать схематично традиционную модель: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зоопарк систем (замкнутый внутри вуза)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центральная система (мастер-система) и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инф.системы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сервисы интегрированные (слабо или сильно) в систему.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F8EE92-DCB2-4991-8402-6488AD8CD8A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7065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6ae14b492e_1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6ae14b492e_1_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КриптоАРМ. Документы - </a:t>
            </a:r>
            <a:r>
              <a:rPr lang="ru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это модуль электронной подписи документов.</a:t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Решение обеспечивает юридически значимую подпись документов в соответствии с 63-ФЗ “Об электронной подписи”. </a:t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aleway"/>
              <a:buChar char="-"/>
            </a:pPr>
            <a:r>
              <a:rPr lang="ru" sz="1200">
                <a:solidFill>
                  <a:srgbClr val="1E1E1E"/>
                </a:solidFill>
                <a:latin typeface="Raleway"/>
                <a:ea typeface="Raleway"/>
                <a:cs typeface="Raleway"/>
                <a:sym typeface="Raleway"/>
              </a:rPr>
              <a:t>модуль обеспечивает централизованное хранение и категоризацию документов</a:t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aleway"/>
              <a:buChar char="-"/>
            </a:pPr>
            <a:r>
              <a:rPr lang="ru" sz="1200">
                <a:solidFill>
                  <a:srgbClr val="1E1E1E"/>
                </a:solidFill>
                <a:latin typeface="Raleway"/>
                <a:ea typeface="Raleway"/>
                <a:cs typeface="Raleway"/>
                <a:sym typeface="Raleway"/>
              </a:rPr>
              <a:t>с помощью модуля можно отправить пакеты документов на электронную почту, либо доступ к документам по ссылке</a:t>
            </a:r>
            <a:endParaRPr sz="1200">
              <a:solidFill>
                <a:srgbClr val="1E1E1E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rgbClr val="1E1E1E"/>
              </a:buClr>
              <a:buSzPts val="1200"/>
              <a:buFont typeface="Raleway"/>
              <a:buChar char="-"/>
            </a:pPr>
            <a:r>
              <a:rPr lang="ru" sz="1200">
                <a:solidFill>
                  <a:srgbClr val="1E1E1E"/>
                </a:solidFill>
                <a:latin typeface="Raleway"/>
                <a:ea typeface="Raleway"/>
                <a:cs typeface="Raleway"/>
                <a:sym typeface="Raleway"/>
              </a:rPr>
              <a:t>также с помощью модуля можно подписать любые электронные документы как на стационарном компьютере (используя десктопное решение КриптоАРМ.ГОСТ), так и на любом мобильном устройстве (используя мобильное приложение КриптоАРМ ГОСТ).</a:t>
            </a:r>
            <a:endParaRPr sz="1200">
              <a:solidFill>
                <a:srgbClr val="1E1E1E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E1E1E"/>
              </a:buClr>
              <a:buSzPts val="1200"/>
              <a:buFont typeface="Raleway"/>
              <a:buChar char="-"/>
            </a:pPr>
            <a:r>
              <a:rPr lang="ru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в рамках КриптоАРМ. Документы можно выстроить любые бизнес-процессы основанные на движении электронных документов внутри организации с обязательным их подписанием ответственными сотрудниками.</a:t>
            </a:r>
            <a:endParaRPr sz="1200">
              <a:solidFill>
                <a:srgbClr val="1E1E1E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1E1E1E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rgbClr val="1E1E1E"/>
                </a:solidFill>
                <a:latin typeface="Raleway"/>
                <a:ea typeface="Raleway"/>
                <a:cs typeface="Raleway"/>
                <a:sym typeface="Raleway"/>
              </a:rPr>
              <a:t>Внедрение данного решения в систему Юнивуз (?) предоставит новые возможности:</a:t>
            </a:r>
            <a:endParaRPr sz="1200">
              <a:solidFill>
                <a:srgbClr val="1E1E1E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rgbClr val="1E1E1E"/>
              </a:buClr>
              <a:buSzPts val="1200"/>
              <a:buFont typeface="Raleway"/>
              <a:buChar char="-"/>
            </a:pPr>
            <a:r>
              <a:rPr lang="ru" sz="1200">
                <a:solidFill>
                  <a:srgbClr val="1E1E1E"/>
                </a:solidFill>
                <a:latin typeface="Raleway"/>
                <a:ea typeface="Raleway"/>
                <a:cs typeface="Raleway"/>
                <a:sym typeface="Raleway"/>
              </a:rPr>
              <a:t>это перевод ряда документов, таких как “Рабочие программы дисциплин”, “Образовательные программы” из бумажного варианта в электронный, помимо этого появится возможность электронной подписи всех указанных документов с рабочих мест всеми ответственными лицами </a:t>
            </a:r>
            <a:endParaRPr sz="1200">
              <a:solidFill>
                <a:srgbClr val="1E1E1E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rgbClr val="1E1E1E"/>
              </a:buClr>
              <a:buSzPts val="1200"/>
              <a:buFont typeface="Raleway"/>
              <a:buChar char="-"/>
            </a:pPr>
            <a:r>
              <a:rPr lang="ru" sz="1200">
                <a:solidFill>
                  <a:srgbClr val="1E1E1E"/>
                </a:solidFill>
                <a:latin typeface="Raleway"/>
                <a:ea typeface="Raleway"/>
                <a:cs typeface="Raleway"/>
                <a:sym typeface="Raleway"/>
              </a:rPr>
              <a:t>данное решение также позволит предоставить студентам любые справки в электронном виде с юридической значимостью</a:t>
            </a:r>
            <a:endParaRPr sz="1200">
              <a:solidFill>
                <a:srgbClr val="1E1E1E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rgbClr val="1E1E1E"/>
              </a:buClr>
              <a:buSzPts val="1200"/>
              <a:buFont typeface="Raleway"/>
              <a:buChar char="-"/>
            </a:pPr>
            <a:r>
              <a:rPr lang="ru" sz="1200">
                <a:solidFill>
                  <a:srgbClr val="1E1E1E"/>
                </a:solidFill>
                <a:latin typeface="Raleway"/>
                <a:ea typeface="Raleway"/>
                <a:cs typeface="Raleway"/>
                <a:sym typeface="Raleway"/>
              </a:rPr>
              <a:t>а также продукт КриптоАРМ.Документы реализует возможность приема документов от абитуриентов в эл.виде.</a:t>
            </a:r>
            <a:endParaRPr sz="1200">
              <a:solidFill>
                <a:srgbClr val="1E1E1E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1E1E1E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rgbClr val="1E1E1E"/>
                </a:solidFill>
                <a:latin typeface="Raleway"/>
                <a:ea typeface="Raleway"/>
                <a:cs typeface="Raleway"/>
                <a:sym typeface="Raleway"/>
              </a:rPr>
              <a:t>В качестве небольшого заключения хотелось бы отметить, что внедрение данного продукта приведет</a:t>
            </a:r>
            <a:r>
              <a:rPr lang="ru" sz="1200">
                <a:solidFill>
                  <a:schemeClr val="dk1"/>
                </a:solidFill>
                <a:highlight>
                  <a:srgbClr val="FFFFFF"/>
                </a:highlight>
                <a:latin typeface="Raleway"/>
                <a:ea typeface="Raleway"/>
                <a:cs typeface="Raleway"/>
                <a:sym typeface="Raleway"/>
              </a:rPr>
              <a:t> к переходу на более высокий качественный уровень работы: 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aleway"/>
              <a:buChar char="-"/>
            </a:pPr>
            <a:r>
              <a:rPr lang="ru" sz="1200">
                <a:solidFill>
                  <a:schemeClr val="dk1"/>
                </a:solidFill>
                <a:highlight>
                  <a:srgbClr val="FFFFFF"/>
                </a:highlight>
                <a:latin typeface="Raleway"/>
                <a:ea typeface="Raleway"/>
                <a:cs typeface="Raleway"/>
                <a:sym typeface="Raleway"/>
              </a:rPr>
              <a:t>снижение финансовых расходов на печать и отправку документов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aleway"/>
              <a:buChar char="-"/>
            </a:pPr>
            <a:r>
              <a:rPr lang="ru" sz="1200">
                <a:solidFill>
                  <a:schemeClr val="dk1"/>
                </a:solidFill>
                <a:highlight>
                  <a:srgbClr val="FFFFFF"/>
                </a:highlight>
                <a:latin typeface="Raleway"/>
                <a:ea typeface="Raleway"/>
                <a:cs typeface="Raleway"/>
                <a:sym typeface="Raleway"/>
              </a:rPr>
              <a:t>сокращение трудозатрат на согласование и подписание документа всеми ответственными структурами, 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aleway"/>
              <a:buChar char="-"/>
            </a:pPr>
            <a:r>
              <a:rPr lang="ru" sz="1200">
                <a:solidFill>
                  <a:schemeClr val="dk1"/>
                </a:solidFill>
                <a:highlight>
                  <a:srgbClr val="FFFFFF"/>
                </a:highlight>
                <a:latin typeface="Raleway"/>
                <a:ea typeface="Raleway"/>
                <a:cs typeface="Raleway"/>
                <a:sym typeface="Raleway"/>
              </a:rPr>
              <a:t>сокращение затрат на содержание архива, 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aleway"/>
              <a:buChar char="-"/>
            </a:pPr>
            <a:r>
              <a:rPr lang="ru" sz="1200">
                <a:solidFill>
                  <a:schemeClr val="dk1"/>
                </a:solidFill>
                <a:highlight>
                  <a:srgbClr val="FFFFFF"/>
                </a:highlight>
                <a:latin typeface="Raleway"/>
                <a:ea typeface="Raleway"/>
                <a:cs typeface="Raleway"/>
                <a:sym typeface="Raleway"/>
              </a:rPr>
              <a:t>избавление от потерь документов. </a:t>
            </a:r>
            <a:endParaRPr sz="1200">
              <a:solidFill>
                <a:srgbClr val="1E1E1E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Raleway"/>
              <a:ea typeface="Raleway"/>
              <a:cs typeface="Raleway"/>
              <a:sym typeface="Raleway"/>
            </a:endParaRPr>
          </a:p>
        </p:txBody>
      </p:sp>
    </p:spTree>
    <p:extLst>
      <p:ext uri="{BB962C8B-B14F-4D97-AF65-F5344CB8AC3E}">
        <p14:creationId xmlns:p14="http://schemas.microsoft.com/office/powerpoint/2010/main" val="25178156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8) цифровым ядром при этом может выступать комплекс базовых сервисов университета, обеспечивающих образовательную деятельность: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проектирование ОП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планирование ОП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текущий и промежуточный контроль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гиа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Входными данными при этом выступают сущности: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контингент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работники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подразделения и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орг.структура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вуза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объекты основных средств </a:t>
            </a:r>
          </a:p>
          <a:p>
            <a:endParaRPr lang="ru-RU" dirty="0" smtClean="0"/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9) при таком подходе, даже личные кабинеты и портфолио,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мобильные приложения,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могут выступать как автономные сервисы, интегрированные в единое образовательное пространство вуза.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F8EE92-DCB2-4991-8402-6488AD8CD8A1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0946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8) цифровым ядром при этом может выступать комплекс базовых сервисов университета, обеспечивающих образовательную деятельность: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проектирование ОП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планирование ОП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текущий и промежуточный контроль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гиа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Входными данными при этом выступают сущности: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контингент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работники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подразделения и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орг.структура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вуза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объекты основных средств </a:t>
            </a:r>
          </a:p>
          <a:p>
            <a:endParaRPr lang="ru-RU" dirty="0" smtClean="0"/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9) при таком подходе, даже личные кабинеты и портфолио,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мобильные приложения,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могут выступать как автономные сервисы, интегрированные в единое образовательное пространство вуза.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F8EE92-DCB2-4991-8402-6488AD8CD8A1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1887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F8EE92-DCB2-4991-8402-6488AD8CD8A1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4775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3) мы получили ЮНИВУЗ-комплекс, который фактически стал цифровым ядром университета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4) укрупненно текущая модель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цифровизации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выглядит как показано на картинке.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5) однако, создав такую систему получилось, что мы выстроили так называемый монолит (монолитную архитектуру), которая неотчуждаема и практически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нерасчленяема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 отдельные небольшие автономные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системы и сервисы. В своем роде уникальная система стипендий не может быть запущена отдельно без подсистемы управления образовательной деятельностью, и т.д.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6) на текущем этапе мы пришли к выводу, что в ближайшем будущем преимуществом будут пользоваться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микросервисные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архитектуры с базовым цифровым ядром. (Так, как уже давно делают все крупнейшие ИТ-компании мира).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F8EE92-DCB2-4991-8402-6488AD8CD8A1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958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3) мы получили ЮНИВУЗ-комплекс, который фактически стал цифровым ядром университета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4) укрупненно текущая модель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цифровизации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выглядит как показано на картинке.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5) однако, создав такую систему получилось, что мы выстроили так называемый монолит (монолитную архитектуру), которая неотчуждаема и практически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нерасчленяема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 отдельные небольшие автономные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системы и сервисы. В своем роде уникальная система стипендий не может быть запущена отдельно без подсистемы управления образовательной деятельностью, и т.д.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6) на текущем этапе мы пришли к выводу, что в ближайшем будущем преимуществом будут пользоваться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микросервисные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архитектуры с базовым цифровым ядром. (Так, как уже давно делают все крупнейшие ИТ-компании мира).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F8EE92-DCB2-4991-8402-6488AD8CD8A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89928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8) цифровым ядром при этом может выступать комплекс базовых сервисов университета, обеспечивающих образовательную деятельность: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проектирование ОП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планирование ОП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текущий и промежуточный контроль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гиа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Входными данными при этом выступают сущности: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контингент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работники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подразделения и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орг.структура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вуза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объекты основных средств </a:t>
            </a:r>
          </a:p>
          <a:p>
            <a:endParaRPr lang="ru-RU" dirty="0" smtClean="0"/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9) при таком подходе, даже личные кабинеты и портфолио,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мобильные приложения,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могут выступать как автономные сервисы, интегрированные в единое образовательное пространство вуза.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F8EE92-DCB2-4991-8402-6488AD8CD8A1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2704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35225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21716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8268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70a752f633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70a752f633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Trusted.ID - это серверный стек, объединивший в себе сервисы “Идентификации, Аутентификации, Авторизации”.</a:t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aleway"/>
              <a:buChar char="-"/>
            </a:pPr>
            <a:r>
              <a:rPr lang="ru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Интеграция Trusted.ID с решениями Юнивуз-комплекс, Moodle позволяет создать </a:t>
            </a:r>
            <a:r>
              <a:rPr lang="ru" sz="1200">
                <a:solidFill>
                  <a:srgbClr val="1E1E1E"/>
                </a:solidFill>
                <a:latin typeface="Raleway"/>
                <a:ea typeface="Raleway"/>
                <a:cs typeface="Raleway"/>
                <a:sym typeface="Raleway"/>
              </a:rPr>
              <a:t>единую систему входа и пользовательских данных. </a:t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aleway"/>
              <a:buChar char="-"/>
            </a:pPr>
            <a:r>
              <a:rPr lang="ru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В рамках интеграции Trusted.ID с Active Directory реализована аутентификация пользователей на основе их учетных записей в доменной службе</a:t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aleway"/>
              <a:buChar char="-"/>
            </a:pPr>
            <a:r>
              <a:rPr lang="ru" sz="1200">
                <a:solidFill>
                  <a:srgbClr val="1E1E1E"/>
                </a:solidFill>
                <a:latin typeface="Raleway"/>
                <a:ea typeface="Raleway"/>
                <a:cs typeface="Raleway"/>
                <a:sym typeface="Raleway"/>
              </a:rPr>
              <a:t>Также одним из вариантов идентификации пользователей в сервисе Trusted.ID является электронная подпись от МегаФон. Данная подпись представлена в формате </a:t>
            </a:r>
            <a:r>
              <a:rPr lang="ru" sz="1200">
                <a:solidFill>
                  <a:srgbClr val="333333"/>
                </a:solidFill>
                <a:highlight>
                  <a:srgbClr val="FFFFFF"/>
                </a:highlight>
                <a:latin typeface="Raleway"/>
                <a:ea typeface="Raleway"/>
                <a:cs typeface="Raleway"/>
                <a:sym typeface="Raleway"/>
              </a:rPr>
              <a:t>специальной SIM-карты, которую можно использовать в любом мобильном устройстве.</a:t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rgbClr val="1E1E1E"/>
              </a:buClr>
              <a:buSzPts val="1200"/>
              <a:buFont typeface="Raleway"/>
              <a:buChar char="-"/>
            </a:pPr>
            <a:r>
              <a:rPr lang="ru" sz="1200">
                <a:solidFill>
                  <a:srgbClr val="1E1E1E"/>
                </a:solidFill>
                <a:latin typeface="Raleway"/>
                <a:ea typeface="Raleway"/>
                <a:cs typeface="Raleway"/>
                <a:sym typeface="Raleway"/>
              </a:rPr>
              <a:t>Модуль КриптоАРМ. Документы помогает организовать юридически значимый ЭДО в соответствии 63 Федеральным законом “Об электронной подписи” (более подробно на 3 слайде)</a:t>
            </a:r>
            <a:endParaRPr sz="1200"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rgbClr val="1E1E1E"/>
              </a:buClr>
              <a:buSzPts val="1200"/>
              <a:buFont typeface="Raleway"/>
              <a:buChar char="-"/>
            </a:pPr>
            <a:r>
              <a:rPr lang="ru" sz="1200">
                <a:solidFill>
                  <a:srgbClr val="1E1E1E"/>
                </a:solidFill>
                <a:latin typeface="Raleway"/>
                <a:ea typeface="Raleway"/>
                <a:cs typeface="Raleway"/>
                <a:sym typeface="Raleway"/>
              </a:rPr>
              <a:t>Интеграция </a:t>
            </a:r>
            <a:r>
              <a:rPr lang="ru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Trusted.ID с продуктом eVision.ID позволяет реализовать способ аутентификации пользователей с применением технологии распознавания лиц </a:t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1E1E1E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  <p:extLst>
      <p:ext uri="{BB962C8B-B14F-4D97-AF65-F5344CB8AC3E}">
        <p14:creationId xmlns:p14="http://schemas.microsoft.com/office/powerpoint/2010/main" val="18755932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70a752f633_1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70a752f633_1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aleway"/>
              <a:buAutoNum type="arabicPeriod"/>
            </a:pPr>
            <a:r>
              <a:rPr lang="ru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Сервис </a:t>
            </a:r>
            <a:r>
              <a:rPr lang="ru" sz="1200">
                <a:solidFill>
                  <a:srgbClr val="222222"/>
                </a:solidFill>
                <a:latin typeface="Raleway"/>
                <a:ea typeface="Raleway"/>
                <a:cs typeface="Raleway"/>
                <a:sym typeface="Raleway"/>
              </a:rPr>
              <a:t>Trusted.ID</a:t>
            </a:r>
            <a:r>
              <a:rPr lang="ru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использует технологию единого окна (</a:t>
            </a:r>
            <a:r>
              <a:rPr lang="ru" sz="1200">
                <a:solidFill>
                  <a:schemeClr val="dk1"/>
                </a:solidFill>
                <a:highlight>
                  <a:schemeClr val="lt1"/>
                </a:highlight>
                <a:latin typeface="Raleway"/>
                <a:ea typeface="Raleway"/>
                <a:cs typeface="Raleway"/>
                <a:sym typeface="Raleway"/>
              </a:rPr>
              <a:t>Single Sign-On), — это метод аутентификации, который помогает войти в несколько приложений с использованием единой учетной записи. </a:t>
            </a:r>
            <a:endParaRPr sz="1200">
              <a:solidFill>
                <a:schemeClr val="dk1"/>
              </a:solidFill>
              <a:highlight>
                <a:schemeClr val="lt1"/>
              </a:highlight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aleway"/>
              <a:buAutoNum type="arabicPeriod"/>
            </a:pPr>
            <a:r>
              <a:rPr lang="ru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Разнообразные методы и протоколы, реализуемые в сервисе </a:t>
            </a:r>
            <a:r>
              <a:rPr lang="ru" sz="1200">
                <a:solidFill>
                  <a:srgbClr val="222222"/>
                </a:solidFill>
                <a:latin typeface="Raleway"/>
                <a:ea typeface="Raleway"/>
                <a:cs typeface="Raleway"/>
                <a:sym typeface="Raleway"/>
              </a:rPr>
              <a:t>Trusted.ID,</a:t>
            </a:r>
            <a:r>
              <a:rPr lang="ru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позволяют настроить аутентификацию под любые требования безопасности. На сегодняшний день реализованы следующие способы аутентификации: </a:t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Raleway"/>
              <a:buChar char="-"/>
            </a:pPr>
            <a:r>
              <a:rPr lang="ru" sz="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Простая аутентификация (логин+пароль)</a:t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Raleway"/>
              <a:buChar char="-"/>
            </a:pPr>
            <a:r>
              <a:rPr lang="ru" sz="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Аутентификация через соц.сети</a:t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Raleway"/>
              <a:buChar char="-"/>
            </a:pPr>
            <a:r>
              <a:rPr lang="ru" sz="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Аутентификация по номеру телефона и смс</a:t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Raleway"/>
              <a:buChar char="-"/>
            </a:pPr>
            <a:r>
              <a:rPr lang="ru" sz="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eVision.ID - технология распознавания лиц</a:t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Raleway"/>
              <a:buChar char="-"/>
            </a:pPr>
            <a:r>
              <a:rPr lang="ru" sz="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Электронная подпись на мобильном устройстве</a:t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highlight>
                  <a:srgbClr val="FFFFFF"/>
                </a:highlight>
                <a:latin typeface="Raleway"/>
                <a:ea typeface="Raleway"/>
                <a:cs typeface="Raleway"/>
                <a:sym typeface="Raleway"/>
              </a:rPr>
              <a:t>Подводя итог, можно сказать, что </a:t>
            </a:r>
            <a:r>
              <a:rPr lang="ru" sz="1200">
                <a:solidFill>
                  <a:srgbClr val="222222"/>
                </a:solidFill>
                <a:latin typeface="Raleway"/>
                <a:ea typeface="Raleway"/>
                <a:cs typeface="Raleway"/>
                <a:sym typeface="Raleway"/>
              </a:rPr>
              <a:t>Trusted.ID позволяет организовать своего рода единое цифровое пространство для всех сотрудников учебного заведения, позволяя сделать процесс авторизации не только безопасным и надежным, но удобным и простым.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281798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AFE11-B178-4312-90D1-38FC19C97CC4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A266F-EFC2-4F70-878C-D8D04A122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666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AFE11-B178-4312-90D1-38FC19C97CC4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A266F-EFC2-4F70-878C-D8D04A122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3459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AFE11-B178-4312-90D1-38FC19C97CC4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A266F-EFC2-4F70-878C-D8D04A122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5340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3195320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AFE11-B178-4312-90D1-38FC19C97CC4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A266F-EFC2-4F70-878C-D8D04A122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503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AFE11-B178-4312-90D1-38FC19C97CC4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A266F-EFC2-4F70-878C-D8D04A122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414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AFE11-B178-4312-90D1-38FC19C97CC4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A266F-EFC2-4F70-878C-D8D04A122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335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AFE11-B178-4312-90D1-38FC19C97CC4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A266F-EFC2-4F70-878C-D8D04A122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088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AFE11-B178-4312-90D1-38FC19C97CC4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A266F-EFC2-4F70-878C-D8D04A122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394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AFE11-B178-4312-90D1-38FC19C97CC4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A266F-EFC2-4F70-878C-D8D04A122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010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AFE11-B178-4312-90D1-38FC19C97CC4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A266F-EFC2-4F70-878C-D8D04A122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252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AFE11-B178-4312-90D1-38FC19C97CC4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A266F-EFC2-4F70-878C-D8D04A122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5604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AFE11-B178-4312-90D1-38FC19C97CC4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266F-EFC2-4F70-878C-D8D04A122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767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794713"/>
            <a:ext cx="9144000" cy="21497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3400" b="1" dirty="0">
                <a:solidFill>
                  <a:srgbClr val="0A1E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Трансформация традиционной модели информационных систем и сервисов университета для обеспечения возможности межвузовской интеграции</a:t>
            </a:r>
            <a:endParaRPr lang="ru-RU" sz="3400" dirty="0">
              <a:solidFill>
                <a:srgbClr val="0A1E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095" y="412382"/>
            <a:ext cx="3603811" cy="897489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627529" y="4336037"/>
            <a:ext cx="10040471" cy="19829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Александр Царегородцев</a:t>
            </a:r>
            <a:endParaRPr lang="en-US" sz="2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spcBef>
                <a:spcPts val="0"/>
              </a:spcBef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ФГБОУ ВО «Поволжский государственный технологический университет»</a:t>
            </a:r>
          </a:p>
          <a:p>
            <a:pPr algn="r">
              <a:spcBef>
                <a:spcPts val="0"/>
              </a:spcBef>
            </a:pPr>
            <a:r>
              <a:rPr lang="ru-RU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начальник центра автоматизированных информационных систем и технологий Волгатеха</a:t>
            </a:r>
            <a:endParaRPr lang="ru-RU" sz="1600" dirty="0" smtClean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9881" y="6068670"/>
            <a:ext cx="1972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14 ноября 2019г.</a:t>
            </a:r>
          </a:p>
          <a:p>
            <a:pPr algn="ctr"/>
            <a:r>
              <a:rPr lang="ru-RU" dirty="0" smtClean="0"/>
              <a:t>г. Йошкар-Ола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498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0" y="0"/>
            <a:ext cx="12192000" cy="600635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Google Shape;63;p14"/>
          <p:cNvSpPr/>
          <p:nvPr/>
        </p:nvSpPr>
        <p:spPr>
          <a:xfrm rot="5400000">
            <a:off x="5916567" y="-1127867"/>
            <a:ext cx="359200" cy="8581600"/>
          </a:xfrm>
          <a:prstGeom prst="rightBrace">
            <a:avLst>
              <a:gd name="adj1" fmla="val 0"/>
              <a:gd name="adj2" fmla="val 50000"/>
            </a:avLst>
          </a:prstGeom>
          <a:noFill/>
          <a:ln w="952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4" name="Google Shape;64;p14"/>
          <p:cNvSpPr/>
          <p:nvPr/>
        </p:nvSpPr>
        <p:spPr>
          <a:xfrm>
            <a:off x="167" y="4377533"/>
            <a:ext cx="12192000" cy="24804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5" name="Google Shape;65;p14"/>
          <p:cNvSpPr txBox="1"/>
          <p:nvPr/>
        </p:nvSpPr>
        <p:spPr>
          <a:xfrm>
            <a:off x="1562400" y="3289653"/>
            <a:ext cx="9067200" cy="8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ru" sz="1600" spc="30" dirty="0">
                <a:latin typeface="Arial" panose="020B0604020202020204" pitchFamily="34" charset="0"/>
                <a:ea typeface="Raleway Light"/>
                <a:cs typeface="Arial" panose="020B0604020202020204" pitchFamily="34" charset="0"/>
                <a:sym typeface="Raleway Light"/>
              </a:rPr>
              <a:t>TRUSTED.ID</a:t>
            </a:r>
            <a:r>
              <a:rPr lang="ru" sz="2400" spc="30" dirty="0">
                <a:latin typeface="Arial" panose="020B0604020202020204" pitchFamily="34" charset="0"/>
                <a:ea typeface="Raleway Light"/>
                <a:cs typeface="Arial" panose="020B0604020202020204" pitchFamily="34" charset="0"/>
                <a:sym typeface="Raleway Light"/>
              </a:rPr>
              <a:t> - </a:t>
            </a:r>
            <a:r>
              <a:rPr lang="ru" sz="1600" spc="30" dirty="0">
                <a:solidFill>
                  <a:schemeClr val="dk1"/>
                </a:solidFill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это серверный стек, объединивший в себе сервисы “Идентификации, Аутентификации, Авторизации”</a:t>
            </a:r>
            <a:endParaRPr sz="2400" spc="30" dirty="0">
              <a:latin typeface="Arial" panose="020B0604020202020204" pitchFamily="34" charset="0"/>
              <a:ea typeface="Raleway Light"/>
              <a:cs typeface="Arial" panose="020B0604020202020204" pitchFamily="34" charset="0"/>
              <a:sym typeface="Raleway Light"/>
            </a:endParaRPr>
          </a:p>
        </p:txBody>
      </p:sp>
      <p:sp>
        <p:nvSpPr>
          <p:cNvPr id="66" name="Google Shape;66;p14"/>
          <p:cNvSpPr txBox="1"/>
          <p:nvPr/>
        </p:nvSpPr>
        <p:spPr>
          <a:xfrm>
            <a:off x="1047800" y="4760000"/>
            <a:ext cx="2122000" cy="8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lnSpc>
                <a:spcPct val="115000"/>
              </a:lnSpc>
            </a:pPr>
            <a:r>
              <a:rPr lang="ru" sz="1467" dirty="0"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Единый доступ к корпоративным порталам</a:t>
            </a:r>
            <a:endParaRPr sz="1467" dirty="0"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</p:txBody>
      </p:sp>
      <p:sp>
        <p:nvSpPr>
          <p:cNvPr id="67" name="Google Shape;67;p14"/>
          <p:cNvSpPr txBox="1"/>
          <p:nvPr/>
        </p:nvSpPr>
        <p:spPr>
          <a:xfrm>
            <a:off x="3873967" y="4761600"/>
            <a:ext cx="1926800" cy="8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lnSpc>
                <a:spcPct val="115000"/>
              </a:lnSpc>
            </a:pPr>
            <a:r>
              <a:rPr lang="ru" sz="1467"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Синхронизация с Active Directory</a:t>
            </a:r>
            <a:endParaRPr sz="1467"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</p:txBody>
      </p:sp>
      <p:sp>
        <p:nvSpPr>
          <p:cNvPr id="68" name="Google Shape;68;p14"/>
          <p:cNvSpPr txBox="1"/>
          <p:nvPr/>
        </p:nvSpPr>
        <p:spPr>
          <a:xfrm flipH="1">
            <a:off x="9313833" y="4761600"/>
            <a:ext cx="2122000" cy="92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ru" sz="1467"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ЭДО в соответствии с 63-ФЗ</a:t>
            </a:r>
            <a:endParaRPr sz="1467">
              <a:solidFill>
                <a:srgbClr val="000000"/>
              </a:solidFill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>
              <a:spcBef>
                <a:spcPts val="2133"/>
              </a:spcBef>
              <a:spcAft>
                <a:spcPts val="2133"/>
              </a:spcAft>
            </a:pPr>
            <a:endParaRPr sz="1467">
              <a:solidFill>
                <a:srgbClr val="191919"/>
              </a:solidFill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</p:txBody>
      </p:sp>
      <p:sp>
        <p:nvSpPr>
          <p:cNvPr id="69" name="Google Shape;69;p14"/>
          <p:cNvSpPr txBox="1"/>
          <p:nvPr/>
        </p:nvSpPr>
        <p:spPr>
          <a:xfrm>
            <a:off x="6561584" y="4761600"/>
            <a:ext cx="2262000" cy="7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lnSpc>
                <a:spcPct val="115000"/>
              </a:lnSpc>
            </a:pPr>
            <a:r>
              <a:rPr lang="ru" sz="1467" dirty="0"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Технология распознавания лиц</a:t>
            </a:r>
            <a:endParaRPr sz="1467" dirty="0"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609585">
              <a:lnSpc>
                <a:spcPct val="115000"/>
              </a:lnSpc>
            </a:pPr>
            <a:endParaRPr sz="1467" dirty="0"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</p:txBody>
      </p:sp>
      <p:pic>
        <p:nvPicPr>
          <p:cNvPr id="70" name="Google Shape;70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3817" y="1224602"/>
            <a:ext cx="11024368" cy="1493733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4"/>
          <p:cNvSpPr/>
          <p:nvPr/>
        </p:nvSpPr>
        <p:spPr>
          <a:xfrm rot="10800000" flipH="1">
            <a:off x="1159233" y="4368000"/>
            <a:ext cx="1221200" cy="2396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2" name="Google Shape;72;p14"/>
          <p:cNvSpPr/>
          <p:nvPr/>
        </p:nvSpPr>
        <p:spPr>
          <a:xfrm rot="10800000" flipH="1">
            <a:off x="4129167" y="4368000"/>
            <a:ext cx="1221200" cy="2396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3" name="Google Shape;73;p14"/>
          <p:cNvSpPr/>
          <p:nvPr/>
        </p:nvSpPr>
        <p:spPr>
          <a:xfrm rot="10800000" flipH="1">
            <a:off x="6901233" y="4368000"/>
            <a:ext cx="1221200" cy="2396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4" name="Google Shape;74;p14"/>
          <p:cNvSpPr/>
          <p:nvPr/>
        </p:nvSpPr>
        <p:spPr>
          <a:xfrm rot="10800000" flipH="1">
            <a:off x="9673300" y="4368000"/>
            <a:ext cx="1221200" cy="2396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pic>
        <p:nvPicPr>
          <p:cNvPr id="75" name="Google Shape;7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5718" y="4830067"/>
            <a:ext cx="324567" cy="324567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19451" y="4830067"/>
            <a:ext cx="324567" cy="324567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44951" y="4830067"/>
            <a:ext cx="324567" cy="324567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989251" y="4830067"/>
            <a:ext cx="324567" cy="324567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Заголовок 1"/>
          <p:cNvSpPr txBox="1">
            <a:spLocks/>
          </p:cNvSpPr>
          <p:nvPr/>
        </p:nvSpPr>
        <p:spPr>
          <a:xfrm>
            <a:off x="524434" y="365125"/>
            <a:ext cx="10515600" cy="6478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000"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Trusted.ID - </a:t>
            </a:r>
            <a:r>
              <a:rPr lang="ru-RU" dirty="0"/>
              <a:t>сервис единого входа</a:t>
            </a:r>
          </a:p>
        </p:txBody>
      </p:sp>
      <p:sp>
        <p:nvSpPr>
          <p:cNvPr id="2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320218" y="6401173"/>
            <a:ext cx="2743200" cy="365125"/>
          </a:xfrm>
        </p:spPr>
        <p:txBody>
          <a:bodyPr/>
          <a:lstStyle/>
          <a:p>
            <a:r>
              <a:rPr lang="ru-RU" dirty="0" smtClean="0"/>
              <a:t>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605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Заголовок 1"/>
          <p:cNvSpPr txBox="1">
            <a:spLocks/>
          </p:cNvSpPr>
          <p:nvPr/>
        </p:nvSpPr>
        <p:spPr>
          <a:xfrm>
            <a:off x="524434" y="365125"/>
            <a:ext cx="10515600" cy="6478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000"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dirty="0"/>
              <a:t>Способы аутентификации </a:t>
            </a:r>
            <a:r>
              <a:rPr lang="en-US" dirty="0" smtClean="0"/>
              <a:t>Trusted.ID</a:t>
            </a:r>
            <a:endParaRPr lang="en-US" dirty="0"/>
          </a:p>
        </p:txBody>
      </p:sp>
      <p:sp>
        <p:nvSpPr>
          <p:cNvPr id="97" name="Google Shape;97;p15"/>
          <p:cNvSpPr/>
          <p:nvPr/>
        </p:nvSpPr>
        <p:spPr>
          <a:xfrm>
            <a:off x="4099200" y="3883651"/>
            <a:ext cx="3716000" cy="26336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666666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Google Shape;84;p15"/>
          <p:cNvSpPr/>
          <p:nvPr/>
        </p:nvSpPr>
        <p:spPr>
          <a:xfrm>
            <a:off x="291633" y="3883667"/>
            <a:ext cx="3716000" cy="26336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666666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sp>
        <p:nvSpPr>
          <p:cNvPr id="83" name="Google Shape;83;p15"/>
          <p:cNvSpPr/>
          <p:nvPr/>
        </p:nvSpPr>
        <p:spPr>
          <a:xfrm>
            <a:off x="8008367" y="1467573"/>
            <a:ext cx="3716000" cy="37316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666666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5" name="Google Shape;85;p15"/>
          <p:cNvSpPr/>
          <p:nvPr/>
        </p:nvSpPr>
        <p:spPr>
          <a:xfrm>
            <a:off x="4097033" y="1136984"/>
            <a:ext cx="3716000" cy="26336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666666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8" name="Google Shape;88;p15"/>
          <p:cNvSpPr/>
          <p:nvPr/>
        </p:nvSpPr>
        <p:spPr>
          <a:xfrm>
            <a:off x="287333" y="1137000"/>
            <a:ext cx="3716000" cy="26336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666666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pic>
        <p:nvPicPr>
          <p:cNvPr id="87" name="Google Shape;8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19016" y="1373951"/>
            <a:ext cx="3072072" cy="197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5"/>
          <p:cNvPicPr preferRelativeResize="0"/>
          <p:nvPr/>
        </p:nvPicPr>
        <p:blipFill rotWithShape="1">
          <a:blip r:embed="rId4">
            <a:alphaModFix/>
          </a:blip>
          <a:srcRect t="16727" b="36097"/>
          <a:stretch/>
        </p:blipFill>
        <p:spPr>
          <a:xfrm>
            <a:off x="470334" y="1373967"/>
            <a:ext cx="3376500" cy="1804933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5"/>
          <p:cNvSpPr txBox="1"/>
          <p:nvPr/>
        </p:nvSpPr>
        <p:spPr>
          <a:xfrm>
            <a:off x="1064837" y="3325733"/>
            <a:ext cx="21696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lnSpc>
                <a:spcPct val="115000"/>
              </a:lnSpc>
            </a:pPr>
            <a:r>
              <a:rPr lang="ru" sz="1467">
                <a:solidFill>
                  <a:schemeClr val="dk1"/>
                </a:solidFill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по логину-паролю</a:t>
            </a:r>
            <a:endParaRPr sz="1467"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</p:txBody>
      </p:sp>
      <p:pic>
        <p:nvPicPr>
          <p:cNvPr id="91" name="Google Shape;91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46216" y="3930507"/>
            <a:ext cx="2093168" cy="197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211567" y="2261900"/>
            <a:ext cx="3241565" cy="221205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3" name="Google Shape;93;p15"/>
          <p:cNvCxnSpPr/>
          <p:nvPr/>
        </p:nvCxnSpPr>
        <p:spPr>
          <a:xfrm rot="10800000">
            <a:off x="1552100" y="2425000"/>
            <a:ext cx="443200" cy="10040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94" name="Google Shape;94;p15"/>
          <p:cNvCxnSpPr/>
          <p:nvPr/>
        </p:nvCxnSpPr>
        <p:spPr>
          <a:xfrm rot="10800000">
            <a:off x="2146684" y="1760133"/>
            <a:ext cx="88000" cy="16672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95" name="Google Shape;95;p15"/>
          <p:cNvSpPr txBox="1"/>
          <p:nvPr/>
        </p:nvSpPr>
        <p:spPr>
          <a:xfrm>
            <a:off x="4991400" y="3325733"/>
            <a:ext cx="24216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lnSpc>
                <a:spcPct val="115000"/>
              </a:lnSpc>
            </a:pPr>
            <a:r>
              <a:rPr lang="ru" sz="1467">
                <a:solidFill>
                  <a:schemeClr val="dk1"/>
                </a:solidFill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по номеру телефона</a:t>
            </a:r>
            <a:endParaRPr sz="1467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6" name="Google Shape;96;p15"/>
          <p:cNvCxnSpPr/>
          <p:nvPr/>
        </p:nvCxnSpPr>
        <p:spPr>
          <a:xfrm rot="10800000">
            <a:off x="4720233" y="2662600"/>
            <a:ext cx="300000" cy="6648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98" name="Google Shape;98;p15"/>
          <p:cNvSpPr txBox="1"/>
          <p:nvPr/>
        </p:nvSpPr>
        <p:spPr>
          <a:xfrm>
            <a:off x="1354633" y="6020867"/>
            <a:ext cx="1426400" cy="57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lnSpc>
                <a:spcPct val="115000"/>
              </a:lnSpc>
            </a:pPr>
            <a:r>
              <a:rPr lang="ru" sz="1467">
                <a:solidFill>
                  <a:schemeClr val="dk1"/>
                </a:solidFill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по соц.сетям</a:t>
            </a:r>
            <a:endParaRPr sz="1467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9" name="Google Shape;99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031900" y="3909629"/>
            <a:ext cx="2093200" cy="201453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0" name="Google Shape;100;p15"/>
          <p:cNvCxnSpPr/>
          <p:nvPr/>
        </p:nvCxnSpPr>
        <p:spPr>
          <a:xfrm rot="10800000">
            <a:off x="1817633" y="5720967"/>
            <a:ext cx="260800" cy="4040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01" name="Google Shape;101;p15"/>
          <p:cNvCxnSpPr/>
          <p:nvPr/>
        </p:nvCxnSpPr>
        <p:spPr>
          <a:xfrm rot="10800000" flipH="1">
            <a:off x="2372300" y="5713167"/>
            <a:ext cx="79200" cy="4196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02" name="Google Shape;102;p15"/>
          <p:cNvSpPr txBox="1"/>
          <p:nvPr/>
        </p:nvSpPr>
        <p:spPr>
          <a:xfrm>
            <a:off x="4780033" y="6023200"/>
            <a:ext cx="2560800" cy="57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lnSpc>
                <a:spcPct val="115000"/>
              </a:lnSpc>
            </a:pPr>
            <a:r>
              <a:rPr lang="ru" sz="1467">
                <a:solidFill>
                  <a:schemeClr val="dk1"/>
                </a:solidFill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с распознаванием лиц</a:t>
            </a:r>
            <a:endParaRPr sz="1467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3" name="Google Shape;103;p15"/>
          <p:cNvCxnSpPr/>
          <p:nvPr/>
        </p:nvCxnSpPr>
        <p:spPr>
          <a:xfrm rot="10800000">
            <a:off x="5859584" y="5199167"/>
            <a:ext cx="121200" cy="9336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04" name="Google Shape;104;p15"/>
          <p:cNvSpPr txBox="1"/>
          <p:nvPr/>
        </p:nvSpPr>
        <p:spPr>
          <a:xfrm>
            <a:off x="8779500" y="4544800"/>
            <a:ext cx="26780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lnSpc>
                <a:spcPct val="115000"/>
              </a:lnSpc>
            </a:pPr>
            <a:r>
              <a:rPr lang="ru" sz="1467">
                <a:solidFill>
                  <a:schemeClr val="dk1"/>
                </a:solidFill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электронная подпись на мобильном устройстве</a:t>
            </a:r>
            <a:endParaRPr sz="1467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5" name="Google Shape;105;p15"/>
          <p:cNvCxnSpPr/>
          <p:nvPr/>
        </p:nvCxnSpPr>
        <p:spPr>
          <a:xfrm rot="10800000" flipH="1">
            <a:off x="9850751" y="3172200"/>
            <a:ext cx="446400" cy="13744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106" name="Google Shape;106;p1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9250298" y="1596067"/>
            <a:ext cx="2268476" cy="1004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7" name="Google Shape;107;p15"/>
          <p:cNvCxnSpPr/>
          <p:nvPr/>
        </p:nvCxnSpPr>
        <p:spPr>
          <a:xfrm rot="10800000" flipH="1">
            <a:off x="9405933" y="2349400"/>
            <a:ext cx="161600" cy="21972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320218" y="6401173"/>
            <a:ext cx="2743200" cy="365125"/>
          </a:xfrm>
        </p:spPr>
        <p:txBody>
          <a:bodyPr/>
          <a:lstStyle/>
          <a:p>
            <a:r>
              <a:rPr lang="ru-RU" dirty="0" smtClean="0"/>
              <a:t>11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335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/>
          <p:cNvSpPr/>
          <p:nvPr/>
        </p:nvSpPr>
        <p:spPr>
          <a:xfrm>
            <a:off x="0" y="0"/>
            <a:ext cx="12192000" cy="600635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Google Shape;113;p16"/>
          <p:cNvSpPr/>
          <p:nvPr/>
        </p:nvSpPr>
        <p:spPr>
          <a:xfrm>
            <a:off x="167" y="4011133"/>
            <a:ext cx="12192000" cy="28468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4" name="Google Shape;114;p16"/>
          <p:cNvSpPr/>
          <p:nvPr/>
        </p:nvSpPr>
        <p:spPr>
          <a:xfrm rot="10800000" flipH="1">
            <a:off x="1504533" y="3996800"/>
            <a:ext cx="1221200" cy="2396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Google Shape;115;p16"/>
          <p:cNvSpPr txBox="1"/>
          <p:nvPr/>
        </p:nvSpPr>
        <p:spPr>
          <a:xfrm>
            <a:off x="3902533" y="2279698"/>
            <a:ext cx="1764970" cy="81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ru" sz="1400" dirty="0">
                <a:solidFill>
                  <a:schemeClr val="dk1"/>
                </a:solidFill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Обмен подписанными документами</a:t>
            </a:r>
            <a:endParaRPr sz="1400" dirty="0">
              <a:solidFill>
                <a:schemeClr val="dk1"/>
              </a:solidFill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endParaRPr sz="1400" dirty="0">
              <a:solidFill>
                <a:schemeClr val="dk1"/>
              </a:solidFill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endParaRPr sz="1400" dirty="0">
              <a:solidFill>
                <a:schemeClr val="dk1"/>
              </a:solidFill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>
              <a:buClr>
                <a:schemeClr val="dk1"/>
              </a:buClr>
              <a:buSzPts val="1100"/>
            </a:pPr>
            <a:endParaRPr sz="1400" dirty="0">
              <a:solidFill>
                <a:schemeClr val="dk1"/>
              </a:solidFill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</p:txBody>
      </p:sp>
      <p:sp>
        <p:nvSpPr>
          <p:cNvPr id="116" name="Google Shape;116;p16"/>
          <p:cNvSpPr txBox="1"/>
          <p:nvPr/>
        </p:nvSpPr>
        <p:spPr>
          <a:xfrm>
            <a:off x="8983480" y="2212298"/>
            <a:ext cx="1841366" cy="94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ru" sz="1400" dirty="0" smtClean="0">
                <a:solidFill>
                  <a:schemeClr val="dk1"/>
                </a:solidFill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Документооборот</a:t>
            </a:r>
          </a:p>
          <a:p>
            <a:r>
              <a:rPr lang="ru" sz="1400" dirty="0" smtClean="0">
                <a:solidFill>
                  <a:schemeClr val="dk1"/>
                </a:solidFill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с </a:t>
            </a:r>
            <a:r>
              <a:rPr lang="ru" sz="1400" dirty="0">
                <a:solidFill>
                  <a:schemeClr val="dk1"/>
                </a:solidFill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соблюдением собственных </a:t>
            </a:r>
            <a:r>
              <a:rPr lang="ru" sz="1400" dirty="0" smtClean="0">
                <a:solidFill>
                  <a:schemeClr val="dk1"/>
                </a:solidFill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бизнес-процессов </a:t>
            </a:r>
            <a:endParaRPr sz="1400" dirty="0">
              <a:solidFill>
                <a:schemeClr val="dk1"/>
              </a:solidFill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</p:txBody>
      </p:sp>
      <p:sp>
        <p:nvSpPr>
          <p:cNvPr id="117" name="Google Shape;117;p16"/>
          <p:cNvSpPr/>
          <p:nvPr/>
        </p:nvSpPr>
        <p:spPr>
          <a:xfrm rot="10800000" flipH="1">
            <a:off x="5264200" y="3996800"/>
            <a:ext cx="1221200" cy="2396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8" name="Google Shape;118;p16"/>
          <p:cNvSpPr txBox="1"/>
          <p:nvPr/>
        </p:nvSpPr>
        <p:spPr>
          <a:xfrm>
            <a:off x="760233" y="4476800"/>
            <a:ext cx="3134400" cy="15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ru" sz="1467"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Перевод “Рабочих программ дисциплин” и ”Образовательных программ” из бумажного в эл.вид</a:t>
            </a:r>
            <a:endParaRPr sz="1467"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609585"/>
            <a:endParaRPr sz="1467"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endParaRPr sz="1467"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</p:txBody>
      </p:sp>
      <p:sp>
        <p:nvSpPr>
          <p:cNvPr id="119" name="Google Shape;119;p16"/>
          <p:cNvSpPr txBox="1"/>
          <p:nvPr/>
        </p:nvSpPr>
        <p:spPr>
          <a:xfrm>
            <a:off x="4844033" y="4477167"/>
            <a:ext cx="3132000" cy="116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ru" sz="1467">
                <a:solidFill>
                  <a:schemeClr val="dk1"/>
                </a:solidFill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Возможность предоставления студентам любых справок в эл.виде с электронной подписью</a:t>
            </a:r>
            <a:endParaRPr sz="1467">
              <a:solidFill>
                <a:schemeClr val="dk1"/>
              </a:solidFill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r>
              <a:rPr lang="ru" sz="1467">
                <a:solidFill>
                  <a:schemeClr val="dk1"/>
                </a:solidFill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 </a:t>
            </a:r>
            <a:endParaRPr sz="1467">
              <a:solidFill>
                <a:schemeClr val="dk1"/>
              </a:solidFill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endParaRPr sz="1467">
              <a:solidFill>
                <a:schemeClr val="dk1"/>
              </a:solidFill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endParaRPr sz="1467">
              <a:solidFill>
                <a:schemeClr val="dk1"/>
              </a:solidFill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endParaRPr sz="1467">
              <a:solidFill>
                <a:schemeClr val="dk1"/>
              </a:solidFill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</p:txBody>
      </p:sp>
      <p:sp>
        <p:nvSpPr>
          <p:cNvPr id="120" name="Google Shape;120;p16"/>
          <p:cNvSpPr txBox="1"/>
          <p:nvPr/>
        </p:nvSpPr>
        <p:spPr>
          <a:xfrm>
            <a:off x="1235017" y="2281829"/>
            <a:ext cx="1877816" cy="827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ru" sz="1400" dirty="0">
                <a:solidFill>
                  <a:schemeClr val="dk1"/>
                </a:solidFill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Централизованное хранение документов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1" name="Google Shape;121;p16"/>
          <p:cNvSpPr txBox="1"/>
          <p:nvPr/>
        </p:nvSpPr>
        <p:spPr>
          <a:xfrm>
            <a:off x="6383796" y="2362084"/>
            <a:ext cx="1792060" cy="8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ru" sz="1400" dirty="0">
                <a:solidFill>
                  <a:schemeClr val="dk1"/>
                </a:solidFill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Создание и подпись веб-форм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" name="Google Shape;122;p16"/>
          <p:cNvSpPr/>
          <p:nvPr/>
        </p:nvSpPr>
        <p:spPr>
          <a:xfrm>
            <a:off x="1186033" y="2064000"/>
            <a:ext cx="1926800" cy="12352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434343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" name="Google Shape;123;p16"/>
          <p:cNvSpPr/>
          <p:nvPr/>
        </p:nvSpPr>
        <p:spPr>
          <a:xfrm>
            <a:off x="3701951" y="2064000"/>
            <a:ext cx="1926800" cy="12352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434343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4" name="Google Shape;124;p16"/>
          <p:cNvSpPr/>
          <p:nvPr/>
        </p:nvSpPr>
        <p:spPr>
          <a:xfrm>
            <a:off x="6308217" y="2064000"/>
            <a:ext cx="1926800" cy="12352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434343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Google Shape;125;p16"/>
          <p:cNvSpPr/>
          <p:nvPr/>
        </p:nvSpPr>
        <p:spPr>
          <a:xfrm>
            <a:off x="8949017" y="2064000"/>
            <a:ext cx="1926800" cy="12352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434343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Google Shape;126;p16"/>
          <p:cNvSpPr txBox="1"/>
          <p:nvPr/>
        </p:nvSpPr>
        <p:spPr>
          <a:xfrm>
            <a:off x="8815933" y="4476800"/>
            <a:ext cx="3134400" cy="12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ru" sz="1467">
                <a:solidFill>
                  <a:schemeClr val="dk1"/>
                </a:solidFill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Прием заявленией в вуз в эл.виде (на основании приказа Минобрнауки №1147 от 14 окт 2015 г)</a:t>
            </a:r>
            <a:endParaRPr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Google Shape;127;p16"/>
          <p:cNvSpPr/>
          <p:nvPr/>
        </p:nvSpPr>
        <p:spPr>
          <a:xfrm rot="10800000" flipH="1">
            <a:off x="9505033" y="3996800"/>
            <a:ext cx="1221200" cy="2396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8" name="Google Shape;128;p16"/>
          <p:cNvGrpSpPr/>
          <p:nvPr/>
        </p:nvGrpSpPr>
        <p:grpSpPr>
          <a:xfrm>
            <a:off x="4444817" y="1743201"/>
            <a:ext cx="441103" cy="441103"/>
            <a:chOff x="2037825" y="3254050"/>
            <a:chExt cx="296175" cy="296175"/>
          </a:xfrm>
        </p:grpSpPr>
        <p:sp>
          <p:nvSpPr>
            <p:cNvPr id="129" name="Google Shape;129;p16"/>
            <p:cNvSpPr/>
            <p:nvPr/>
          </p:nvSpPr>
          <p:spPr>
            <a:xfrm>
              <a:off x="2063825" y="3254050"/>
              <a:ext cx="86675" cy="86675"/>
            </a:xfrm>
            <a:custGeom>
              <a:avLst/>
              <a:gdLst/>
              <a:ahLst/>
              <a:cxnLst/>
              <a:rect l="l" t="t" r="r" b="b"/>
              <a:pathLst>
                <a:path w="3467" h="3467" extrusionOk="0">
                  <a:moveTo>
                    <a:pt x="1733" y="1"/>
                  </a:moveTo>
                  <a:cubicBezTo>
                    <a:pt x="788" y="1"/>
                    <a:pt x="1" y="788"/>
                    <a:pt x="1" y="1733"/>
                  </a:cubicBezTo>
                  <a:cubicBezTo>
                    <a:pt x="1" y="2679"/>
                    <a:pt x="788" y="3466"/>
                    <a:pt x="1733" y="3466"/>
                  </a:cubicBezTo>
                  <a:cubicBezTo>
                    <a:pt x="2678" y="3466"/>
                    <a:pt x="3466" y="2679"/>
                    <a:pt x="3466" y="1733"/>
                  </a:cubicBezTo>
                  <a:cubicBezTo>
                    <a:pt x="3466" y="788"/>
                    <a:pt x="2678" y="1"/>
                    <a:pt x="173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" name="Google Shape;130;p16"/>
            <p:cNvSpPr/>
            <p:nvPr/>
          </p:nvSpPr>
          <p:spPr>
            <a:xfrm>
              <a:off x="2178025" y="3289500"/>
              <a:ext cx="104000" cy="67950"/>
            </a:xfrm>
            <a:custGeom>
              <a:avLst/>
              <a:gdLst/>
              <a:ahLst/>
              <a:cxnLst/>
              <a:rect l="l" t="t" r="r" b="b"/>
              <a:pathLst>
                <a:path w="4160" h="2718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95" y="662"/>
                    <a:pt x="316" y="662"/>
                  </a:cubicBezTo>
                  <a:lnTo>
                    <a:pt x="2395" y="662"/>
                  </a:lnTo>
                  <a:cubicBezTo>
                    <a:pt x="2584" y="662"/>
                    <a:pt x="2742" y="820"/>
                    <a:pt x="2742" y="1009"/>
                  </a:cubicBezTo>
                  <a:lnTo>
                    <a:pt x="2742" y="1576"/>
                  </a:lnTo>
                  <a:lnTo>
                    <a:pt x="2616" y="1450"/>
                  </a:lnTo>
                  <a:cubicBezTo>
                    <a:pt x="2568" y="1387"/>
                    <a:pt x="2482" y="1355"/>
                    <a:pt x="2391" y="1355"/>
                  </a:cubicBezTo>
                  <a:cubicBezTo>
                    <a:pt x="2301" y="1355"/>
                    <a:pt x="2206" y="1387"/>
                    <a:pt x="2143" y="1450"/>
                  </a:cubicBezTo>
                  <a:cubicBezTo>
                    <a:pt x="2049" y="1576"/>
                    <a:pt x="2049" y="1796"/>
                    <a:pt x="2143" y="1922"/>
                  </a:cubicBezTo>
                  <a:lnTo>
                    <a:pt x="2868" y="2647"/>
                  </a:lnTo>
                  <a:cubicBezTo>
                    <a:pt x="2931" y="2694"/>
                    <a:pt x="3017" y="2718"/>
                    <a:pt x="3104" y="2718"/>
                  </a:cubicBezTo>
                  <a:cubicBezTo>
                    <a:pt x="3191" y="2718"/>
                    <a:pt x="3277" y="2694"/>
                    <a:pt x="3340" y="2647"/>
                  </a:cubicBezTo>
                  <a:lnTo>
                    <a:pt x="4033" y="1922"/>
                  </a:lnTo>
                  <a:cubicBezTo>
                    <a:pt x="4159" y="1796"/>
                    <a:pt x="4159" y="1576"/>
                    <a:pt x="4033" y="1450"/>
                  </a:cubicBezTo>
                  <a:cubicBezTo>
                    <a:pt x="3986" y="1387"/>
                    <a:pt x="3899" y="1355"/>
                    <a:pt x="3809" y="1355"/>
                  </a:cubicBezTo>
                  <a:cubicBezTo>
                    <a:pt x="3718" y="1355"/>
                    <a:pt x="3624" y="1387"/>
                    <a:pt x="3561" y="1450"/>
                  </a:cubicBezTo>
                  <a:lnTo>
                    <a:pt x="3466" y="1576"/>
                  </a:lnTo>
                  <a:lnTo>
                    <a:pt x="3466" y="1009"/>
                  </a:lnTo>
                  <a:cubicBezTo>
                    <a:pt x="3466" y="441"/>
                    <a:pt x="2994" y="0"/>
                    <a:pt x="24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" name="Google Shape;131;p16"/>
            <p:cNvSpPr/>
            <p:nvPr/>
          </p:nvSpPr>
          <p:spPr>
            <a:xfrm>
              <a:off x="2070125" y="3444225"/>
              <a:ext cx="106350" cy="69075"/>
            </a:xfrm>
            <a:custGeom>
              <a:avLst/>
              <a:gdLst/>
              <a:ahLst/>
              <a:cxnLst/>
              <a:rect l="l" t="t" r="r" b="b"/>
              <a:pathLst>
                <a:path w="4254" h="2763" extrusionOk="0">
                  <a:moveTo>
                    <a:pt x="1095" y="0"/>
                  </a:moveTo>
                  <a:cubicBezTo>
                    <a:pt x="1002" y="0"/>
                    <a:pt x="904" y="28"/>
                    <a:pt x="820" y="112"/>
                  </a:cubicBezTo>
                  <a:lnTo>
                    <a:pt x="127" y="805"/>
                  </a:lnTo>
                  <a:cubicBezTo>
                    <a:pt x="1" y="931"/>
                    <a:pt x="1" y="1184"/>
                    <a:pt x="127" y="1278"/>
                  </a:cubicBezTo>
                  <a:cubicBezTo>
                    <a:pt x="190" y="1341"/>
                    <a:pt x="276" y="1373"/>
                    <a:pt x="363" y="1373"/>
                  </a:cubicBezTo>
                  <a:cubicBezTo>
                    <a:pt x="449" y="1373"/>
                    <a:pt x="536" y="1341"/>
                    <a:pt x="599" y="1278"/>
                  </a:cubicBezTo>
                  <a:lnTo>
                    <a:pt x="725" y="1184"/>
                  </a:lnTo>
                  <a:lnTo>
                    <a:pt x="725" y="1719"/>
                  </a:lnTo>
                  <a:cubicBezTo>
                    <a:pt x="725" y="2318"/>
                    <a:pt x="1198" y="2759"/>
                    <a:pt x="1733" y="2759"/>
                  </a:cubicBezTo>
                  <a:lnTo>
                    <a:pt x="3813" y="2759"/>
                  </a:lnTo>
                  <a:cubicBezTo>
                    <a:pt x="3837" y="2761"/>
                    <a:pt x="3861" y="2763"/>
                    <a:pt x="3883" y="2763"/>
                  </a:cubicBezTo>
                  <a:cubicBezTo>
                    <a:pt x="4122" y="2763"/>
                    <a:pt x="4254" y="2616"/>
                    <a:pt x="4254" y="2444"/>
                  </a:cubicBezTo>
                  <a:cubicBezTo>
                    <a:pt x="4254" y="2223"/>
                    <a:pt x="4096" y="2066"/>
                    <a:pt x="3907" y="2066"/>
                  </a:cubicBezTo>
                  <a:lnTo>
                    <a:pt x="1828" y="2066"/>
                  </a:lnTo>
                  <a:cubicBezTo>
                    <a:pt x="1639" y="2066"/>
                    <a:pt x="1481" y="1908"/>
                    <a:pt x="1481" y="1719"/>
                  </a:cubicBezTo>
                  <a:lnTo>
                    <a:pt x="1481" y="1184"/>
                  </a:lnTo>
                  <a:lnTo>
                    <a:pt x="1576" y="1278"/>
                  </a:lnTo>
                  <a:cubicBezTo>
                    <a:pt x="1639" y="1341"/>
                    <a:pt x="1733" y="1373"/>
                    <a:pt x="1824" y="1373"/>
                  </a:cubicBezTo>
                  <a:cubicBezTo>
                    <a:pt x="1914" y="1373"/>
                    <a:pt x="2001" y="1341"/>
                    <a:pt x="2048" y="1278"/>
                  </a:cubicBezTo>
                  <a:cubicBezTo>
                    <a:pt x="2174" y="1184"/>
                    <a:pt x="2174" y="931"/>
                    <a:pt x="2048" y="805"/>
                  </a:cubicBezTo>
                  <a:lnTo>
                    <a:pt x="1355" y="112"/>
                  </a:lnTo>
                  <a:cubicBezTo>
                    <a:pt x="1292" y="81"/>
                    <a:pt x="1261" y="81"/>
                    <a:pt x="1229" y="18"/>
                  </a:cubicBezTo>
                  <a:cubicBezTo>
                    <a:pt x="1187" y="7"/>
                    <a:pt x="1142" y="0"/>
                    <a:pt x="10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" name="Google Shape;132;p16"/>
            <p:cNvSpPr/>
            <p:nvPr/>
          </p:nvSpPr>
          <p:spPr>
            <a:xfrm>
              <a:off x="2219775" y="3375350"/>
              <a:ext cx="89025" cy="85875"/>
            </a:xfrm>
            <a:custGeom>
              <a:avLst/>
              <a:gdLst/>
              <a:ahLst/>
              <a:cxnLst/>
              <a:rect l="l" t="t" r="r" b="b"/>
              <a:pathLst>
                <a:path w="3561" h="3435" extrusionOk="0">
                  <a:moveTo>
                    <a:pt x="1796" y="0"/>
                  </a:moveTo>
                  <a:cubicBezTo>
                    <a:pt x="788" y="0"/>
                    <a:pt x="0" y="788"/>
                    <a:pt x="0" y="1733"/>
                  </a:cubicBezTo>
                  <a:cubicBezTo>
                    <a:pt x="0" y="2647"/>
                    <a:pt x="788" y="3434"/>
                    <a:pt x="1796" y="3434"/>
                  </a:cubicBezTo>
                  <a:cubicBezTo>
                    <a:pt x="2741" y="3434"/>
                    <a:pt x="3561" y="2647"/>
                    <a:pt x="3561" y="1733"/>
                  </a:cubicBezTo>
                  <a:cubicBezTo>
                    <a:pt x="3561" y="788"/>
                    <a:pt x="2773" y="0"/>
                    <a:pt x="179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" name="Google Shape;133;p16"/>
            <p:cNvSpPr/>
            <p:nvPr/>
          </p:nvSpPr>
          <p:spPr>
            <a:xfrm>
              <a:off x="2037825" y="3339125"/>
              <a:ext cx="138650" cy="88225"/>
            </a:xfrm>
            <a:custGeom>
              <a:avLst/>
              <a:gdLst/>
              <a:ahLst/>
              <a:cxnLst/>
              <a:rect l="l" t="t" r="r" b="b"/>
              <a:pathLst>
                <a:path w="5546" h="3529" extrusionOk="0">
                  <a:moveTo>
                    <a:pt x="1072" y="0"/>
                  </a:moveTo>
                  <a:cubicBezTo>
                    <a:pt x="442" y="536"/>
                    <a:pt x="32" y="1292"/>
                    <a:pt x="32" y="2143"/>
                  </a:cubicBezTo>
                  <a:lnTo>
                    <a:pt x="32" y="3182"/>
                  </a:lnTo>
                  <a:cubicBezTo>
                    <a:pt x="1" y="3371"/>
                    <a:pt x="158" y="3529"/>
                    <a:pt x="347" y="3529"/>
                  </a:cubicBezTo>
                  <a:lnTo>
                    <a:pt x="5199" y="3529"/>
                  </a:lnTo>
                  <a:cubicBezTo>
                    <a:pt x="5388" y="3529"/>
                    <a:pt x="5546" y="3371"/>
                    <a:pt x="5546" y="3182"/>
                  </a:cubicBezTo>
                  <a:lnTo>
                    <a:pt x="5546" y="2143"/>
                  </a:lnTo>
                  <a:cubicBezTo>
                    <a:pt x="5546" y="1292"/>
                    <a:pt x="5168" y="536"/>
                    <a:pt x="4538" y="0"/>
                  </a:cubicBezTo>
                  <a:cubicBezTo>
                    <a:pt x="4096" y="473"/>
                    <a:pt x="3466" y="756"/>
                    <a:pt x="2805" y="756"/>
                  </a:cubicBezTo>
                  <a:cubicBezTo>
                    <a:pt x="2143" y="756"/>
                    <a:pt x="1513" y="504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" name="Google Shape;134;p16"/>
            <p:cNvSpPr/>
            <p:nvPr/>
          </p:nvSpPr>
          <p:spPr>
            <a:xfrm>
              <a:off x="2193775" y="3460400"/>
              <a:ext cx="140225" cy="89825"/>
            </a:xfrm>
            <a:custGeom>
              <a:avLst/>
              <a:gdLst/>
              <a:ahLst/>
              <a:cxnLst/>
              <a:rect l="l" t="t" r="r" b="b"/>
              <a:pathLst>
                <a:path w="5609" h="3593" extrusionOk="0">
                  <a:moveTo>
                    <a:pt x="1009" y="1"/>
                  </a:moveTo>
                  <a:cubicBezTo>
                    <a:pt x="379" y="537"/>
                    <a:pt x="1" y="1261"/>
                    <a:pt x="1" y="2143"/>
                  </a:cubicBezTo>
                  <a:lnTo>
                    <a:pt x="1" y="3246"/>
                  </a:lnTo>
                  <a:cubicBezTo>
                    <a:pt x="1" y="3435"/>
                    <a:pt x="158" y="3592"/>
                    <a:pt x="347" y="3592"/>
                  </a:cubicBezTo>
                  <a:lnTo>
                    <a:pt x="5262" y="3592"/>
                  </a:lnTo>
                  <a:cubicBezTo>
                    <a:pt x="5451" y="3592"/>
                    <a:pt x="5609" y="3435"/>
                    <a:pt x="5609" y="3246"/>
                  </a:cubicBezTo>
                  <a:lnTo>
                    <a:pt x="5609" y="2143"/>
                  </a:lnTo>
                  <a:cubicBezTo>
                    <a:pt x="5577" y="1261"/>
                    <a:pt x="5199" y="537"/>
                    <a:pt x="4569" y="1"/>
                  </a:cubicBezTo>
                  <a:cubicBezTo>
                    <a:pt x="4128" y="474"/>
                    <a:pt x="3498" y="757"/>
                    <a:pt x="2773" y="757"/>
                  </a:cubicBezTo>
                  <a:cubicBezTo>
                    <a:pt x="2080" y="757"/>
                    <a:pt x="1450" y="474"/>
                    <a:pt x="100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35" name="Google Shape;135;p16"/>
          <p:cNvGrpSpPr/>
          <p:nvPr/>
        </p:nvGrpSpPr>
        <p:grpSpPr>
          <a:xfrm>
            <a:off x="7024435" y="1743201"/>
            <a:ext cx="464757" cy="455511"/>
            <a:chOff x="-60988625" y="3740800"/>
            <a:chExt cx="316650" cy="310350"/>
          </a:xfrm>
        </p:grpSpPr>
        <p:sp>
          <p:nvSpPr>
            <p:cNvPr id="136" name="Google Shape;136;p16"/>
            <p:cNvSpPr/>
            <p:nvPr/>
          </p:nvSpPr>
          <p:spPr>
            <a:xfrm>
              <a:off x="-60988625" y="3740800"/>
              <a:ext cx="311125" cy="310350"/>
            </a:xfrm>
            <a:custGeom>
              <a:avLst/>
              <a:gdLst/>
              <a:ahLst/>
              <a:cxnLst/>
              <a:rect l="l" t="t" r="r" b="b"/>
              <a:pathLst>
                <a:path w="12445" h="12414" extrusionOk="0">
                  <a:moveTo>
                    <a:pt x="7026" y="1670"/>
                  </a:moveTo>
                  <a:cubicBezTo>
                    <a:pt x="7278" y="1670"/>
                    <a:pt x="7467" y="1859"/>
                    <a:pt x="7467" y="2111"/>
                  </a:cubicBezTo>
                  <a:cubicBezTo>
                    <a:pt x="7467" y="2332"/>
                    <a:pt x="7278" y="2490"/>
                    <a:pt x="7026" y="2490"/>
                  </a:cubicBezTo>
                  <a:lnTo>
                    <a:pt x="2080" y="2490"/>
                  </a:lnTo>
                  <a:cubicBezTo>
                    <a:pt x="1828" y="2490"/>
                    <a:pt x="1639" y="2300"/>
                    <a:pt x="1639" y="2111"/>
                  </a:cubicBezTo>
                  <a:cubicBezTo>
                    <a:pt x="1639" y="1828"/>
                    <a:pt x="1828" y="1670"/>
                    <a:pt x="2080" y="1670"/>
                  </a:cubicBezTo>
                  <a:close/>
                  <a:moveTo>
                    <a:pt x="7026" y="4159"/>
                  </a:moveTo>
                  <a:cubicBezTo>
                    <a:pt x="7278" y="4159"/>
                    <a:pt x="7467" y="4348"/>
                    <a:pt x="7467" y="4537"/>
                  </a:cubicBezTo>
                  <a:cubicBezTo>
                    <a:pt x="7467" y="4789"/>
                    <a:pt x="7278" y="4978"/>
                    <a:pt x="7026" y="4978"/>
                  </a:cubicBezTo>
                  <a:lnTo>
                    <a:pt x="2080" y="4978"/>
                  </a:lnTo>
                  <a:cubicBezTo>
                    <a:pt x="1828" y="4978"/>
                    <a:pt x="1639" y="4789"/>
                    <a:pt x="1639" y="4537"/>
                  </a:cubicBezTo>
                  <a:cubicBezTo>
                    <a:pt x="1639" y="4317"/>
                    <a:pt x="1828" y="4159"/>
                    <a:pt x="2080" y="4159"/>
                  </a:cubicBezTo>
                  <a:close/>
                  <a:moveTo>
                    <a:pt x="7026" y="6648"/>
                  </a:moveTo>
                  <a:cubicBezTo>
                    <a:pt x="7278" y="6648"/>
                    <a:pt x="7467" y="6837"/>
                    <a:pt x="7467" y="7058"/>
                  </a:cubicBezTo>
                  <a:cubicBezTo>
                    <a:pt x="7467" y="7310"/>
                    <a:pt x="7278" y="7467"/>
                    <a:pt x="7026" y="7467"/>
                  </a:cubicBezTo>
                  <a:lnTo>
                    <a:pt x="2080" y="7467"/>
                  </a:lnTo>
                  <a:cubicBezTo>
                    <a:pt x="1828" y="7467"/>
                    <a:pt x="1639" y="7278"/>
                    <a:pt x="1639" y="7058"/>
                  </a:cubicBezTo>
                  <a:cubicBezTo>
                    <a:pt x="1639" y="6806"/>
                    <a:pt x="1828" y="6648"/>
                    <a:pt x="2080" y="6648"/>
                  </a:cubicBezTo>
                  <a:close/>
                  <a:moveTo>
                    <a:pt x="7026" y="9106"/>
                  </a:moveTo>
                  <a:cubicBezTo>
                    <a:pt x="7278" y="9106"/>
                    <a:pt x="7467" y="9295"/>
                    <a:pt x="7467" y="9515"/>
                  </a:cubicBezTo>
                  <a:cubicBezTo>
                    <a:pt x="7467" y="9736"/>
                    <a:pt x="7278" y="9893"/>
                    <a:pt x="7026" y="9893"/>
                  </a:cubicBezTo>
                  <a:lnTo>
                    <a:pt x="2080" y="9893"/>
                  </a:lnTo>
                  <a:cubicBezTo>
                    <a:pt x="1828" y="9893"/>
                    <a:pt x="1639" y="9704"/>
                    <a:pt x="1639" y="9515"/>
                  </a:cubicBezTo>
                  <a:cubicBezTo>
                    <a:pt x="1639" y="9263"/>
                    <a:pt x="1828" y="9106"/>
                    <a:pt x="2080" y="9106"/>
                  </a:cubicBezTo>
                  <a:close/>
                  <a:moveTo>
                    <a:pt x="11500" y="10775"/>
                  </a:moveTo>
                  <a:cubicBezTo>
                    <a:pt x="11342" y="11248"/>
                    <a:pt x="10870" y="11594"/>
                    <a:pt x="10303" y="11594"/>
                  </a:cubicBezTo>
                  <a:cubicBezTo>
                    <a:pt x="9767" y="11594"/>
                    <a:pt x="9326" y="11248"/>
                    <a:pt x="9137" y="10775"/>
                  </a:cubicBezTo>
                  <a:close/>
                  <a:moveTo>
                    <a:pt x="1261" y="1"/>
                  </a:moveTo>
                  <a:cubicBezTo>
                    <a:pt x="568" y="1"/>
                    <a:pt x="32" y="568"/>
                    <a:pt x="32" y="1229"/>
                  </a:cubicBezTo>
                  <a:lnTo>
                    <a:pt x="32" y="10334"/>
                  </a:lnTo>
                  <a:cubicBezTo>
                    <a:pt x="0" y="11468"/>
                    <a:pt x="946" y="12414"/>
                    <a:pt x="2080" y="12414"/>
                  </a:cubicBezTo>
                  <a:lnTo>
                    <a:pt x="10334" y="12414"/>
                  </a:lnTo>
                  <a:cubicBezTo>
                    <a:pt x="11500" y="12414"/>
                    <a:pt x="12445" y="11468"/>
                    <a:pt x="12445" y="10334"/>
                  </a:cubicBezTo>
                  <a:cubicBezTo>
                    <a:pt x="12445" y="10082"/>
                    <a:pt x="12224" y="9893"/>
                    <a:pt x="12004" y="9893"/>
                  </a:cubicBezTo>
                  <a:lnTo>
                    <a:pt x="9074" y="9893"/>
                  </a:lnTo>
                  <a:lnTo>
                    <a:pt x="9074" y="1229"/>
                  </a:lnTo>
                  <a:cubicBezTo>
                    <a:pt x="9074" y="568"/>
                    <a:pt x="8538" y="1"/>
                    <a:pt x="787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" name="Google Shape;137;p16"/>
            <p:cNvSpPr/>
            <p:nvPr/>
          </p:nvSpPr>
          <p:spPr>
            <a:xfrm>
              <a:off x="-60742100" y="3920375"/>
              <a:ext cx="68550" cy="55175"/>
            </a:xfrm>
            <a:custGeom>
              <a:avLst/>
              <a:gdLst/>
              <a:ahLst/>
              <a:cxnLst/>
              <a:rect l="l" t="t" r="r" b="b"/>
              <a:pathLst>
                <a:path w="2742" h="2207" extrusionOk="0">
                  <a:moveTo>
                    <a:pt x="0" y="1"/>
                  </a:moveTo>
                  <a:lnTo>
                    <a:pt x="0" y="32"/>
                  </a:lnTo>
                  <a:lnTo>
                    <a:pt x="1009" y="1986"/>
                  </a:lnTo>
                  <a:cubicBezTo>
                    <a:pt x="1103" y="2080"/>
                    <a:pt x="1261" y="2206"/>
                    <a:pt x="1418" y="2206"/>
                  </a:cubicBezTo>
                  <a:cubicBezTo>
                    <a:pt x="1576" y="2206"/>
                    <a:pt x="1733" y="2143"/>
                    <a:pt x="1796" y="1986"/>
                  </a:cubicBezTo>
                  <a:lnTo>
                    <a:pt x="2741" y="32"/>
                  </a:lnTo>
                  <a:lnTo>
                    <a:pt x="274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" name="Google Shape;138;p16"/>
            <p:cNvSpPr/>
            <p:nvPr/>
          </p:nvSpPr>
          <p:spPr>
            <a:xfrm>
              <a:off x="-60740525" y="3741600"/>
              <a:ext cx="68550" cy="158325"/>
            </a:xfrm>
            <a:custGeom>
              <a:avLst/>
              <a:gdLst/>
              <a:ahLst/>
              <a:cxnLst/>
              <a:rect l="l" t="t" r="r" b="b"/>
              <a:pathLst>
                <a:path w="2742" h="6333" extrusionOk="0">
                  <a:moveTo>
                    <a:pt x="1796" y="819"/>
                  </a:moveTo>
                  <a:cubicBezTo>
                    <a:pt x="1891" y="819"/>
                    <a:pt x="1922" y="882"/>
                    <a:pt x="1922" y="945"/>
                  </a:cubicBezTo>
                  <a:lnTo>
                    <a:pt x="1922" y="1638"/>
                  </a:lnTo>
                  <a:lnTo>
                    <a:pt x="820" y="1638"/>
                  </a:lnTo>
                  <a:lnTo>
                    <a:pt x="820" y="945"/>
                  </a:lnTo>
                  <a:cubicBezTo>
                    <a:pt x="820" y="851"/>
                    <a:pt x="883" y="819"/>
                    <a:pt x="977" y="819"/>
                  </a:cubicBezTo>
                  <a:close/>
                  <a:moveTo>
                    <a:pt x="977" y="0"/>
                  </a:moveTo>
                  <a:cubicBezTo>
                    <a:pt x="410" y="0"/>
                    <a:pt x="1" y="410"/>
                    <a:pt x="1" y="945"/>
                  </a:cubicBezTo>
                  <a:lnTo>
                    <a:pt x="1" y="6333"/>
                  </a:lnTo>
                  <a:lnTo>
                    <a:pt x="2741" y="6333"/>
                  </a:lnTo>
                  <a:lnTo>
                    <a:pt x="2741" y="945"/>
                  </a:lnTo>
                  <a:cubicBezTo>
                    <a:pt x="2741" y="410"/>
                    <a:pt x="2300" y="0"/>
                    <a:pt x="179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39" name="Google Shape;139;p16"/>
          <p:cNvGrpSpPr/>
          <p:nvPr/>
        </p:nvGrpSpPr>
        <p:grpSpPr>
          <a:xfrm>
            <a:off x="9706747" y="1741160"/>
            <a:ext cx="455052" cy="459601"/>
            <a:chOff x="-37804925" y="3953450"/>
            <a:chExt cx="315075" cy="318225"/>
          </a:xfrm>
        </p:grpSpPr>
        <p:sp>
          <p:nvSpPr>
            <p:cNvPr id="140" name="Google Shape;140;p16"/>
            <p:cNvSpPr/>
            <p:nvPr/>
          </p:nvSpPr>
          <p:spPr>
            <a:xfrm>
              <a:off x="-37614300" y="3955025"/>
              <a:ext cx="124450" cy="186200"/>
            </a:xfrm>
            <a:custGeom>
              <a:avLst/>
              <a:gdLst/>
              <a:ahLst/>
              <a:cxnLst/>
              <a:rect l="l" t="t" r="r" b="b"/>
              <a:pathLst>
                <a:path w="4978" h="7448" extrusionOk="0">
                  <a:moveTo>
                    <a:pt x="2489" y="820"/>
                  </a:moveTo>
                  <a:cubicBezTo>
                    <a:pt x="3403" y="820"/>
                    <a:pt x="4127" y="1576"/>
                    <a:pt x="4127" y="2490"/>
                  </a:cubicBezTo>
                  <a:cubicBezTo>
                    <a:pt x="4127" y="3372"/>
                    <a:pt x="3403" y="4128"/>
                    <a:pt x="2489" y="4128"/>
                  </a:cubicBezTo>
                  <a:cubicBezTo>
                    <a:pt x="1575" y="4128"/>
                    <a:pt x="819" y="3372"/>
                    <a:pt x="819" y="2490"/>
                  </a:cubicBezTo>
                  <a:cubicBezTo>
                    <a:pt x="819" y="1576"/>
                    <a:pt x="1575" y="820"/>
                    <a:pt x="2489" y="820"/>
                  </a:cubicBezTo>
                  <a:close/>
                  <a:moveTo>
                    <a:pt x="2489" y="1"/>
                  </a:moveTo>
                  <a:cubicBezTo>
                    <a:pt x="1103" y="1"/>
                    <a:pt x="0" y="1104"/>
                    <a:pt x="0" y="2490"/>
                  </a:cubicBezTo>
                  <a:cubicBezTo>
                    <a:pt x="0" y="3214"/>
                    <a:pt x="315" y="3845"/>
                    <a:pt x="819" y="4317"/>
                  </a:cubicBezTo>
                  <a:lnTo>
                    <a:pt x="819" y="7058"/>
                  </a:lnTo>
                  <a:cubicBezTo>
                    <a:pt x="819" y="7287"/>
                    <a:pt x="1012" y="7448"/>
                    <a:pt x="1225" y="7448"/>
                  </a:cubicBezTo>
                  <a:cubicBezTo>
                    <a:pt x="1334" y="7448"/>
                    <a:pt x="1448" y="7406"/>
                    <a:pt x="1544" y="7310"/>
                  </a:cubicBezTo>
                  <a:lnTo>
                    <a:pt x="2489" y="6365"/>
                  </a:lnTo>
                  <a:lnTo>
                    <a:pt x="3434" y="7310"/>
                  </a:lnTo>
                  <a:cubicBezTo>
                    <a:pt x="3530" y="7406"/>
                    <a:pt x="3640" y="7448"/>
                    <a:pt x="3744" y="7448"/>
                  </a:cubicBezTo>
                  <a:cubicBezTo>
                    <a:pt x="3948" y="7448"/>
                    <a:pt x="4127" y="7287"/>
                    <a:pt x="4127" y="7058"/>
                  </a:cubicBezTo>
                  <a:lnTo>
                    <a:pt x="4127" y="4317"/>
                  </a:lnTo>
                  <a:cubicBezTo>
                    <a:pt x="4663" y="3845"/>
                    <a:pt x="4978" y="3214"/>
                    <a:pt x="4978" y="2490"/>
                  </a:cubicBezTo>
                  <a:cubicBezTo>
                    <a:pt x="4978" y="1104"/>
                    <a:pt x="3875" y="1"/>
                    <a:pt x="248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" name="Google Shape;141;p16"/>
            <p:cNvSpPr/>
            <p:nvPr/>
          </p:nvSpPr>
          <p:spPr>
            <a:xfrm>
              <a:off x="-37761600" y="4230700"/>
              <a:ext cx="270175" cy="40975"/>
            </a:xfrm>
            <a:custGeom>
              <a:avLst/>
              <a:gdLst/>
              <a:ahLst/>
              <a:cxnLst/>
              <a:rect l="l" t="t" r="r" b="b"/>
              <a:pathLst>
                <a:path w="10807" h="1639" extrusionOk="0">
                  <a:moveTo>
                    <a:pt x="1450" y="1"/>
                  </a:moveTo>
                  <a:cubicBezTo>
                    <a:pt x="1292" y="788"/>
                    <a:pt x="662" y="1387"/>
                    <a:pt x="1" y="1639"/>
                  </a:cubicBezTo>
                  <a:lnTo>
                    <a:pt x="8822" y="1639"/>
                  </a:lnTo>
                  <a:cubicBezTo>
                    <a:pt x="9799" y="1639"/>
                    <a:pt x="10649" y="946"/>
                    <a:pt x="1080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" name="Google Shape;142;p16"/>
            <p:cNvSpPr/>
            <p:nvPr/>
          </p:nvSpPr>
          <p:spPr>
            <a:xfrm>
              <a:off x="-37804925" y="3953450"/>
              <a:ext cx="274125" cy="295675"/>
            </a:xfrm>
            <a:custGeom>
              <a:avLst/>
              <a:gdLst/>
              <a:ahLst/>
              <a:cxnLst/>
              <a:rect l="l" t="t" r="r" b="b"/>
              <a:pathLst>
                <a:path w="10965" h="11827" extrusionOk="0">
                  <a:moveTo>
                    <a:pt x="379" y="1"/>
                  </a:moveTo>
                  <a:cubicBezTo>
                    <a:pt x="158" y="1"/>
                    <a:pt x="1" y="221"/>
                    <a:pt x="1" y="411"/>
                  </a:cubicBezTo>
                  <a:lnTo>
                    <a:pt x="1" y="10618"/>
                  </a:lnTo>
                  <a:cubicBezTo>
                    <a:pt x="1" y="11280"/>
                    <a:pt x="537" y="11815"/>
                    <a:pt x="1198" y="11815"/>
                  </a:cubicBezTo>
                  <a:cubicBezTo>
                    <a:pt x="1247" y="11823"/>
                    <a:pt x="1295" y="11826"/>
                    <a:pt x="1342" y="11826"/>
                  </a:cubicBezTo>
                  <a:cubicBezTo>
                    <a:pt x="1912" y="11826"/>
                    <a:pt x="2395" y="11318"/>
                    <a:pt x="2395" y="10650"/>
                  </a:cubicBezTo>
                  <a:cubicBezTo>
                    <a:pt x="2395" y="10398"/>
                    <a:pt x="2584" y="10272"/>
                    <a:pt x="2836" y="10272"/>
                  </a:cubicBezTo>
                  <a:lnTo>
                    <a:pt x="10965" y="10272"/>
                  </a:lnTo>
                  <a:lnTo>
                    <a:pt x="10965" y="8255"/>
                  </a:lnTo>
                  <a:cubicBezTo>
                    <a:pt x="10807" y="8161"/>
                    <a:pt x="10650" y="8098"/>
                    <a:pt x="10492" y="7972"/>
                  </a:cubicBezTo>
                  <a:lnTo>
                    <a:pt x="10146" y="7625"/>
                  </a:lnTo>
                  <a:lnTo>
                    <a:pt x="9799" y="7972"/>
                  </a:lnTo>
                  <a:cubicBezTo>
                    <a:pt x="9547" y="8224"/>
                    <a:pt x="9232" y="8318"/>
                    <a:pt x="8917" y="8318"/>
                  </a:cubicBezTo>
                  <a:cubicBezTo>
                    <a:pt x="8255" y="8318"/>
                    <a:pt x="7720" y="7783"/>
                    <a:pt x="7720" y="7058"/>
                  </a:cubicBezTo>
                  <a:lnTo>
                    <a:pt x="7720" y="4664"/>
                  </a:lnTo>
                  <a:cubicBezTo>
                    <a:pt x="7184" y="4065"/>
                    <a:pt x="6869" y="3309"/>
                    <a:pt x="6869" y="2490"/>
                  </a:cubicBezTo>
                  <a:cubicBezTo>
                    <a:pt x="6869" y="1513"/>
                    <a:pt x="7310" y="600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pic>
        <p:nvPicPr>
          <p:cNvPr id="143" name="Google Shape;14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5651" y="4599401"/>
            <a:ext cx="324567" cy="3245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03067" y="4599401"/>
            <a:ext cx="324567" cy="3245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91367" y="4644501"/>
            <a:ext cx="324567" cy="32456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6" name="Google Shape;146;p16"/>
          <p:cNvGrpSpPr/>
          <p:nvPr/>
        </p:nvGrpSpPr>
        <p:grpSpPr>
          <a:xfrm>
            <a:off x="1899600" y="1743201"/>
            <a:ext cx="406693" cy="404513"/>
            <a:chOff x="-3031325" y="3597450"/>
            <a:chExt cx="293825" cy="292250"/>
          </a:xfrm>
        </p:grpSpPr>
        <p:sp>
          <p:nvSpPr>
            <p:cNvPr id="147" name="Google Shape;147;p16"/>
            <p:cNvSpPr/>
            <p:nvPr/>
          </p:nvSpPr>
          <p:spPr>
            <a:xfrm>
              <a:off x="-3029750" y="3597450"/>
              <a:ext cx="292250" cy="67775"/>
            </a:xfrm>
            <a:custGeom>
              <a:avLst/>
              <a:gdLst/>
              <a:ahLst/>
              <a:cxnLst/>
              <a:rect l="l" t="t" r="r" b="b"/>
              <a:pathLst>
                <a:path w="11690" h="2711" extrusionOk="0">
                  <a:moveTo>
                    <a:pt x="1702" y="1387"/>
                  </a:moveTo>
                  <a:cubicBezTo>
                    <a:pt x="1891" y="1387"/>
                    <a:pt x="2049" y="1545"/>
                    <a:pt x="2049" y="1734"/>
                  </a:cubicBezTo>
                  <a:cubicBezTo>
                    <a:pt x="2049" y="1923"/>
                    <a:pt x="1891" y="2080"/>
                    <a:pt x="1702" y="2080"/>
                  </a:cubicBezTo>
                  <a:cubicBezTo>
                    <a:pt x="1513" y="2080"/>
                    <a:pt x="1356" y="1923"/>
                    <a:pt x="1356" y="1734"/>
                  </a:cubicBezTo>
                  <a:cubicBezTo>
                    <a:pt x="1356" y="1545"/>
                    <a:pt x="1513" y="1387"/>
                    <a:pt x="1702" y="1387"/>
                  </a:cubicBezTo>
                  <a:close/>
                  <a:moveTo>
                    <a:pt x="3120" y="1387"/>
                  </a:moveTo>
                  <a:cubicBezTo>
                    <a:pt x="3309" y="1387"/>
                    <a:pt x="3466" y="1545"/>
                    <a:pt x="3466" y="1734"/>
                  </a:cubicBezTo>
                  <a:cubicBezTo>
                    <a:pt x="3466" y="1923"/>
                    <a:pt x="3309" y="2080"/>
                    <a:pt x="3120" y="2080"/>
                  </a:cubicBezTo>
                  <a:cubicBezTo>
                    <a:pt x="2931" y="2080"/>
                    <a:pt x="2773" y="1923"/>
                    <a:pt x="2773" y="1734"/>
                  </a:cubicBezTo>
                  <a:cubicBezTo>
                    <a:pt x="2773" y="1545"/>
                    <a:pt x="2931" y="1387"/>
                    <a:pt x="3120" y="1387"/>
                  </a:cubicBezTo>
                  <a:close/>
                  <a:moveTo>
                    <a:pt x="9985" y="1417"/>
                  </a:moveTo>
                  <a:cubicBezTo>
                    <a:pt x="10400" y="1417"/>
                    <a:pt x="10449" y="2080"/>
                    <a:pt x="9956" y="2080"/>
                  </a:cubicBezTo>
                  <a:lnTo>
                    <a:pt x="5861" y="2080"/>
                  </a:lnTo>
                  <a:cubicBezTo>
                    <a:pt x="5451" y="2080"/>
                    <a:pt x="5388" y="1418"/>
                    <a:pt x="5861" y="1418"/>
                  </a:cubicBezTo>
                  <a:lnTo>
                    <a:pt x="9956" y="1418"/>
                  </a:lnTo>
                  <a:cubicBezTo>
                    <a:pt x="9966" y="1418"/>
                    <a:pt x="9976" y="1417"/>
                    <a:pt x="9985" y="1417"/>
                  </a:cubicBezTo>
                  <a:close/>
                  <a:moveTo>
                    <a:pt x="1041" y="1"/>
                  </a:moveTo>
                  <a:cubicBezTo>
                    <a:pt x="473" y="1"/>
                    <a:pt x="1" y="473"/>
                    <a:pt x="1" y="1040"/>
                  </a:cubicBezTo>
                  <a:lnTo>
                    <a:pt x="1" y="2710"/>
                  </a:lnTo>
                  <a:lnTo>
                    <a:pt x="11689" y="2710"/>
                  </a:lnTo>
                  <a:lnTo>
                    <a:pt x="11689" y="1040"/>
                  </a:lnTo>
                  <a:cubicBezTo>
                    <a:pt x="11658" y="473"/>
                    <a:pt x="11248" y="1"/>
                    <a:pt x="1065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" name="Google Shape;148;p16"/>
            <p:cNvSpPr/>
            <p:nvPr/>
          </p:nvSpPr>
          <p:spPr>
            <a:xfrm>
              <a:off x="-3031325" y="3687250"/>
              <a:ext cx="292250" cy="153600"/>
            </a:xfrm>
            <a:custGeom>
              <a:avLst/>
              <a:gdLst/>
              <a:ahLst/>
              <a:cxnLst/>
              <a:rect l="l" t="t" r="r" b="b"/>
              <a:pathLst>
                <a:path w="11690" h="6144" extrusionOk="0">
                  <a:moveTo>
                    <a:pt x="1" y="0"/>
                  </a:moveTo>
                  <a:lnTo>
                    <a:pt x="1" y="5104"/>
                  </a:lnTo>
                  <a:lnTo>
                    <a:pt x="64" y="5104"/>
                  </a:lnTo>
                  <a:cubicBezTo>
                    <a:pt x="64" y="5671"/>
                    <a:pt x="536" y="6144"/>
                    <a:pt x="1104" y="6144"/>
                  </a:cubicBezTo>
                  <a:lnTo>
                    <a:pt x="4475" y="6144"/>
                  </a:lnTo>
                  <a:cubicBezTo>
                    <a:pt x="4317" y="5671"/>
                    <a:pt x="4223" y="5199"/>
                    <a:pt x="4223" y="4695"/>
                  </a:cubicBezTo>
                  <a:lnTo>
                    <a:pt x="4223" y="2395"/>
                  </a:lnTo>
                  <a:cubicBezTo>
                    <a:pt x="4223" y="1790"/>
                    <a:pt x="4686" y="1366"/>
                    <a:pt x="5227" y="1366"/>
                  </a:cubicBezTo>
                  <a:cubicBezTo>
                    <a:pt x="5362" y="1366"/>
                    <a:pt x="5502" y="1393"/>
                    <a:pt x="5640" y="1450"/>
                  </a:cubicBezTo>
                  <a:cubicBezTo>
                    <a:pt x="5735" y="1481"/>
                    <a:pt x="5861" y="1544"/>
                    <a:pt x="5987" y="1544"/>
                  </a:cubicBezTo>
                  <a:cubicBezTo>
                    <a:pt x="6144" y="1544"/>
                    <a:pt x="6365" y="1450"/>
                    <a:pt x="6900" y="977"/>
                  </a:cubicBezTo>
                  <a:cubicBezTo>
                    <a:pt x="7090" y="788"/>
                    <a:pt x="7349" y="693"/>
                    <a:pt x="7613" y="693"/>
                  </a:cubicBezTo>
                  <a:cubicBezTo>
                    <a:pt x="7877" y="693"/>
                    <a:pt x="8145" y="788"/>
                    <a:pt x="8350" y="977"/>
                  </a:cubicBezTo>
                  <a:cubicBezTo>
                    <a:pt x="8822" y="1450"/>
                    <a:pt x="9106" y="1544"/>
                    <a:pt x="9263" y="1544"/>
                  </a:cubicBezTo>
                  <a:cubicBezTo>
                    <a:pt x="9358" y="1544"/>
                    <a:pt x="9484" y="1481"/>
                    <a:pt x="9610" y="1450"/>
                  </a:cubicBezTo>
                  <a:cubicBezTo>
                    <a:pt x="9742" y="1393"/>
                    <a:pt x="9878" y="1366"/>
                    <a:pt x="10011" y="1366"/>
                  </a:cubicBezTo>
                  <a:cubicBezTo>
                    <a:pt x="10544" y="1366"/>
                    <a:pt x="11028" y="1790"/>
                    <a:pt x="11028" y="2395"/>
                  </a:cubicBezTo>
                  <a:lnTo>
                    <a:pt x="11028" y="4695"/>
                  </a:lnTo>
                  <a:cubicBezTo>
                    <a:pt x="11028" y="5199"/>
                    <a:pt x="10933" y="5671"/>
                    <a:pt x="10744" y="6144"/>
                  </a:cubicBezTo>
                  <a:cubicBezTo>
                    <a:pt x="11248" y="6112"/>
                    <a:pt x="11689" y="5671"/>
                    <a:pt x="11689" y="5104"/>
                  </a:cubicBezTo>
                  <a:lnTo>
                    <a:pt x="11689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" name="Google Shape;149;p16"/>
            <p:cNvSpPr/>
            <p:nvPr/>
          </p:nvSpPr>
          <p:spPr>
            <a:xfrm>
              <a:off x="-2908450" y="3724275"/>
              <a:ext cx="59900" cy="164625"/>
            </a:xfrm>
            <a:custGeom>
              <a:avLst/>
              <a:gdLst/>
              <a:ahLst/>
              <a:cxnLst/>
              <a:rect l="l" t="t" r="r" b="b"/>
              <a:pathLst>
                <a:path w="2396" h="6585" extrusionOk="0">
                  <a:moveTo>
                    <a:pt x="2395" y="0"/>
                  </a:moveTo>
                  <a:cubicBezTo>
                    <a:pt x="1904" y="491"/>
                    <a:pt x="1500" y="721"/>
                    <a:pt x="1085" y="721"/>
                  </a:cubicBezTo>
                  <a:cubicBezTo>
                    <a:pt x="887" y="721"/>
                    <a:pt x="687" y="669"/>
                    <a:pt x="473" y="567"/>
                  </a:cubicBezTo>
                  <a:cubicBezTo>
                    <a:pt x="423" y="548"/>
                    <a:pt x="374" y="539"/>
                    <a:pt x="327" y="539"/>
                  </a:cubicBezTo>
                  <a:cubicBezTo>
                    <a:pt x="142" y="539"/>
                    <a:pt x="1" y="681"/>
                    <a:pt x="1" y="882"/>
                  </a:cubicBezTo>
                  <a:lnTo>
                    <a:pt x="1" y="3214"/>
                  </a:lnTo>
                  <a:cubicBezTo>
                    <a:pt x="1" y="3718"/>
                    <a:pt x="127" y="4222"/>
                    <a:pt x="316" y="4663"/>
                  </a:cubicBezTo>
                  <a:cubicBezTo>
                    <a:pt x="725" y="5513"/>
                    <a:pt x="1387" y="6238"/>
                    <a:pt x="2395" y="6585"/>
                  </a:cubicBezTo>
                  <a:lnTo>
                    <a:pt x="2395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" name="Google Shape;150;p16"/>
            <p:cNvSpPr/>
            <p:nvPr/>
          </p:nvSpPr>
          <p:spPr>
            <a:xfrm>
              <a:off x="-2831250" y="3725850"/>
              <a:ext cx="59875" cy="163850"/>
            </a:xfrm>
            <a:custGeom>
              <a:avLst/>
              <a:gdLst/>
              <a:ahLst/>
              <a:cxnLst/>
              <a:rect l="l" t="t" r="r" b="b"/>
              <a:pathLst>
                <a:path w="2395" h="6554" extrusionOk="0">
                  <a:moveTo>
                    <a:pt x="0" y="0"/>
                  </a:moveTo>
                  <a:lnTo>
                    <a:pt x="0" y="6553"/>
                  </a:lnTo>
                  <a:cubicBezTo>
                    <a:pt x="1008" y="6175"/>
                    <a:pt x="1670" y="5450"/>
                    <a:pt x="2079" y="4631"/>
                  </a:cubicBezTo>
                  <a:cubicBezTo>
                    <a:pt x="2269" y="4159"/>
                    <a:pt x="2395" y="3686"/>
                    <a:pt x="2395" y="3182"/>
                  </a:cubicBezTo>
                  <a:lnTo>
                    <a:pt x="2395" y="851"/>
                  </a:lnTo>
                  <a:cubicBezTo>
                    <a:pt x="2395" y="623"/>
                    <a:pt x="2212" y="477"/>
                    <a:pt x="2042" y="477"/>
                  </a:cubicBezTo>
                  <a:cubicBezTo>
                    <a:pt x="2000" y="477"/>
                    <a:pt x="1959" y="485"/>
                    <a:pt x="1922" y="504"/>
                  </a:cubicBezTo>
                  <a:cubicBezTo>
                    <a:pt x="1704" y="598"/>
                    <a:pt x="1496" y="647"/>
                    <a:pt x="1291" y="647"/>
                  </a:cubicBezTo>
                  <a:cubicBezTo>
                    <a:pt x="873" y="647"/>
                    <a:pt x="465" y="444"/>
                    <a:pt x="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51" name="Google Shape;151;p16"/>
          <p:cNvSpPr txBox="1"/>
          <p:nvPr/>
        </p:nvSpPr>
        <p:spPr>
          <a:xfrm>
            <a:off x="1147500" y="1159600"/>
            <a:ext cx="7776000" cy="9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ru" sz="1467">
                <a:latin typeface="Raleway"/>
                <a:ea typeface="Raleway"/>
                <a:cs typeface="Raleway"/>
                <a:sym typeface="Raleway"/>
              </a:rPr>
              <a:t>Возможности КриптоАРМ.Документы:</a:t>
            </a:r>
            <a:endParaRPr sz="1467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524434" y="365125"/>
            <a:ext cx="10515600" cy="6478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000"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dirty="0" err="1"/>
              <a:t>КриптоАРМ</a:t>
            </a:r>
            <a:r>
              <a:rPr lang="ru-RU" dirty="0"/>
              <a:t>. Документы - ЭДО в соответствии с 63-ФЗ</a:t>
            </a:r>
          </a:p>
        </p:txBody>
      </p:sp>
      <p:sp>
        <p:nvSpPr>
          <p:cNvPr id="4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320218" y="6401173"/>
            <a:ext cx="2743200" cy="365125"/>
          </a:xfrm>
        </p:spPr>
        <p:txBody>
          <a:bodyPr/>
          <a:lstStyle/>
          <a:p>
            <a:r>
              <a:rPr lang="ru-RU" dirty="0" smtClean="0"/>
              <a:t>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5162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367" y="182873"/>
            <a:ext cx="8461265" cy="6492253"/>
          </a:xfrm>
          <a:prstGeom prst="rect">
            <a:avLst/>
          </a:prstGeom>
        </p:spPr>
      </p:pic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320218" y="6401173"/>
            <a:ext cx="2743200" cy="365125"/>
          </a:xfrm>
        </p:spPr>
        <p:txBody>
          <a:bodyPr/>
          <a:lstStyle/>
          <a:p>
            <a:r>
              <a:rPr lang="ru-RU" dirty="0" smtClean="0"/>
              <a:t>13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491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367" y="182873"/>
            <a:ext cx="8461265" cy="6492253"/>
          </a:xfrm>
          <a:prstGeom prst="rect">
            <a:avLst/>
          </a:prstGeom>
        </p:spPr>
      </p:pic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320218" y="6401173"/>
            <a:ext cx="2743200" cy="365125"/>
          </a:xfrm>
        </p:spPr>
        <p:txBody>
          <a:bodyPr/>
          <a:lstStyle/>
          <a:p>
            <a:r>
              <a:rPr lang="ru-RU" dirty="0" smtClean="0"/>
              <a:t>14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809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311384"/>
            <a:ext cx="12192000" cy="423523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Google Shape;89;p6"/>
          <p:cNvSpPr txBox="1">
            <a:spLocks noGrp="1"/>
          </p:cNvSpPr>
          <p:nvPr>
            <p:ph type="title"/>
          </p:nvPr>
        </p:nvSpPr>
        <p:spPr>
          <a:xfrm>
            <a:off x="1247698" y="1929948"/>
            <a:ext cx="9796819" cy="2998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ru-RU" b="1" spc="20" dirty="0" smtClean="0"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endParaRPr lang="ru-RU" b="1" spc="2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40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363" y="365125"/>
            <a:ext cx="10515600" cy="647887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Традиционные модели построения ИС</a:t>
            </a:r>
            <a:endParaRPr lang="ru-RU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23" y="1363667"/>
            <a:ext cx="11092154" cy="4973376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320218" y="6401173"/>
            <a:ext cx="2743200" cy="365125"/>
          </a:xfrm>
        </p:spPr>
        <p:txBody>
          <a:bodyPr/>
          <a:lstStyle/>
          <a:p>
            <a:fld id="{A5FA266F-EFC2-4F70-878C-D8D04A122138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710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901" y="1500458"/>
            <a:ext cx="8179331" cy="414835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24434" y="1282110"/>
            <a:ext cx="2483377" cy="911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Реализует все принципы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построения портальных решений  и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объединяет: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625333" y="2799495"/>
            <a:ext cx="175946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spc="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корпоративным контентом (новости, объявления, календарь, документы, личные кабинеты, сайты подразделений и рабочих групп)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543043" y="3072666"/>
            <a:ext cx="175946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spc="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Автоматизацию ключевых процессов </a:t>
            </a:r>
          </a:p>
          <a:p>
            <a:pPr algn="ctr"/>
            <a:r>
              <a:rPr lang="ru-RU" sz="1000" b="1" spc="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(образование, наука, </a:t>
            </a:r>
            <a:r>
              <a:rPr lang="ru-RU" sz="1000" b="1" spc="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стипендии, другие сервисы)</a:t>
            </a:r>
            <a:endParaRPr lang="ru-RU" sz="1000" b="1" spc="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876" y="3280415"/>
            <a:ext cx="2076450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spc="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BI-</a:t>
            </a:r>
            <a:r>
              <a:rPr lang="ru-RU" sz="1000" b="1" spc="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систему </a:t>
            </a:r>
          </a:p>
          <a:p>
            <a:pPr algn="ctr"/>
            <a:r>
              <a:rPr lang="ru-RU" sz="1000" b="1" spc="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(аналитика</a:t>
            </a:r>
          </a:p>
          <a:p>
            <a:pPr algn="ctr"/>
            <a:r>
              <a:rPr lang="ru-RU" sz="1000" b="1" spc="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отчетность</a:t>
            </a:r>
            <a:r>
              <a:rPr lang="en-US" sz="1000" b="1" spc="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524434" y="365125"/>
            <a:ext cx="10515600" cy="6478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000"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dirty="0"/>
              <a:t>Портальное решение ЮНИВУЗ-Комплекс</a:t>
            </a:r>
          </a:p>
        </p:txBody>
      </p:sp>
      <p:sp>
        <p:nvSpPr>
          <p:cNvPr id="1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320218" y="6401173"/>
            <a:ext cx="2743200" cy="365125"/>
          </a:xfrm>
        </p:spPr>
        <p:txBody>
          <a:bodyPr/>
          <a:lstStyle/>
          <a:p>
            <a:r>
              <a:rPr lang="ru-RU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750558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77" y="342169"/>
            <a:ext cx="11367247" cy="6173663"/>
          </a:xfrm>
          <a:prstGeom prst="rect">
            <a:avLst/>
          </a:prstGeom>
        </p:spPr>
      </p:pic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320218" y="6401173"/>
            <a:ext cx="2743200" cy="365125"/>
          </a:xfrm>
        </p:spPr>
        <p:txBody>
          <a:bodyPr/>
          <a:lstStyle/>
          <a:p>
            <a:r>
              <a:rPr lang="ru-RU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8349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134" y="576066"/>
            <a:ext cx="9887732" cy="5705868"/>
          </a:xfrm>
          <a:prstGeom prst="rect">
            <a:avLst/>
          </a:prstGeom>
        </p:spPr>
      </p:pic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320218" y="6401173"/>
            <a:ext cx="2743200" cy="365125"/>
          </a:xfrm>
        </p:spPr>
        <p:txBody>
          <a:bodyPr/>
          <a:lstStyle/>
          <a:p>
            <a:r>
              <a:rPr lang="ru-RU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54581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320218" y="6401173"/>
            <a:ext cx="2743200" cy="365125"/>
          </a:xfrm>
        </p:spPr>
        <p:txBody>
          <a:bodyPr/>
          <a:lstStyle/>
          <a:p>
            <a:r>
              <a:rPr lang="ru-RU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918472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10664190" cy="685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9"/>
          <a:stretch/>
        </p:blipFill>
        <p:spPr>
          <a:xfrm>
            <a:off x="0" y="0"/>
            <a:ext cx="10661042" cy="6858000"/>
          </a:xfrm>
          <a:prstGeom prst="rect">
            <a:avLst/>
          </a:prstGeom>
        </p:spPr>
      </p:pic>
      <p:sp>
        <p:nvSpPr>
          <p:cNvPr id="13" name="Google Shape;89;p6"/>
          <p:cNvSpPr txBox="1">
            <a:spLocks noGrp="1"/>
          </p:cNvSpPr>
          <p:nvPr>
            <p:ph type="title"/>
          </p:nvPr>
        </p:nvSpPr>
        <p:spPr>
          <a:xfrm>
            <a:off x="1480782" y="1305545"/>
            <a:ext cx="8032116" cy="1852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Мобильное</a:t>
            </a:r>
            <a:b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приложение</a:t>
            </a:r>
            <a:b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для студентов</a:t>
            </a:r>
            <a:endParaRPr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207" y="4206241"/>
            <a:ext cx="2015556" cy="59539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207" y="5014642"/>
            <a:ext cx="2008823" cy="593405"/>
          </a:xfrm>
          <a:prstGeom prst="rect">
            <a:avLst/>
          </a:prstGeom>
        </p:spPr>
      </p:pic>
      <p:sp>
        <p:nvSpPr>
          <p:cNvPr id="11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320218" y="6401173"/>
            <a:ext cx="2743200" cy="365125"/>
          </a:xfrm>
        </p:spPr>
        <p:txBody>
          <a:bodyPr/>
          <a:lstStyle/>
          <a:p>
            <a:r>
              <a:rPr lang="ru-RU" dirty="0"/>
              <a:t>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689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10664190" cy="685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90" y="0"/>
            <a:ext cx="3857625" cy="685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2095" y="0"/>
            <a:ext cx="3857625" cy="6858000"/>
          </a:xfrm>
          <a:prstGeom prst="rect">
            <a:avLst/>
          </a:prstGeom>
        </p:spPr>
      </p:pic>
      <p:sp>
        <p:nvSpPr>
          <p:cNvPr id="11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320218" y="6401173"/>
            <a:ext cx="2743200" cy="365125"/>
          </a:xfrm>
        </p:spPr>
        <p:txBody>
          <a:bodyPr/>
          <a:lstStyle/>
          <a:p>
            <a:r>
              <a:rPr lang="ru-RU" dirty="0" smtClean="0"/>
              <a:t>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696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10664190" cy="685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9" y="0"/>
            <a:ext cx="3857625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2094" y="0"/>
            <a:ext cx="3857625" cy="6858000"/>
          </a:xfrm>
          <a:prstGeom prst="rect">
            <a:avLst/>
          </a:prstGeom>
        </p:spPr>
      </p:pic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320218" y="6401173"/>
            <a:ext cx="2743200" cy="365125"/>
          </a:xfrm>
        </p:spPr>
        <p:txBody>
          <a:bodyPr/>
          <a:lstStyle/>
          <a:p>
            <a:r>
              <a:rPr lang="ru-RU" dirty="0"/>
              <a:t>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693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B02559A99BF3E6489D63ED5DAD37EEF6" ma:contentTypeVersion="0" ma:contentTypeDescription="Создание документа." ma:contentTypeScope="" ma:versionID="faaf6bf98d4c6d04ac22e5cfc6d71266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02f955febea7e716b4e91cddba171100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66AB20A-84A0-4609-82AD-3A5A25D11E6F}">
  <ds:schemaRefs>
    <ds:schemaRef ds:uri="http://schemas.microsoft.com/office/2006/metadata/properties"/>
    <ds:schemaRef ds:uri="http://purl.org/dc/elements/1.1/"/>
    <ds:schemaRef ds:uri="http://purl.org/dc/terms/"/>
    <ds:schemaRef ds:uri="http://schemas.microsoft.com/office/infopath/2007/PartnerControls"/>
    <ds:schemaRef ds:uri="http://purl.org/dc/dcmitype/"/>
    <ds:schemaRef ds:uri="http://www.w3.org/XML/1998/namespace"/>
    <ds:schemaRef ds:uri="http://schemas.microsoft.com/office/2006/documentManagement/type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12837B4F-C45E-4308-9D75-492E7375EFA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D50BAFB1-2501-4909-8555-6D70DCD1949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1211</Words>
  <Application>Microsoft Office PowerPoint</Application>
  <PresentationFormat>Широкоэкранный</PresentationFormat>
  <Paragraphs>144</Paragraphs>
  <Slides>15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Raleway</vt:lpstr>
      <vt:lpstr>Raleway Light</vt:lpstr>
      <vt:lpstr>Тема Office</vt:lpstr>
      <vt:lpstr>Трансформация традиционной модели информационных систем и сервисов университета для обеспечения возможности межвузовской интеграции</vt:lpstr>
      <vt:lpstr>Традиционные модели построения ИС</vt:lpstr>
      <vt:lpstr>Презентация PowerPoint</vt:lpstr>
      <vt:lpstr>Презентация PowerPoint</vt:lpstr>
      <vt:lpstr>Презентация PowerPoint</vt:lpstr>
      <vt:lpstr>Презентация PowerPoint</vt:lpstr>
      <vt:lpstr>Мобильное приложение для студентов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Трансформация традиционной модели информационных систем и сервисов университета для обеспечения возможности межвузовской интеграции</dc:title>
  <dc:creator>Царегородцев Александр Сергеевич</dc:creator>
  <cp:lastModifiedBy>Царегородцев Александр Сергеевич</cp:lastModifiedBy>
  <cp:revision>41</cp:revision>
  <dcterms:created xsi:type="dcterms:W3CDTF">2019-11-12T12:54:27Z</dcterms:created>
  <dcterms:modified xsi:type="dcterms:W3CDTF">2019-11-14T10:38:21Z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0x010100B02559A99BF3E6489D63ED5DAD37EEF6</vt:lpwstr>
  </property>
</Properties>
</file>