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296" r:id="rId3"/>
    <p:sldId id="298" r:id="rId4"/>
    <p:sldId id="299" r:id="rId5"/>
    <p:sldId id="304" r:id="rId6"/>
    <p:sldId id="305" r:id="rId7"/>
    <p:sldId id="297" r:id="rId8"/>
    <p:sldId id="300" r:id="rId9"/>
    <p:sldId id="267" r:id="rId10"/>
    <p:sldId id="301" r:id="rId11"/>
    <p:sldId id="295" r:id="rId12"/>
    <p:sldId id="306" r:id="rId13"/>
    <p:sldId id="307" r:id="rId14"/>
    <p:sldId id="294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F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1EB7FD-276F-4AC8-BD0F-80AB7A8A82BC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5856C8-28A5-477B-A9B1-AD84811F05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261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36221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200" dirty="0">
              <a:effectLst/>
              <a:latin typeface="+mj-lt"/>
              <a:ea typeface="+mj-ea"/>
              <a:cs typeface="+mj-cs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4038734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200" dirty="0">
              <a:effectLst/>
              <a:latin typeface="+mj-lt"/>
              <a:ea typeface="+mj-ea"/>
              <a:cs typeface="+mj-cs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8588057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200" dirty="0">
              <a:effectLst/>
              <a:latin typeface="+mj-lt"/>
              <a:ea typeface="+mj-ea"/>
              <a:cs typeface="+mj-cs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4031726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200" dirty="0">
              <a:effectLst/>
              <a:latin typeface="+mj-lt"/>
              <a:ea typeface="+mj-ea"/>
              <a:cs typeface="+mj-cs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617164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200" dirty="0">
              <a:effectLst/>
              <a:latin typeface="+mj-lt"/>
              <a:ea typeface="+mj-ea"/>
              <a:cs typeface="+mj-cs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2807378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200" dirty="0">
              <a:effectLst/>
              <a:latin typeface="+mj-lt"/>
              <a:ea typeface="+mj-ea"/>
              <a:cs typeface="+mj-cs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8532123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200" dirty="0">
              <a:effectLst/>
              <a:latin typeface="+mj-lt"/>
              <a:ea typeface="+mj-ea"/>
              <a:cs typeface="+mj-cs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7568422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200" dirty="0">
              <a:effectLst/>
              <a:latin typeface="+mj-lt"/>
              <a:ea typeface="+mj-ea"/>
              <a:cs typeface="+mj-cs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9246237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200" dirty="0">
              <a:effectLst/>
              <a:latin typeface="+mj-lt"/>
              <a:ea typeface="+mj-ea"/>
              <a:cs typeface="+mj-cs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8092541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200" dirty="0">
              <a:effectLst/>
              <a:latin typeface="+mj-lt"/>
              <a:ea typeface="+mj-ea"/>
              <a:cs typeface="+mj-cs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5428895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200" dirty="0">
              <a:effectLst/>
              <a:latin typeface="+mj-lt"/>
              <a:ea typeface="+mj-ea"/>
              <a:cs typeface="+mj-cs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41116527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200" dirty="0">
              <a:effectLst/>
              <a:latin typeface="+mj-lt"/>
              <a:ea typeface="+mj-ea"/>
              <a:cs typeface="+mj-cs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6243574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F8534-7AF9-418A-B376-9BBFF22D3385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5FC13-42FF-42B4-945B-345D36B028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7449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F8534-7AF9-418A-B376-9BBFF22D3385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5FC13-42FF-42B4-945B-345D36B028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668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F8534-7AF9-418A-B376-9BBFF22D3385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5FC13-42FF-42B4-945B-345D36B028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7878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F8534-7AF9-418A-B376-9BBFF22D3385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5FC13-42FF-42B4-945B-345D36B028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0090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F8534-7AF9-418A-B376-9BBFF22D3385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5FC13-42FF-42B4-945B-345D36B028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623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F8534-7AF9-418A-B376-9BBFF22D3385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5FC13-42FF-42B4-945B-345D36B028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2702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F8534-7AF9-418A-B376-9BBFF22D3385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5FC13-42FF-42B4-945B-345D36B028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090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F8534-7AF9-418A-B376-9BBFF22D3385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5FC13-42FF-42B4-945B-345D36B028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3076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F8534-7AF9-418A-B376-9BBFF22D3385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5FC13-42FF-42B4-945B-345D36B028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3849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F8534-7AF9-418A-B376-9BBFF22D3385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5FC13-42FF-42B4-945B-345D36B028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6988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F8534-7AF9-418A-B376-9BBFF22D3385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5FC13-42FF-42B4-945B-345D36B028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5952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6F8534-7AF9-418A-B376-9BBFF22D3385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05FC13-42FF-42B4-945B-345D36B028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6143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student.urfu.ru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image1.pn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2903540"/>
          </a:xfrm>
          <a:prstGeom prst="rect">
            <a:avLst/>
          </a:prstGeom>
          <a:ln w="12700">
            <a:miter lim="400000"/>
          </a:ln>
        </p:spPr>
      </p:pic>
      <p:sp>
        <p:nvSpPr>
          <p:cNvPr id="50" name="Shape 50"/>
          <p:cNvSpPr/>
          <p:nvPr/>
        </p:nvSpPr>
        <p:spPr>
          <a:xfrm>
            <a:off x="2387278" y="3019365"/>
            <a:ext cx="7520633" cy="13849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lvl="0" algn="ctr"/>
            <a:r>
              <a:rPr lang="ru-RU" sz="2800" dirty="0"/>
              <a:t>Продуктовый подход и образовательная экосистема УрФУ при реализации индивидуальных образовательных траекторий</a:t>
            </a:r>
            <a:endParaRPr sz="2400" b="1" dirty="0">
              <a:latin typeface="Calibri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51" name="Shape 51"/>
          <p:cNvSpPr/>
          <p:nvPr/>
        </p:nvSpPr>
        <p:spPr>
          <a:xfrm>
            <a:off x="5509760" y="4754515"/>
            <a:ext cx="4824413" cy="8156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lvl="0" algn="r"/>
            <a:r>
              <a:rPr lang="ru-RU" sz="2000" b="1" dirty="0" smtClean="0">
                <a:latin typeface="Calibri"/>
                <a:ea typeface="Calibri"/>
                <a:cs typeface="Calibri"/>
                <a:sym typeface="Calibri"/>
              </a:rPr>
              <a:t>Сысков Алексей Мстиславович</a:t>
            </a:r>
            <a:endParaRPr sz="2000" b="1" dirty="0">
              <a:latin typeface="Calibri"/>
              <a:ea typeface="Calibri"/>
              <a:cs typeface="Calibri"/>
              <a:sym typeface="Calibri"/>
            </a:endParaRPr>
          </a:p>
          <a:p>
            <a:pPr lvl="0" algn="r"/>
            <a:r>
              <a:rPr lang="ru-RU" sz="900" b="1" dirty="0" smtClean="0">
                <a:latin typeface="Calibri"/>
                <a:ea typeface="Calibri"/>
                <a:cs typeface="Calibri"/>
                <a:sym typeface="Calibri"/>
              </a:rPr>
              <a:t>Начальник управления </a:t>
            </a:r>
          </a:p>
          <a:p>
            <a:pPr lvl="0" algn="r"/>
            <a:r>
              <a:rPr lang="ru-RU" sz="900" b="1" dirty="0" smtClean="0">
                <a:latin typeface="Calibri"/>
                <a:ea typeface="Calibri"/>
                <a:cs typeface="Calibri"/>
                <a:sym typeface="Calibri"/>
              </a:rPr>
              <a:t>Управление информационных систем учебного процесса </a:t>
            </a:r>
          </a:p>
          <a:p>
            <a:pPr lvl="0" algn="r"/>
            <a:r>
              <a:rPr lang="ru-RU" sz="900" b="1" dirty="0" smtClean="0">
                <a:latin typeface="Calibri"/>
                <a:ea typeface="Calibri"/>
                <a:cs typeface="Calibri"/>
                <a:sym typeface="Calibri"/>
              </a:rPr>
              <a:t>Дирекция информационных технологий </a:t>
            </a:r>
            <a:endParaRPr sz="900" b="1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" name="Shape 51"/>
          <p:cNvSpPr/>
          <p:nvPr/>
        </p:nvSpPr>
        <p:spPr>
          <a:xfrm>
            <a:off x="3735389" y="5954045"/>
            <a:ext cx="4824413" cy="4001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lvl="0" algn="ctr"/>
            <a:r>
              <a:rPr lang="ru-RU" sz="2000" dirty="0" smtClean="0">
                <a:latin typeface="Calibri"/>
                <a:ea typeface="Calibri"/>
                <a:cs typeface="Calibri"/>
                <a:sym typeface="Calibri"/>
              </a:rPr>
              <a:t>14 ноября </a:t>
            </a:r>
            <a:r>
              <a:rPr lang="ru-RU" sz="2000" dirty="0" smtClean="0">
                <a:latin typeface="Calibri"/>
                <a:ea typeface="Calibri"/>
                <a:cs typeface="Calibri"/>
                <a:sym typeface="Calibri"/>
              </a:rPr>
              <a:t>2019 </a:t>
            </a:r>
            <a:r>
              <a:rPr lang="ru-RU" sz="2000" dirty="0">
                <a:latin typeface="Calibri"/>
                <a:ea typeface="Calibri"/>
                <a:cs typeface="Calibri"/>
                <a:sym typeface="Calibri"/>
              </a:rPr>
              <a:t>г.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71616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lvl="0"/>
            <a:fld id="{86CB4B4D-7CA3-9044-876B-883B54F8677D}" type="slidenum">
              <a:rPr lang="ru-RU" smtClean="0"/>
              <a:pPr lvl="0"/>
              <a:t>10</a:t>
            </a:fld>
            <a:endParaRPr lang="ru-RU" dirty="0"/>
          </a:p>
        </p:txBody>
      </p:sp>
      <p:pic>
        <p:nvPicPr>
          <p:cNvPr id="4" name="image2.pn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3998" y="-9297"/>
            <a:ext cx="9144002" cy="622303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AutoShape 4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1831975" y="7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1984375" y="1603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2136775" y="3127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2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2289175" y="4651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4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2441575" y="6175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6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2593975" y="769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3193200" y="159306"/>
            <a:ext cx="67685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Автономное существование в экосистеме. Уникальные траектории</a:t>
            </a:r>
            <a:endParaRPr lang="ru-RU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32524" y="649800"/>
            <a:ext cx="8326951" cy="555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812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lvl="0"/>
            <a:fld id="{86CB4B4D-7CA3-9044-876B-883B54F8677D}" type="slidenum">
              <a:rPr lang="ru-RU" smtClean="0"/>
              <a:pPr lvl="0"/>
              <a:t>11</a:t>
            </a:fld>
            <a:endParaRPr lang="ru-RU" dirty="0"/>
          </a:p>
        </p:txBody>
      </p:sp>
      <p:pic>
        <p:nvPicPr>
          <p:cNvPr id="4" name="image2.pn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3998" y="-9297"/>
            <a:ext cx="9144002" cy="622303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AutoShape 4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1831975" y="7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1984375" y="1603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2136775" y="3127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2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2289175" y="4651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388915" y="935041"/>
            <a:ext cx="21110516" cy="46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3193200" y="159306"/>
            <a:ext cx="67685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Автономное существование в экосистеме. Уникальные траектории</a:t>
            </a:r>
            <a:endParaRPr lang="ru-RU" dirty="0"/>
          </a:p>
        </p:txBody>
      </p:sp>
      <p:grpSp>
        <p:nvGrpSpPr>
          <p:cNvPr id="72" name="Группа 71"/>
          <p:cNvGrpSpPr/>
          <p:nvPr/>
        </p:nvGrpSpPr>
        <p:grpSpPr>
          <a:xfrm>
            <a:off x="3531589" y="1088923"/>
            <a:ext cx="7822211" cy="5267427"/>
            <a:chOff x="2441575" y="617538"/>
            <a:chExt cx="7822211" cy="5267427"/>
          </a:xfrm>
        </p:grpSpPr>
        <p:sp>
          <p:nvSpPr>
            <p:cNvPr id="10" name="AutoShape 14" descr="Картинки по запросу информатизация"/>
            <p:cNvSpPr>
              <a:spLocks noChangeAspect="1" noChangeArrowheads="1"/>
            </p:cNvSpPr>
            <p:nvPr/>
          </p:nvSpPr>
          <p:spPr bwMode="auto">
            <a:xfrm>
              <a:off x="2441575" y="617538"/>
              <a:ext cx="304800" cy="3048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" name="AutoShape 16" descr="Картинки по запросу информатизация"/>
            <p:cNvSpPr>
              <a:spLocks noChangeAspect="1" noChangeArrowheads="1"/>
            </p:cNvSpPr>
            <p:nvPr/>
          </p:nvSpPr>
          <p:spPr bwMode="auto">
            <a:xfrm>
              <a:off x="2593975" y="769938"/>
              <a:ext cx="304800" cy="3048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" name="AutoShape 18" descr="Картинки по запросу информатизация"/>
            <p:cNvSpPr>
              <a:spLocks noChangeAspect="1" noChangeArrowheads="1"/>
            </p:cNvSpPr>
            <p:nvPr/>
          </p:nvSpPr>
          <p:spPr bwMode="auto">
            <a:xfrm>
              <a:off x="2746375" y="922338"/>
              <a:ext cx="304800" cy="3048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" name="AutoShape 20" descr="Картинки по запросу информатизация"/>
            <p:cNvSpPr>
              <a:spLocks noChangeAspect="1" noChangeArrowheads="1"/>
            </p:cNvSpPr>
            <p:nvPr/>
          </p:nvSpPr>
          <p:spPr bwMode="auto">
            <a:xfrm>
              <a:off x="2898775" y="1074738"/>
              <a:ext cx="304800" cy="3048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" name="AutoShape 22" descr="Картинки по запросу информатизация"/>
            <p:cNvSpPr>
              <a:spLocks noChangeAspect="1" noChangeArrowheads="1"/>
            </p:cNvSpPr>
            <p:nvPr/>
          </p:nvSpPr>
          <p:spPr bwMode="auto">
            <a:xfrm>
              <a:off x="3051175" y="1227138"/>
              <a:ext cx="304800" cy="3048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 rot="1944306">
              <a:off x="6957555" y="3293738"/>
              <a:ext cx="612777" cy="59834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Овал 18"/>
            <p:cNvSpPr/>
            <p:nvPr/>
          </p:nvSpPr>
          <p:spPr>
            <a:xfrm>
              <a:off x="8304211" y="2685297"/>
              <a:ext cx="612777" cy="59834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Овал 19"/>
            <p:cNvSpPr/>
            <p:nvPr/>
          </p:nvSpPr>
          <p:spPr>
            <a:xfrm rot="19070943">
              <a:off x="8220069" y="1019022"/>
              <a:ext cx="612777" cy="59834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Овал 20"/>
            <p:cNvSpPr/>
            <p:nvPr/>
          </p:nvSpPr>
          <p:spPr>
            <a:xfrm rot="20640042">
              <a:off x="5711822" y="733225"/>
              <a:ext cx="612777" cy="59834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Овал 21"/>
            <p:cNvSpPr/>
            <p:nvPr/>
          </p:nvSpPr>
          <p:spPr>
            <a:xfrm rot="1527544">
              <a:off x="4070277" y="3390360"/>
              <a:ext cx="612777" cy="59834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700784" y="3467934"/>
              <a:ext cx="150067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/>
                <a:t>Выбор программы</a:t>
              </a:r>
              <a:endParaRPr lang="ru-RU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481529" y="3144769"/>
              <a:ext cx="150067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/>
                <a:t>Выбор профиля</a:t>
              </a:r>
              <a:endParaRPr lang="ru-RU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8763115" y="955934"/>
              <a:ext cx="150067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/>
                <a:t>Выбор </a:t>
              </a:r>
              <a:r>
                <a:rPr lang="ru-RU" dirty="0" err="1" smtClean="0"/>
                <a:t>майнора</a:t>
              </a:r>
              <a:endParaRPr lang="ru-RU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577907" y="1417136"/>
              <a:ext cx="1500671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/>
                <a:t>Выбор уровневой дисциплины ИЯ</a:t>
              </a:r>
              <a:endParaRPr lang="ru-RU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778259" y="2852965"/>
              <a:ext cx="150067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/>
                <a:t>Выбор секции ФК</a:t>
              </a:r>
              <a:endParaRPr lang="ru-RU" dirty="0"/>
            </a:p>
          </p:txBody>
        </p:sp>
        <p:cxnSp>
          <p:nvCxnSpPr>
            <p:cNvPr id="48" name="Прямая соединительная линия 47"/>
            <p:cNvCxnSpPr>
              <a:stCxn id="14" idx="7"/>
              <a:endCxn id="19" idx="3"/>
            </p:cNvCxnSpPr>
            <p:nvPr/>
          </p:nvCxnSpPr>
          <p:spPr>
            <a:xfrm flipV="1">
              <a:off x="7560225" y="3196019"/>
              <a:ext cx="833725" cy="334390"/>
            </a:xfrm>
            <a:prstGeom prst="line">
              <a:avLst/>
            </a:prstGeom>
            <a:ln w="2540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Прямая соединительная линия 49"/>
            <p:cNvCxnSpPr>
              <a:stCxn id="19" idx="0"/>
              <a:endCxn id="20" idx="3"/>
            </p:cNvCxnSpPr>
            <p:nvPr/>
          </p:nvCxnSpPr>
          <p:spPr>
            <a:xfrm flipH="1" flipV="1">
              <a:off x="8507805" y="1620424"/>
              <a:ext cx="102795" cy="1064873"/>
            </a:xfrm>
            <a:prstGeom prst="line">
              <a:avLst/>
            </a:prstGeom>
            <a:ln w="2540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Прямая соединительная линия 51"/>
            <p:cNvCxnSpPr>
              <a:stCxn id="20" idx="1"/>
              <a:endCxn id="21" idx="6"/>
            </p:cNvCxnSpPr>
            <p:nvPr/>
          </p:nvCxnSpPr>
          <p:spPr>
            <a:xfrm flipH="1" flipV="1">
              <a:off x="6312731" y="947950"/>
              <a:ext cx="1911140" cy="358799"/>
            </a:xfrm>
            <a:prstGeom prst="line">
              <a:avLst/>
            </a:prstGeom>
            <a:ln w="2540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Прямая соединительная линия 53"/>
            <p:cNvCxnSpPr>
              <a:stCxn id="21" idx="3"/>
              <a:endCxn id="22" idx="0"/>
            </p:cNvCxnSpPr>
            <p:nvPr/>
          </p:nvCxnSpPr>
          <p:spPr>
            <a:xfrm flipH="1">
              <a:off x="4505271" y="1295467"/>
              <a:ext cx="1362990" cy="2123945"/>
            </a:xfrm>
            <a:prstGeom prst="line">
              <a:avLst/>
            </a:prstGeom>
            <a:ln w="2540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Прямая соединительная линия 67"/>
            <p:cNvCxnSpPr>
              <a:stCxn id="22" idx="6"/>
              <a:endCxn id="69" idx="2"/>
            </p:cNvCxnSpPr>
            <p:nvPr/>
          </p:nvCxnSpPr>
          <p:spPr>
            <a:xfrm>
              <a:off x="4653301" y="3821240"/>
              <a:ext cx="2504365" cy="1600357"/>
            </a:xfrm>
            <a:prstGeom prst="line">
              <a:avLst/>
            </a:prstGeom>
            <a:ln w="25400">
              <a:solidFill>
                <a:schemeClr val="accent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Овал 68"/>
            <p:cNvSpPr/>
            <p:nvPr/>
          </p:nvSpPr>
          <p:spPr>
            <a:xfrm rot="1944306">
              <a:off x="7109955" y="5286617"/>
              <a:ext cx="612777" cy="598348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 w="34925">
              <a:solidFill>
                <a:schemeClr val="accent1">
                  <a:shade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73" name="TextBox 72"/>
          <p:cNvSpPr txBox="1"/>
          <p:nvPr/>
        </p:nvSpPr>
        <p:spPr>
          <a:xfrm>
            <a:off x="669235" y="4919062"/>
            <a:ext cx="553401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 2016 года поступления </a:t>
            </a:r>
            <a:r>
              <a:rPr lang="ru-RU" b="1" dirty="0" smtClean="0"/>
              <a:t>студенты УРФУ</a:t>
            </a:r>
          </a:p>
          <a:p>
            <a:r>
              <a:rPr lang="ru-RU" dirty="0" smtClean="0"/>
              <a:t>Сформировали </a:t>
            </a:r>
            <a:r>
              <a:rPr lang="ru-RU" b="1" dirty="0" smtClean="0"/>
              <a:t>более 12 000 уникальных </a:t>
            </a:r>
            <a:r>
              <a:rPr lang="ru-RU" dirty="0" smtClean="0"/>
              <a:t>траекторий.</a:t>
            </a:r>
          </a:p>
          <a:p>
            <a:r>
              <a:rPr lang="ru-RU" dirty="0" smtClean="0"/>
              <a:t>Никакие изменения в орг. структуру не вносились.</a:t>
            </a:r>
          </a:p>
          <a:p>
            <a:r>
              <a:rPr lang="ru-RU" dirty="0" smtClean="0"/>
              <a:t>Уникальная траектория – учится только один студент.</a:t>
            </a:r>
            <a:endParaRPr lang="ru-RU" dirty="0"/>
          </a:p>
        </p:txBody>
      </p:sp>
      <p:sp>
        <p:nvSpPr>
          <p:cNvPr id="74" name="TextBox 73"/>
          <p:cNvSpPr txBox="1"/>
          <p:nvPr/>
        </p:nvSpPr>
        <p:spPr>
          <a:xfrm>
            <a:off x="669235" y="1751134"/>
            <a:ext cx="39244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Правила для всех участников</a:t>
            </a:r>
          </a:p>
          <a:p>
            <a:r>
              <a:rPr lang="ru-RU" dirty="0" smtClean="0"/>
              <a:t>и </a:t>
            </a:r>
          </a:p>
          <a:p>
            <a:r>
              <a:rPr lang="ru-RU" dirty="0" smtClean="0"/>
              <a:t>сервисы для реализации этих правил.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1657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lvl="0"/>
            <a:fld id="{86CB4B4D-7CA3-9044-876B-883B54F8677D}" type="slidenum">
              <a:rPr lang="ru-RU" smtClean="0"/>
              <a:pPr lvl="0"/>
              <a:t>12</a:t>
            </a:fld>
            <a:endParaRPr lang="ru-RU" dirty="0"/>
          </a:p>
        </p:txBody>
      </p:sp>
      <p:pic>
        <p:nvPicPr>
          <p:cNvPr id="4" name="image2.pn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3998" y="-9297"/>
            <a:ext cx="9144002" cy="622303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AutoShape 4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1831975" y="7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1984375" y="1603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2136775" y="3127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2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2289175" y="4651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388915" y="935041"/>
            <a:ext cx="21110516" cy="46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3193200" y="159306"/>
            <a:ext cx="7186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Автономное существование в экосистеме. </a:t>
            </a:r>
            <a:r>
              <a:rPr lang="ru-RU" dirty="0" smtClean="0"/>
              <a:t>Структурный анализ данных</a:t>
            </a:r>
            <a:endParaRPr lang="ru-RU" dirty="0"/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3643" y="1082598"/>
            <a:ext cx="7094887" cy="4905672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326971" y="1091974"/>
            <a:ext cx="38855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От каких факторов зависит успешное </a:t>
            </a:r>
          </a:p>
          <a:p>
            <a:r>
              <a:rPr lang="ru-RU" dirty="0" smtClean="0"/>
              <a:t>окончание 1-го курса?</a:t>
            </a:r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326970" y="6094033"/>
            <a:ext cx="6080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Данные 2017 года. Бакалавры, первый курс, 5000 студентов.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1139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lvl="0"/>
            <a:fld id="{86CB4B4D-7CA3-9044-876B-883B54F8677D}" type="slidenum">
              <a:rPr lang="ru-RU" smtClean="0"/>
              <a:pPr lvl="0"/>
              <a:t>13</a:t>
            </a:fld>
            <a:endParaRPr lang="ru-RU" dirty="0"/>
          </a:p>
        </p:txBody>
      </p:sp>
      <p:pic>
        <p:nvPicPr>
          <p:cNvPr id="4" name="image2.pn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3998" y="-9297"/>
            <a:ext cx="9144002" cy="622303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AutoShape 4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1831975" y="7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1984375" y="1603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2136775" y="3127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2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2289175" y="4651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388915" y="935041"/>
            <a:ext cx="21110516" cy="46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3193200" y="159306"/>
            <a:ext cx="7186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Автономное существование в экосистеме. </a:t>
            </a:r>
            <a:r>
              <a:rPr lang="ru-RU" dirty="0"/>
              <a:t>Структурный анализ данных</a:t>
            </a:r>
            <a:endParaRPr lang="ru-RU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535" y="861264"/>
            <a:ext cx="5887214" cy="5614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812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lvl="0"/>
            <a:fld id="{86CB4B4D-7CA3-9044-876B-883B54F8677D}" type="slidenum">
              <a:rPr lang="ru-RU" smtClean="0"/>
              <a:pPr lvl="0"/>
              <a:t>14</a:t>
            </a:fld>
            <a:endParaRPr lang="ru-RU" dirty="0"/>
          </a:p>
        </p:txBody>
      </p:sp>
      <p:pic>
        <p:nvPicPr>
          <p:cNvPr id="4" name="image2.pn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3998" y="-9297"/>
            <a:ext cx="9144002" cy="622303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AutoShape 4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1831975" y="7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1984375" y="1603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2136775" y="3127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2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2289175" y="4651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4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2441575" y="6175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6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2593975" y="769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AutoShape 18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2746375" y="9223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20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2898775" y="10747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AutoShape 22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3051175" y="12271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831976" y="2565400"/>
            <a:ext cx="883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8220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lvl="0"/>
            <a:fld id="{86CB4B4D-7CA3-9044-876B-883B54F8677D}" type="slidenum">
              <a:rPr lang="ru-RU" smtClean="0"/>
              <a:pPr lvl="0"/>
              <a:t>2</a:t>
            </a:fld>
            <a:endParaRPr lang="ru-RU" dirty="0"/>
          </a:p>
        </p:txBody>
      </p:sp>
      <p:pic>
        <p:nvPicPr>
          <p:cNvPr id="4" name="image2.pn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3998" y="-9297"/>
            <a:ext cx="9144002" cy="622303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AutoShape 4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1831975" y="7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1984375" y="1603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2136775" y="3127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2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2289175" y="4651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4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2441575" y="6175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6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2593975" y="769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AutoShape 18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2746375" y="9223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20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2898775" y="10747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AutoShape 22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3051175" y="12271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3193200" y="159306"/>
            <a:ext cx="2846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Маркетплейс</a:t>
            </a:r>
            <a:r>
              <a:rPr lang="ru-RU" dirty="0" smtClean="0"/>
              <a:t> и экосистема</a:t>
            </a:r>
            <a:endParaRPr lang="ru-RU" dirty="0"/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3980873" y="267854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812078" y="1087441"/>
            <a:ext cx="272544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Одна из целей формирования экосистемы сервисов -  повышение лояльности студентов.</a:t>
            </a:r>
          </a:p>
          <a:p>
            <a:endParaRPr lang="ru-RU" dirty="0"/>
          </a:p>
          <a:p>
            <a:r>
              <a:rPr lang="ru-RU" dirty="0" smtClean="0"/>
              <a:t>Основной инструмент – </a:t>
            </a:r>
            <a:r>
              <a:rPr lang="ru-RU" dirty="0" err="1" smtClean="0"/>
              <a:t>маркетплейс</a:t>
            </a:r>
            <a:r>
              <a:rPr lang="ru-RU" dirty="0" smtClean="0"/>
              <a:t> образовательных активностей.</a:t>
            </a:r>
            <a:endParaRPr lang="en-US" dirty="0" smtClean="0"/>
          </a:p>
          <a:p>
            <a:endParaRPr lang="en-US" dirty="0"/>
          </a:p>
          <a:p>
            <a:r>
              <a:rPr lang="ru-RU" dirty="0" smtClean="0"/>
              <a:t>Целевая аудитория </a:t>
            </a:r>
          </a:p>
          <a:p>
            <a:r>
              <a:rPr lang="ru-RU" dirty="0"/>
              <a:t>э</a:t>
            </a:r>
            <a:r>
              <a:rPr lang="ru-RU" dirty="0" smtClean="0"/>
              <a:t>косистемы более </a:t>
            </a:r>
            <a:endParaRPr lang="en-US" dirty="0" smtClean="0"/>
          </a:p>
          <a:p>
            <a:r>
              <a:rPr lang="ru-RU" dirty="0" smtClean="0"/>
              <a:t>35 000 студентов.</a:t>
            </a:r>
          </a:p>
          <a:p>
            <a:endParaRPr lang="ru-RU" dirty="0"/>
          </a:p>
          <a:p>
            <a:r>
              <a:rPr lang="ru-RU" dirty="0" smtClean="0"/>
              <a:t>УрФУ реализует более 575 программ по СУОС, ФГОС 3++ и ФГОС ВО.</a:t>
            </a:r>
            <a:endParaRPr lang="ru-RU" dirty="0"/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89927" y="1074738"/>
            <a:ext cx="7720651" cy="5223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706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9691" y="697241"/>
            <a:ext cx="3830782" cy="551288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95205" y="1053028"/>
            <a:ext cx="272544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https://IStudent.urfu.ru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r>
              <a:rPr lang="ru-RU" dirty="0" smtClean="0"/>
              <a:t>Активные пользователи более 29 000 ежегодно.</a:t>
            </a:r>
          </a:p>
          <a:p>
            <a:endParaRPr lang="ru-RU" dirty="0"/>
          </a:p>
          <a:p>
            <a:r>
              <a:rPr lang="ru-RU" dirty="0" smtClean="0"/>
              <a:t>Категории: учеба; наука; </a:t>
            </a:r>
            <a:r>
              <a:rPr lang="ru-RU" dirty="0" err="1" smtClean="0"/>
              <a:t>внеучебная</a:t>
            </a:r>
            <a:r>
              <a:rPr lang="ru-RU" dirty="0" smtClean="0"/>
              <a:t> деятельность; портфолио; кампус; финансы и документы.</a:t>
            </a:r>
          </a:p>
          <a:p>
            <a:endParaRPr lang="ru-RU" dirty="0"/>
          </a:p>
          <a:p>
            <a:r>
              <a:rPr lang="ru-RU" dirty="0" smtClean="0"/>
              <a:t>Более 40 сервисов для студентов.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6" name="image2.pn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3998" y="-9297"/>
            <a:ext cx="9144002" cy="622303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TextBox 6"/>
          <p:cNvSpPr txBox="1"/>
          <p:nvPr/>
        </p:nvSpPr>
        <p:spPr>
          <a:xfrm>
            <a:off x="3193200" y="159306"/>
            <a:ext cx="4852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Личный кабинет студента – доступ к продуктам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743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lvl="0"/>
            <a:fld id="{86CB4B4D-7CA3-9044-876B-883B54F8677D}" type="slidenum">
              <a:rPr lang="ru-RU" smtClean="0"/>
              <a:pPr lvl="0"/>
              <a:t>4</a:t>
            </a:fld>
            <a:endParaRPr lang="ru-RU" dirty="0"/>
          </a:p>
        </p:txBody>
      </p:sp>
      <p:pic>
        <p:nvPicPr>
          <p:cNvPr id="4" name="image2.pn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3998" y="-9297"/>
            <a:ext cx="9144002" cy="622303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AutoShape 4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1831975" y="7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1984375" y="1603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2136775" y="3127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2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2289175" y="4651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4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2441575" y="6175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6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2593975" y="769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AutoShape 18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2746375" y="9223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20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2898775" y="10747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AutoShape 22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3051175" y="12271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3193200" y="159306"/>
            <a:ext cx="3820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Продукт, что это может быть для ИТ?</a:t>
            </a:r>
            <a:endParaRPr lang="ru-RU" dirty="0"/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4375" y="1384072"/>
            <a:ext cx="8226421" cy="4672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261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lvl="0"/>
            <a:fld id="{86CB4B4D-7CA3-9044-876B-883B54F8677D}" type="slidenum">
              <a:rPr lang="ru-RU" smtClean="0"/>
              <a:pPr lvl="0"/>
              <a:t>5</a:t>
            </a:fld>
            <a:endParaRPr lang="ru-RU" dirty="0"/>
          </a:p>
        </p:txBody>
      </p:sp>
      <p:pic>
        <p:nvPicPr>
          <p:cNvPr id="4" name="image2.pn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3998" y="-9297"/>
            <a:ext cx="9144002" cy="622303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AutoShape 4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1831975" y="7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1984375" y="1603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2136775" y="3127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2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2289175" y="4651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388915" y="935041"/>
            <a:ext cx="21110516" cy="46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3193200" y="159306"/>
            <a:ext cx="4352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Удобство и доступность. Выбор секции ФК</a:t>
            </a:r>
            <a:endParaRPr lang="ru-RU" dirty="0"/>
          </a:p>
        </p:txBody>
      </p:sp>
      <p:pic>
        <p:nvPicPr>
          <p:cNvPr id="13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0283" y="818362"/>
            <a:ext cx="3700462" cy="570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924339" y="1421296"/>
            <a:ext cx="526663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Ежегодно около 12 000 студентов принимают </a:t>
            </a:r>
          </a:p>
          <a:p>
            <a:r>
              <a:rPr lang="ru-RU" dirty="0" smtClean="0"/>
              <a:t>участие в процедуре выбора секции.</a:t>
            </a:r>
          </a:p>
          <a:p>
            <a:endParaRPr lang="ru-RU" dirty="0"/>
          </a:p>
          <a:p>
            <a:r>
              <a:rPr lang="ru-RU" dirty="0" smtClean="0"/>
              <a:t>Первокурсники выбирали в этом году 3-4 сентября.</a:t>
            </a:r>
          </a:p>
          <a:p>
            <a:r>
              <a:rPr lang="ru-RU" dirty="0" smtClean="0"/>
              <a:t>5600 человек сделали за </a:t>
            </a:r>
            <a:r>
              <a:rPr lang="ru-RU" b="1" dirty="0" smtClean="0"/>
              <a:t>2 дня</a:t>
            </a:r>
            <a:r>
              <a:rPr lang="ru-RU" dirty="0" smtClean="0"/>
              <a:t>, то что </a:t>
            </a:r>
          </a:p>
          <a:p>
            <a:r>
              <a:rPr lang="ru-RU" dirty="0" smtClean="0"/>
              <a:t>раньше занимало </a:t>
            </a:r>
            <a:r>
              <a:rPr lang="ru-RU" b="1" dirty="0" smtClean="0"/>
              <a:t>месяц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6149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lvl="0"/>
            <a:fld id="{86CB4B4D-7CA3-9044-876B-883B54F8677D}" type="slidenum">
              <a:rPr lang="ru-RU" smtClean="0"/>
              <a:pPr lvl="0"/>
              <a:t>6</a:t>
            </a:fld>
            <a:endParaRPr lang="ru-RU" dirty="0"/>
          </a:p>
        </p:txBody>
      </p:sp>
      <p:pic>
        <p:nvPicPr>
          <p:cNvPr id="4" name="image2.pn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3998" y="-9297"/>
            <a:ext cx="9144002" cy="622303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AutoShape 4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1831975" y="7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1984375" y="1603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2136775" y="3127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2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2289175" y="4651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388915" y="935041"/>
            <a:ext cx="21110516" cy="46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3193200" y="159306"/>
            <a:ext cx="32903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Обратная связь. Базовый опрос</a:t>
            </a:r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75640" y="816859"/>
            <a:ext cx="3945806" cy="572205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30362" y="981086"/>
            <a:ext cx="4077632" cy="567670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97584" y="1348033"/>
            <a:ext cx="223234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Два раза в год </a:t>
            </a:r>
          </a:p>
          <a:p>
            <a:r>
              <a:rPr lang="ru-RU" dirty="0" smtClean="0"/>
              <a:t>проводятся опросы</a:t>
            </a:r>
          </a:p>
          <a:p>
            <a:r>
              <a:rPr lang="ru-RU" dirty="0" smtClean="0"/>
              <a:t>студентов о качестве</a:t>
            </a:r>
          </a:p>
          <a:p>
            <a:r>
              <a:rPr lang="ru-RU" dirty="0" smtClean="0"/>
              <a:t>дисциплин.</a:t>
            </a:r>
          </a:p>
          <a:p>
            <a:endParaRPr lang="ru-RU" dirty="0"/>
          </a:p>
          <a:p>
            <a:r>
              <a:rPr lang="ru-RU" dirty="0" smtClean="0"/>
              <a:t>Генерируется около </a:t>
            </a:r>
          </a:p>
          <a:p>
            <a:r>
              <a:rPr lang="ru-RU" dirty="0" smtClean="0"/>
              <a:t>200 000 анкет для </a:t>
            </a:r>
          </a:p>
          <a:p>
            <a:r>
              <a:rPr lang="ru-RU" dirty="0" smtClean="0"/>
              <a:t>студентов.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2491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Рисунок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423" y="2547350"/>
            <a:ext cx="9586777" cy="4310650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lvl="0"/>
            <a:fld id="{86CB4B4D-7CA3-9044-876B-883B54F8677D}" type="slidenum">
              <a:rPr lang="ru-RU" smtClean="0"/>
              <a:pPr lvl="0"/>
              <a:t>7</a:t>
            </a:fld>
            <a:endParaRPr lang="ru-RU" dirty="0"/>
          </a:p>
        </p:txBody>
      </p:sp>
      <p:pic>
        <p:nvPicPr>
          <p:cNvPr id="4" name="image2.pn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3998" y="-9297"/>
            <a:ext cx="9144002" cy="622303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AutoShape 4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1831975" y="7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1984375" y="1603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2136775" y="3127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2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2289175" y="4651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4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2441575" y="6175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6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2593975" y="769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AutoShape 18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2746375" y="9223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20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2898775" y="10747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AutoShape 22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3051175" y="12271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3193200" y="159306"/>
            <a:ext cx="4907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Лояльность целевой аудитории. Кейс </a:t>
            </a:r>
            <a:r>
              <a:rPr lang="ru-RU" dirty="0" err="1" smtClean="0"/>
              <a:t>майноров</a:t>
            </a:r>
            <a:endParaRPr lang="ru-RU" dirty="0"/>
          </a:p>
        </p:txBody>
      </p:sp>
      <p:pic>
        <p:nvPicPr>
          <p:cNvPr id="2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452" y="738188"/>
            <a:ext cx="3924300" cy="611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468429" y="1227138"/>
            <a:ext cx="772294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Курсы объемом 3 ЗЕ. Всего студент должен за период обучения пройти 6 ЗЕ.</a:t>
            </a:r>
          </a:p>
          <a:p>
            <a:r>
              <a:rPr lang="ru-RU" dirty="0" smtClean="0"/>
              <a:t>Общий каталог для всех направлений подготовки:</a:t>
            </a:r>
          </a:p>
          <a:p>
            <a:r>
              <a:rPr lang="ru-RU" dirty="0"/>
              <a:t>т</a:t>
            </a:r>
            <a:r>
              <a:rPr lang="ru-RU" dirty="0" smtClean="0"/>
              <a:t>радиционная форма; онлайн УРФУ и онлайн партнеров.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6722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lvl="0"/>
            <a:fld id="{86CB4B4D-7CA3-9044-876B-883B54F8677D}" type="slidenum">
              <a:rPr lang="ru-RU" smtClean="0"/>
              <a:pPr lvl="0"/>
              <a:t>8</a:t>
            </a:fld>
            <a:endParaRPr lang="ru-RU" dirty="0"/>
          </a:p>
        </p:txBody>
      </p:sp>
      <p:pic>
        <p:nvPicPr>
          <p:cNvPr id="4" name="image2.pn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3998" y="-9297"/>
            <a:ext cx="9144002" cy="622303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AutoShape 4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1831975" y="7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1984375" y="1603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2136775" y="3127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2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2289175" y="4651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4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2441575" y="6175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6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2593975" y="769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AutoShape 18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2746375" y="9223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20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2898775" y="10747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3193200" y="159306"/>
            <a:ext cx="4907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Лояльность целевой аудитории. Кейс </a:t>
            </a:r>
            <a:r>
              <a:rPr lang="ru-RU" dirty="0" err="1" smtClean="0"/>
              <a:t>майноров</a:t>
            </a:r>
            <a:endParaRPr lang="ru-RU" dirty="0"/>
          </a:p>
        </p:txBody>
      </p:sp>
      <p:sp>
        <p:nvSpPr>
          <p:cNvPr id="3" name="Овал 2"/>
          <p:cNvSpPr/>
          <p:nvPr/>
        </p:nvSpPr>
        <p:spPr>
          <a:xfrm>
            <a:off x="3179130" y="1138496"/>
            <a:ext cx="2499880" cy="11268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Лояльность</a:t>
            </a:r>
            <a:endParaRPr lang="ru-RU" dirty="0"/>
          </a:p>
        </p:txBody>
      </p:sp>
      <p:sp>
        <p:nvSpPr>
          <p:cNvPr id="20" name="Овал 19"/>
          <p:cNvSpPr/>
          <p:nvPr/>
        </p:nvSpPr>
        <p:spPr>
          <a:xfrm>
            <a:off x="6629992" y="1129892"/>
            <a:ext cx="2499880" cy="11268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Мотивация</a:t>
            </a:r>
            <a:endParaRPr lang="ru-RU" dirty="0"/>
          </a:p>
        </p:txBody>
      </p:sp>
      <p:cxnSp>
        <p:nvCxnSpPr>
          <p:cNvPr id="21" name="Прямая со стрелкой 20"/>
          <p:cNvCxnSpPr>
            <a:stCxn id="3" idx="6"/>
            <a:endCxn id="20" idx="2"/>
          </p:cNvCxnSpPr>
          <p:nvPr/>
        </p:nvCxnSpPr>
        <p:spPr>
          <a:xfrm flipV="1">
            <a:off x="5679010" y="1693310"/>
            <a:ext cx="950982" cy="860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Стрелка вниз 25"/>
          <p:cNvSpPr/>
          <p:nvPr/>
        </p:nvSpPr>
        <p:spPr>
          <a:xfrm>
            <a:off x="1487416" y="1917650"/>
            <a:ext cx="765177" cy="1001041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909272" y="1145524"/>
            <a:ext cx="20307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Снижение доли задолженностей</a:t>
            </a:r>
            <a:endParaRPr lang="ru-RU" dirty="0"/>
          </a:p>
        </p:txBody>
      </p:sp>
      <p:sp>
        <p:nvSpPr>
          <p:cNvPr id="28" name="Стрелка вниз 27"/>
          <p:cNvSpPr/>
          <p:nvPr/>
        </p:nvSpPr>
        <p:spPr>
          <a:xfrm rot="10800000">
            <a:off x="10011879" y="1854752"/>
            <a:ext cx="765177" cy="1001041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9129872" y="1074738"/>
            <a:ext cx="27992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Увеличение мотивации за счет свободного выбора</a:t>
            </a:r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2070376" y="3337032"/>
            <a:ext cx="88756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Доля задолженностей на онлайн курсах </a:t>
            </a:r>
            <a:r>
              <a:rPr lang="ru-RU" dirty="0" err="1" smtClean="0"/>
              <a:t>майноров</a:t>
            </a:r>
            <a:r>
              <a:rPr lang="ru-RU" dirty="0" smtClean="0"/>
              <a:t> </a:t>
            </a:r>
            <a:r>
              <a:rPr lang="ru-RU" b="1" dirty="0" smtClean="0"/>
              <a:t>6%</a:t>
            </a:r>
            <a:r>
              <a:rPr lang="ru-RU" dirty="0" smtClean="0"/>
              <a:t>, доля задолженности на онлайн курсах </a:t>
            </a:r>
            <a:r>
              <a:rPr lang="ru-RU" b="1" dirty="0" smtClean="0"/>
              <a:t>без выбора 20%</a:t>
            </a:r>
            <a:r>
              <a:rPr lang="ru-RU" dirty="0" smtClean="0"/>
              <a:t>. По данным 2018</a:t>
            </a:r>
            <a:r>
              <a:rPr lang="en-US" dirty="0" smtClean="0"/>
              <a:t>/</a:t>
            </a:r>
            <a:r>
              <a:rPr lang="ru-RU" dirty="0" smtClean="0"/>
              <a:t>2019 учебного года, по результатам первой сдачи.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5597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lvl="0"/>
            <a:fld id="{86CB4B4D-7CA3-9044-876B-883B54F8677D}" type="slidenum">
              <a:rPr lang="ru-RU" smtClean="0"/>
              <a:pPr lvl="0"/>
              <a:t>9</a:t>
            </a:fld>
            <a:endParaRPr lang="ru-RU" dirty="0"/>
          </a:p>
        </p:txBody>
      </p:sp>
      <p:pic>
        <p:nvPicPr>
          <p:cNvPr id="4" name="image2.pn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3998" y="-9297"/>
            <a:ext cx="9144002" cy="622303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AutoShape 4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1831975" y="7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1984375" y="1603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2136775" y="3127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2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2289175" y="4651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4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2441575" y="6175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6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2593975" y="769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AutoShape 18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2746375" y="9223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20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2898775" y="10747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AutoShape 22" descr="Картинки по запросу информатизация"/>
          <p:cNvSpPr>
            <a:spLocks noChangeAspect="1" noChangeArrowheads="1"/>
          </p:cNvSpPr>
          <p:nvPr/>
        </p:nvSpPr>
        <p:spPr bwMode="auto">
          <a:xfrm>
            <a:off x="3051175" y="12271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3980873" y="267854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7396828"/>
              </p:ext>
            </p:extLst>
          </p:nvPr>
        </p:nvGraphicFramePr>
        <p:xfrm>
          <a:off x="3391332" y="1379538"/>
          <a:ext cx="5409334" cy="42930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name="Visio" r:id="rId5" imgW="5745409" imgH="4556555" progId="Visio.Drawing.15">
                  <p:embed/>
                </p:oleObj>
              </mc:Choice>
              <mc:Fallback>
                <p:oleObj name="Visio" r:id="rId5" imgW="5745409" imgH="4556555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91332" y="1379538"/>
                        <a:ext cx="5409334" cy="429303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3193200" y="159306"/>
            <a:ext cx="67685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Автономное существование в экосистеме. Уникальные траектории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3294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10614</TotalTime>
  <Words>398</Words>
  <Application>Microsoft Office PowerPoint</Application>
  <PresentationFormat>Широкоэкранный</PresentationFormat>
  <Paragraphs>84</Paragraphs>
  <Slides>14</Slides>
  <Notes>13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Helvetica Neue</vt:lpstr>
      <vt:lpstr>Тема Office</vt:lpstr>
      <vt:lpstr>Документ Microsoft Visio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Электронная информационная образовательная среда</dc:title>
  <dc:creator>Сысков Алексей Мстиславович</dc:creator>
  <cp:lastModifiedBy>Сысков Алексей Мстиславович</cp:lastModifiedBy>
  <cp:revision>112</cp:revision>
  <dcterms:created xsi:type="dcterms:W3CDTF">2019-01-23T04:49:08Z</dcterms:created>
  <dcterms:modified xsi:type="dcterms:W3CDTF">2019-11-14T05:59:10Z</dcterms:modified>
</cp:coreProperties>
</file>