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80" r:id="rId3"/>
    <p:sldId id="270" r:id="rId4"/>
    <p:sldId id="271" r:id="rId5"/>
    <p:sldId id="274" r:id="rId6"/>
    <p:sldId id="273" r:id="rId7"/>
    <p:sldId id="272" r:id="rId8"/>
    <p:sldId id="275" r:id="rId9"/>
    <p:sldId id="281" r:id="rId10"/>
    <p:sldId id="276" r:id="rId11"/>
    <p:sldId id="277" r:id="rId12"/>
    <p:sldId id="265" r:id="rId1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3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7446" autoAdjust="0"/>
  </p:normalViewPr>
  <p:slideViewPr>
    <p:cSldViewPr snapToGrid="0">
      <p:cViewPr>
        <p:scale>
          <a:sx n="100" d="100"/>
          <a:sy n="100" d="100"/>
        </p:scale>
        <p:origin x="-272" y="10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Объем</a:t>
            </a:r>
            <a:r>
              <a:rPr lang="en-US" baseline="0" dirty="0" smtClean="0"/>
              <a:t> </a:t>
            </a:r>
            <a:r>
              <a:rPr lang="ru-RU" baseline="0" dirty="0" smtClean="0"/>
              <a:t>дистанционных</a:t>
            </a:r>
            <a:r>
              <a:rPr lang="ru-RU" dirty="0" smtClean="0"/>
              <a:t> </a:t>
            </a:r>
            <a:r>
              <a:rPr lang="ru-RU" dirty="0"/>
              <a:t>продаж товаров и услуг, млрд. руб.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онлайн продаж товаров и услуг, млрд. руб.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2019*</c:v>
                </c:pt>
                <c:pt idx="4">
                  <c:v>2020*</c:v>
                </c:pt>
                <c:pt idx="5">
                  <c:v>2021*</c:v>
                </c:pt>
                <c:pt idx="6">
                  <c:v>2022*</c:v>
                </c:pt>
                <c:pt idx="7">
                  <c:v>2023*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800</c:v>
                </c:pt>
                <c:pt idx="1">
                  <c:v>965</c:v>
                </c:pt>
                <c:pt idx="2">
                  <c:v>1150</c:v>
                </c:pt>
                <c:pt idx="3">
                  <c:v>1350</c:v>
                </c:pt>
                <c:pt idx="4">
                  <c:v>1580</c:v>
                </c:pt>
                <c:pt idx="5">
                  <c:v>1830</c:v>
                </c:pt>
                <c:pt idx="6">
                  <c:v>2100</c:v>
                </c:pt>
                <c:pt idx="7">
                  <c:v>2400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74A-4835-BE17-4CE3D2FF7D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119552"/>
        <c:axId val="201297856"/>
      </c:barChart>
      <c:catAx>
        <c:axId val="212119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1297856"/>
        <c:crosses val="autoZero"/>
        <c:auto val="1"/>
        <c:lblAlgn val="ctr"/>
        <c:lblOffset val="100"/>
        <c:noMultiLvlLbl val="0"/>
      </c:catAx>
      <c:valAx>
        <c:axId val="201297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119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Образование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0.192</c:v>
                </c:pt>
                <c:pt idx="1">
                  <c:v>0.33700000000000002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54F-43DF-A626-E6149D90142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Имтеренет-магазины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Лист1!$C$2:$C$3</c:f>
              <c:numCache>
                <c:formatCode>0.00%</c:formatCode>
                <c:ptCount val="2"/>
                <c:pt idx="0" formatCode="0%">
                  <c:v>0.69</c:v>
                </c:pt>
                <c:pt idx="1">
                  <c:v>0.82799999999999996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54F-43DF-A626-E6149D90142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ЖКХ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Лист1!$D$2:$D$3</c:f>
              <c:numCache>
                <c:formatCode>0.00%</c:formatCode>
                <c:ptCount val="2"/>
                <c:pt idx="0">
                  <c:v>0.63600000000000001</c:v>
                </c:pt>
                <c:pt idx="1">
                  <c:v>0.77800000000000002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54F-43DF-A626-E6149D90142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Гос. платежи</c:v>
                </c:pt>
              </c:strCache>
            </c:strRef>
          </c:tx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Лист1!$E$2:$E$3</c:f>
              <c:numCache>
                <c:formatCode>0.00%</c:formatCode>
                <c:ptCount val="2"/>
                <c:pt idx="0">
                  <c:v>0.39300000000000002</c:v>
                </c:pt>
                <c:pt idx="1">
                  <c:v>0.55600000000000005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54F-43DF-A626-E6149D9014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86304"/>
        <c:axId val="212167488"/>
      </c:barChart>
      <c:catAx>
        <c:axId val="212386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167488"/>
        <c:crosses val="autoZero"/>
        <c:auto val="1"/>
        <c:lblAlgn val="ctr"/>
        <c:lblOffset val="100"/>
        <c:noMultiLvlLbl val="0"/>
      </c:catAx>
      <c:valAx>
        <c:axId val="21216748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2123863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4965108267716535"/>
          <c:y val="2.187499999999999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Платежи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Дистанционная оплата, 36%</c:v>
                </c:pt>
                <c:pt idx="1">
                  <c:v>Оплата в кассе наличными или картой, 64%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0.36</c:v>
                </c:pt>
                <c:pt idx="1">
                  <c:v>0.64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1CF-4BF7-9622-6254E80E17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CEED4-46B9-4159-9682-78FD49F8AE9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2BD0F-2AEC-4263-A82C-4E9FC7B05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909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2BD0F-2AEC-4263-A82C-4E9FC7B0542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23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2BD0F-2AEC-4263-A82C-4E9FC7B0542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33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3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019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47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07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834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00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262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816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172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23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58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3982A-94B2-4292-9592-6D7487EDF34B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E1B1D-CCC2-4DFD-9147-20AC8F184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706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12" Type="http://schemas.openxmlformats.org/officeDocument/2006/relationships/image" Target="../media/image19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svg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image" Target="../media/image17.svg"/><Relationship Id="rId4" Type="http://schemas.openxmlformats.org/officeDocument/2006/relationships/image" Target="../media/image5.sv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8" descr="Logo-payanyway-ma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627" y="1130905"/>
            <a:ext cx="3810772" cy="246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1026" y="4120389"/>
            <a:ext cx="8181974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300" b="1" dirty="0" smtClean="0">
                <a:latin typeface="PT Astra Sans" panose="020B0603020203020204" pitchFamily="34" charset="-52"/>
                <a:ea typeface="PT Astra Sans" panose="020B0603020203020204" pitchFamily="34" charset="-52"/>
              </a:rPr>
              <a:t>ОНЛАЙН-ПЛАТЕЖИ - </a:t>
            </a:r>
          </a:p>
          <a:p>
            <a:pPr algn="ctr"/>
            <a:r>
              <a:rPr lang="ru-RU" sz="3100" b="1" dirty="0" smtClean="0">
                <a:latin typeface="PT Astra Sans" panose="020B0603020203020204" pitchFamily="34" charset="-52"/>
                <a:ea typeface="PT Astra Sans" panose="020B0603020203020204" pitchFamily="34" charset="-52"/>
              </a:rPr>
              <a:t>простое </a:t>
            </a:r>
            <a:r>
              <a:rPr lang="ru-RU" sz="31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и удобное решение для </a:t>
            </a:r>
            <a:r>
              <a:rPr lang="ru-RU" sz="40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ВУЗ</a:t>
            </a:r>
            <a:r>
              <a:rPr lang="ru-RU" sz="31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ов</a:t>
            </a:r>
          </a:p>
        </p:txBody>
      </p:sp>
    </p:spTree>
    <p:extLst>
      <p:ext uri="{BB962C8B-B14F-4D97-AF65-F5344CB8AC3E}">
        <p14:creationId xmlns:p14="http://schemas.microsoft.com/office/powerpoint/2010/main" val="309209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7247" y="351760"/>
            <a:ext cx="5772150" cy="728736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PayAnyWay </a:t>
            </a:r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для </a:t>
            </a:r>
            <a:r>
              <a:rPr lang="ru-RU" sz="2800" b="1" dirty="0" smtClean="0">
                <a:latin typeface="PT Astra Sans" panose="020B0603020203020204" pitchFamily="34" charset="-52"/>
                <a:ea typeface="PT Astra Sans" panose="020B0603020203020204" pitchFamily="34" charset="-52"/>
              </a:rPr>
              <a:t>ВУЗов - </a:t>
            </a:r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это: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0110" y="1473867"/>
            <a:ext cx="307226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a typeface="PT Astra Sans" panose="020B0603020203020204" pitchFamily="34" charset="-52"/>
              </a:rPr>
              <a:t>Единая ставка комиссии за прием платежей через банковские сервисы – </a:t>
            </a:r>
            <a:r>
              <a:rPr lang="ru-RU" b="1" dirty="0">
                <a:ea typeface="PT Astra Sans" panose="020B0603020203020204" pitchFamily="34" charset="-52"/>
              </a:rPr>
              <a:t>2,2%</a:t>
            </a:r>
            <a:r>
              <a:rPr lang="ru-RU" dirty="0">
                <a:ea typeface="PT Astra Sans" panose="020B0603020203020204" pitchFamily="34" charset="-52"/>
              </a:rPr>
              <a:t>. </a:t>
            </a:r>
            <a:br>
              <a:rPr lang="ru-RU" dirty="0">
                <a:ea typeface="PT Astra Sans" panose="020B0603020203020204" pitchFamily="34" charset="-52"/>
              </a:rPr>
            </a:br>
            <a:r>
              <a:rPr lang="ru-RU" dirty="0">
                <a:ea typeface="PT Astra Sans" panose="020B0603020203020204" pitchFamily="34" charset="-52"/>
              </a:rPr>
              <a:t>С 2020 года – </a:t>
            </a:r>
            <a:r>
              <a:rPr lang="ru-RU" b="1" dirty="0">
                <a:ea typeface="PT Astra Sans" panose="020B0603020203020204" pitchFamily="34" charset="-52"/>
              </a:rPr>
              <a:t>0,4%</a:t>
            </a:r>
            <a:r>
              <a:rPr lang="ru-RU" dirty="0">
                <a:ea typeface="PT Astra Sans" panose="020B0603020203020204" pitchFamily="34" charset="-52"/>
              </a:rPr>
              <a:t/>
            </a:r>
            <a:br>
              <a:rPr lang="ru-RU" dirty="0">
                <a:ea typeface="PT Astra Sans" panose="020B0603020203020204" pitchFamily="34" charset="-52"/>
              </a:rPr>
            </a:br>
            <a:endParaRPr lang="ru-RU" dirty="0">
              <a:ea typeface="PT Astra Sans" panose="020B0603020203020204" pitchFamily="34" charset="-52"/>
            </a:endParaRPr>
          </a:p>
          <a:p>
            <a:r>
              <a:rPr lang="ru-RU" b="1" dirty="0" smtClean="0">
                <a:ea typeface="PT Astra Sans" panose="020B0603020203020204" pitchFamily="34" charset="-52"/>
              </a:rPr>
              <a:t>Возможность работы без договора!</a:t>
            </a:r>
            <a:r>
              <a:rPr lang="ru-RU" dirty="0">
                <a:ea typeface="PT Astra Sans" panose="020B0603020203020204" pitchFamily="34" charset="-52"/>
              </a:rPr>
              <a:t/>
            </a:r>
            <a:br>
              <a:rPr lang="ru-RU" dirty="0">
                <a:ea typeface="PT Astra Sans" panose="020B0603020203020204" pitchFamily="34" charset="-52"/>
              </a:rPr>
            </a:br>
            <a:endParaRPr lang="ru-RU" dirty="0">
              <a:ea typeface="PT Astra Sans" panose="020B0603020203020204" pitchFamily="34" charset="-52"/>
            </a:endParaRPr>
          </a:p>
          <a:p>
            <a:r>
              <a:rPr lang="ru-RU" b="1" dirty="0">
                <a:ea typeface="PT Astra Sans" panose="020B0603020203020204" pitchFamily="34" charset="-52"/>
              </a:rPr>
              <a:t>Индивидуальная платежная страница</a:t>
            </a:r>
            <a:endParaRPr lang="en-US" b="1" dirty="0">
              <a:ea typeface="PT Astra Sans" panose="020B0603020203020204" pitchFamily="34" charset="-52"/>
            </a:endParaRPr>
          </a:p>
          <a:p>
            <a:r>
              <a:rPr lang="ru-RU" dirty="0">
                <a:ea typeface="PT Astra Sans" panose="020B0603020203020204" pitchFamily="34" charset="-52"/>
              </a:rPr>
              <a:t>с возможностью сбора и передачи информации </a:t>
            </a:r>
            <a:endParaRPr lang="en-US" dirty="0">
              <a:ea typeface="PT Astra Sans" panose="020B0603020203020204" pitchFamily="34" charset="-52"/>
            </a:endParaRPr>
          </a:p>
          <a:p>
            <a:r>
              <a:rPr lang="ru-RU" dirty="0">
                <a:ea typeface="PT Astra Sans" panose="020B0603020203020204" pitchFamily="34" charset="-52"/>
              </a:rPr>
              <a:t>о плательщике (ФИО, паспортные данные, номер договора и </a:t>
            </a:r>
            <a:r>
              <a:rPr lang="ru-RU" dirty="0" err="1">
                <a:ea typeface="PT Astra Sans" panose="020B0603020203020204" pitchFamily="34" charset="-52"/>
              </a:rPr>
              <a:t>т.д</a:t>
            </a:r>
            <a:r>
              <a:rPr lang="ru-RU" dirty="0">
                <a:ea typeface="PT Astra Sans" panose="020B0603020203020204" pitchFamily="34" charset="-52"/>
              </a:rPr>
              <a:t>)</a:t>
            </a:r>
            <a:br>
              <a:rPr lang="ru-RU" dirty="0">
                <a:ea typeface="PT Astra Sans" panose="020B0603020203020204" pitchFamily="34" charset="-52"/>
              </a:rPr>
            </a:br>
            <a:endParaRPr lang="ru-RU" dirty="0">
              <a:ea typeface="PT Astra Sans" panose="020B0603020203020204" pitchFamily="34" charset="-52"/>
            </a:endParaRPr>
          </a:p>
          <a:p>
            <a:r>
              <a:rPr lang="ru-RU" dirty="0">
                <a:ea typeface="PT Astra Sans" panose="020B0603020203020204" pitchFamily="34" charset="-52"/>
              </a:rPr>
              <a:t>Решение по интеграции с </a:t>
            </a:r>
            <a:r>
              <a:rPr lang="ru-RU" b="1" dirty="0">
                <a:ea typeface="PT Astra Sans" panose="020B0603020203020204" pitchFamily="34" charset="-52"/>
              </a:rPr>
              <a:t>онлайн-кассами</a:t>
            </a:r>
          </a:p>
          <a:p>
            <a:pPr marL="342900" indent="-342900">
              <a:buAutoNum type="arabicPeriod"/>
            </a:pPr>
            <a:endParaRPr lang="ru-RU" dirty="0">
              <a:ea typeface="PT Astra Sans" panose="020B0603020203020204" pitchFamily="34" charset="-52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D4FE7F5B-1617-4945-8859-204F028E3D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A032AF1A-DCB6-4019-BF98-0E68364E5B64}"/>
              </a:ext>
            </a:extLst>
          </p:cNvPr>
          <p:cNvSpPr/>
          <p:nvPr/>
        </p:nvSpPr>
        <p:spPr>
          <a:xfrm>
            <a:off x="794320" y="1496986"/>
            <a:ext cx="575324" cy="575324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="" xmlns:a16="http://schemas.microsoft.com/office/drawing/2014/main" id="{689E4294-FF7E-44A7-9AC7-7AC542AC36B2}"/>
              </a:ext>
            </a:extLst>
          </p:cNvPr>
          <p:cNvSpPr/>
          <p:nvPr/>
        </p:nvSpPr>
        <p:spPr>
          <a:xfrm>
            <a:off x="794320" y="2856895"/>
            <a:ext cx="575324" cy="575324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CF785E86-85B4-41FE-9378-5D3E0F4E2A95}"/>
              </a:ext>
            </a:extLst>
          </p:cNvPr>
          <p:cNvSpPr/>
          <p:nvPr/>
        </p:nvSpPr>
        <p:spPr>
          <a:xfrm>
            <a:off x="794320" y="3673920"/>
            <a:ext cx="575324" cy="575324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="" xmlns:a16="http://schemas.microsoft.com/office/drawing/2014/main" id="{894F3AE7-4324-43E2-A6BC-C457B30D0F42}"/>
              </a:ext>
            </a:extLst>
          </p:cNvPr>
          <p:cNvSpPr/>
          <p:nvPr/>
        </p:nvSpPr>
        <p:spPr>
          <a:xfrm>
            <a:off x="794320" y="5855727"/>
            <a:ext cx="575324" cy="575324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180323DC-DA44-4708-90E6-20E144AD57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9295" y="1661960"/>
            <a:ext cx="245375" cy="245375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="" xmlns:a16="http://schemas.microsoft.com/office/drawing/2014/main" id="{7EFECCB9-2B1D-4135-A2C2-02208F700D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2078" y="3837955"/>
            <a:ext cx="259809" cy="245375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="" xmlns:a16="http://schemas.microsoft.com/office/drawing/2014/main" id="{E193A85A-3B8F-40FD-80D0-2FF7380F877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44861" y="2978253"/>
            <a:ext cx="274243" cy="274243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="" xmlns:a16="http://schemas.microsoft.com/office/drawing/2014/main" id="{61C44C64-328E-43F1-A09E-59A5620E788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23210" y="6013484"/>
            <a:ext cx="317544" cy="259809"/>
          </a:xfrm>
          <a:prstGeom prst="rect">
            <a:avLst/>
          </a:prstGeom>
        </p:spPr>
      </p:pic>
      <p:pic>
        <p:nvPicPr>
          <p:cNvPr id="29" name="Picture 4">
            <a:extLst>
              <a:ext uri="{FF2B5EF4-FFF2-40B4-BE49-F238E27FC236}">
                <a16:creationId xmlns="" xmlns:a16="http://schemas.microsoft.com/office/drawing/2014/main" id="{38F77325-6606-4F49-9591-A090846E9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554137"/>
            <a:ext cx="3476607" cy="4914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372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671" y="328384"/>
            <a:ext cx="6652683" cy="737281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Система быстрых платежей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199" y="1280080"/>
            <a:ext cx="61976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15260" y="4478193"/>
            <a:ext cx="59102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a typeface="PT Astra Sans" panose="020B0603020203020204" pitchFamily="34" charset="-52"/>
              </a:rPr>
              <a:t>Моментальное зачисление денежных средств</a:t>
            </a:r>
          </a:p>
          <a:p>
            <a:endParaRPr lang="ru-RU" dirty="0">
              <a:ea typeface="PT Astra Sans" panose="020B0603020203020204" pitchFamily="34" charset="-52"/>
            </a:endParaRPr>
          </a:p>
          <a:p>
            <a:r>
              <a:rPr lang="ru-RU" dirty="0">
                <a:ea typeface="PT Astra Sans" panose="020B0603020203020204" pitchFamily="34" charset="-52"/>
              </a:rPr>
              <a:t>Комиссия – не более 0,4%!!! Дополнительная комиссия невозможна!</a:t>
            </a:r>
          </a:p>
          <a:p>
            <a:endParaRPr lang="ru-RU" dirty="0">
              <a:ea typeface="PT Astra Sans" panose="020B0603020203020204" pitchFamily="34" charset="-52"/>
            </a:endParaRPr>
          </a:p>
          <a:p>
            <a:r>
              <a:rPr lang="ru-RU" dirty="0">
                <a:ea typeface="PT Astra Sans" panose="020B0603020203020204" pitchFamily="34" charset="-52"/>
              </a:rPr>
              <a:t>Оплата клиентом любого банка РФ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D8F3DC9-A6B1-42A7-B7A6-44AA72212E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E9F67D4-C570-46E3-B0FC-758FFBE77CC0}"/>
              </a:ext>
            </a:extLst>
          </p:cNvPr>
          <p:cNvSpPr txBox="1"/>
          <p:nvPr/>
        </p:nvSpPr>
        <p:spPr>
          <a:xfrm>
            <a:off x="1473199" y="3981632"/>
            <a:ext cx="5910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a typeface="PT Astra Sans" panose="020B0603020203020204" pitchFamily="34" charset="-52"/>
              </a:rPr>
              <a:t>Что такое СБП: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="" xmlns:a16="http://schemas.microsoft.com/office/drawing/2014/main" id="{91F3AC54-E698-4E52-8CE0-D64316F2B4AE}"/>
              </a:ext>
            </a:extLst>
          </p:cNvPr>
          <p:cNvSpPr/>
          <p:nvPr/>
        </p:nvSpPr>
        <p:spPr>
          <a:xfrm>
            <a:off x="1381290" y="4437926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B2483A6-DEA5-4AE5-9C60-D6A21C990985}"/>
              </a:ext>
            </a:extLst>
          </p:cNvPr>
          <p:cNvSpPr txBox="1"/>
          <p:nvPr/>
        </p:nvSpPr>
        <p:spPr>
          <a:xfrm>
            <a:off x="1426291" y="4456071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="" xmlns:a16="http://schemas.microsoft.com/office/drawing/2014/main" id="{40559336-4CC8-4762-A83B-8F753E0DB15F}"/>
              </a:ext>
            </a:extLst>
          </p:cNvPr>
          <p:cNvSpPr/>
          <p:nvPr/>
        </p:nvSpPr>
        <p:spPr>
          <a:xfrm>
            <a:off x="1381290" y="5116155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4809AD77-333F-4DEA-9A76-BC1B7BFE7BC8}"/>
              </a:ext>
            </a:extLst>
          </p:cNvPr>
          <p:cNvSpPr txBox="1"/>
          <p:nvPr/>
        </p:nvSpPr>
        <p:spPr>
          <a:xfrm>
            <a:off x="1426291" y="5134300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2</a:t>
            </a:r>
          </a:p>
        </p:txBody>
      </p:sp>
      <p:sp>
        <p:nvSpPr>
          <p:cNvPr id="23" name="Овал 22">
            <a:extLst>
              <a:ext uri="{FF2B5EF4-FFF2-40B4-BE49-F238E27FC236}">
                <a16:creationId xmlns="" xmlns:a16="http://schemas.microsoft.com/office/drawing/2014/main" id="{C5D44A2E-FA34-4185-9AEF-6918F10E1B84}"/>
              </a:ext>
            </a:extLst>
          </p:cNvPr>
          <p:cNvSpPr/>
          <p:nvPr/>
        </p:nvSpPr>
        <p:spPr>
          <a:xfrm>
            <a:off x="1381290" y="5809329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88500574-B818-40F8-80F2-5615C89A04E3}"/>
              </a:ext>
            </a:extLst>
          </p:cNvPr>
          <p:cNvSpPr txBox="1"/>
          <p:nvPr/>
        </p:nvSpPr>
        <p:spPr>
          <a:xfrm>
            <a:off x="1426291" y="5827474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3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012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8" descr="Logo-payanyway-ma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832" y="2315786"/>
            <a:ext cx="2183532" cy="140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10891" y="2114882"/>
            <a:ext cx="2589451" cy="299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altLang="ru-RU" sz="2000" b="1" dirty="0">
                <a:ea typeface="PT Astra Sans" panose="020B0603020203020204" pitchFamily="34" charset="-52"/>
                <a:cs typeface="Open Sans" panose="020B0606030504020204" pitchFamily="34" charset="0"/>
              </a:rPr>
              <a:t>Сергей Смирнов </a:t>
            </a:r>
            <a:endParaRPr lang="en-US" altLang="ru-RU" sz="2000" b="1" dirty="0">
              <a:ea typeface="PT Astra Sans" panose="020B0603020203020204" pitchFamily="34" charset="-52"/>
              <a:cs typeface="Open Sans" panose="020B060603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ru-RU" altLang="ru-RU" sz="1600" dirty="0">
                <a:ea typeface="PT Astra Sans" panose="020B0603020203020204" pitchFamily="34" charset="-52"/>
                <a:cs typeface="Open Sans" panose="020B0606030504020204" pitchFamily="34" charset="0"/>
              </a:rPr>
              <a:t>Коммерческий директор</a:t>
            </a:r>
            <a:br>
              <a:rPr lang="ru-RU" altLang="ru-RU" sz="1600" dirty="0">
                <a:ea typeface="PT Astra Sans" panose="020B0603020203020204" pitchFamily="34" charset="-52"/>
                <a:cs typeface="Open Sans" panose="020B0606030504020204" pitchFamily="34" charset="0"/>
              </a:rPr>
            </a:br>
            <a:r>
              <a:rPr lang="ru-RU" altLang="ru-RU" sz="1600" dirty="0">
                <a:ea typeface="PT Astra Sans" panose="020B0603020203020204" pitchFamily="34" charset="-52"/>
                <a:cs typeface="Open Sans" panose="020B0606030504020204" pitchFamily="34" charset="0"/>
              </a:rPr>
              <a:t>НКО «МОНЕТА»</a:t>
            </a:r>
          </a:p>
          <a:p>
            <a:pPr>
              <a:lnSpc>
                <a:spcPct val="120000"/>
              </a:lnSpc>
            </a:pPr>
            <a:r>
              <a:rPr lang="en-US" altLang="ru-RU" sz="1600" dirty="0">
                <a:ea typeface="PT Astra Sans" panose="020B0603020203020204" pitchFamily="34" charset="-52"/>
                <a:cs typeface="Open Sans" panose="020B0606030504020204" pitchFamily="34" charset="0"/>
              </a:rPr>
              <a:t/>
            </a:r>
            <a:br>
              <a:rPr lang="en-US" altLang="ru-RU" sz="1600" dirty="0">
                <a:ea typeface="PT Astra Sans" panose="020B0603020203020204" pitchFamily="34" charset="-52"/>
                <a:cs typeface="Open Sans" panose="020B0606030504020204" pitchFamily="34" charset="0"/>
              </a:rPr>
            </a:br>
            <a:r>
              <a:rPr lang="ru-RU" altLang="ru-RU" sz="1600" dirty="0">
                <a:ea typeface="PT Astra Sans" panose="020B0603020203020204" pitchFamily="34" charset="-52"/>
                <a:cs typeface="Open Sans" panose="020B0606030504020204" pitchFamily="34" charset="0"/>
              </a:rPr>
              <a:t>+7 9</a:t>
            </a:r>
            <a:r>
              <a:rPr lang="en-US" altLang="ru-RU" sz="1600" dirty="0">
                <a:ea typeface="PT Astra Sans" panose="020B0603020203020204" pitchFamily="34" charset="-52"/>
                <a:cs typeface="Open Sans" panose="020B0606030504020204" pitchFamily="34" charset="0"/>
              </a:rPr>
              <a:t>02 436 4170 </a:t>
            </a:r>
          </a:p>
          <a:p>
            <a:pPr>
              <a:lnSpc>
                <a:spcPct val="120000"/>
              </a:lnSpc>
            </a:pPr>
            <a:r>
              <a:rPr lang="en-US" altLang="ru-RU" sz="1600" dirty="0">
                <a:ea typeface="PT Astra Sans" panose="020B0603020203020204" pitchFamily="34" charset="-52"/>
                <a:cs typeface="Open Sans" panose="020B0606030504020204" pitchFamily="34" charset="0"/>
              </a:rPr>
              <a:t>+7 985 710 0928 sergey.smirnov@moneta.ru www.payanyway.ru </a:t>
            </a:r>
            <a:endParaRPr lang="ru-RU" altLang="ru-RU" sz="1600" dirty="0">
              <a:ea typeface="PT Astra Sans" panose="020B0603020203020204" pitchFamily="34" charset="-52"/>
              <a:cs typeface="Open Sans" panose="020B0606030504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ru-RU" sz="1600" dirty="0">
                <a:ea typeface="PT Astra Sans" panose="020B0603020203020204" pitchFamily="34" charset="-52"/>
                <a:cs typeface="Open Sans" panose="020B0606030504020204" pitchFamily="34" charset="0"/>
              </a:rPr>
              <a:t>www.moneta.ru</a:t>
            </a:r>
          </a:p>
          <a:p>
            <a:endParaRPr lang="ru-RU" sz="1100" dirty="0">
              <a:ea typeface="PT Astra Sans" panose="020B0603020203020204" pitchFamily="34" charset="-5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8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77563" y="1480877"/>
            <a:ext cx="51231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ea typeface="PT Astra Sans" panose="020B0603020203020204" pitchFamily="34" charset="-52"/>
                <a:cs typeface="Ekibastuz"/>
              </a:rPr>
              <a:t>НКО «МОНЕТА» (ООО) (лицензия ЦБ РФ №3508) - кредитная организация, специализирующаяся на оказании платежных услуг в интернете для населения РФ. </a:t>
            </a:r>
          </a:p>
          <a:p>
            <a:endParaRPr lang="ru-RU" sz="1600" dirty="0">
              <a:ea typeface="PT Astra Sans" panose="020B0603020203020204" pitchFamily="34" charset="-52"/>
              <a:cs typeface="Ekibastuz"/>
            </a:endParaRPr>
          </a:p>
          <a:p>
            <a:r>
              <a:rPr lang="ru-RU" sz="1600" dirty="0">
                <a:ea typeface="PT Astra Sans" panose="020B0603020203020204" pitchFamily="34" charset="-52"/>
                <a:cs typeface="Ekibastuz"/>
              </a:rPr>
              <a:t>НКО полностью соответствует стандартам </a:t>
            </a:r>
            <a:r>
              <a:rPr lang="ru-RU" sz="1600" b="1" dirty="0">
                <a:ea typeface="PT Astra Sans" panose="020B0603020203020204" pitchFamily="34" charset="-52"/>
                <a:cs typeface="Ekibastuz"/>
              </a:rPr>
              <a:t>PCI DSS</a:t>
            </a:r>
            <a:r>
              <a:rPr lang="ru-RU" sz="1600" dirty="0">
                <a:ea typeface="PT Astra Sans" panose="020B0603020203020204" pitchFamily="34" charset="-52"/>
                <a:cs typeface="Ekibastuz"/>
              </a:rPr>
              <a:t>, поддерживает собственное процессинговое решение. Финансовые результаты деятельности НКО позволяют производить все необходимые расходы, связанные с развитием платежных сервисов.</a:t>
            </a:r>
          </a:p>
        </p:txBody>
      </p:sp>
      <p:sp>
        <p:nvSpPr>
          <p:cNvPr id="4" name="AutoShape 2" descr="Картинки по запросу s7 logo ne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4" descr="Картинки по запросу s7 logo new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398606" y="398522"/>
            <a:ext cx="3735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  <a:cs typeface="Ekibastuz"/>
              </a:rPr>
              <a:t>О компании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65447D69-9FB3-4627-8183-ABB5E0B8D1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25" y="1450878"/>
            <a:ext cx="3300165" cy="466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6" y="4182147"/>
            <a:ext cx="3115733" cy="219792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92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0175" y="399524"/>
            <a:ext cx="7080383" cy="54553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Аудитория Рунета в </a:t>
            </a:r>
            <a:r>
              <a:rPr lang="ru-RU" sz="2800" b="1" dirty="0" smtClean="0">
                <a:latin typeface="PT Astra Sans" panose="020B0603020203020204" pitchFamily="34" charset="-52"/>
                <a:ea typeface="PT Astra Sans" panose="020B0603020203020204" pitchFamily="34" charset="-52"/>
              </a:rPr>
              <a:t>2018 г.</a:t>
            </a:r>
            <a:endParaRPr lang="ru-RU" sz="2800" dirty="0">
              <a:latin typeface="PT Astra Sans" panose="020B0603020203020204" pitchFamily="34" charset="-52"/>
              <a:ea typeface="PT Astra Sans" panose="020B0603020203020204" pitchFamily="34" charset="-52"/>
            </a:endParaRPr>
          </a:p>
        </p:txBody>
      </p:sp>
      <p:pic>
        <p:nvPicPr>
          <p:cNvPr id="6146" name="Picture 2" descr="https://tele2-online.com/wp-content/uploads/2018/09/karta-tel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32" y="1137210"/>
            <a:ext cx="4580434" cy="276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0175" y="4008297"/>
            <a:ext cx="310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имеют доступ в Интернет</a:t>
            </a:r>
          </a:p>
        </p:txBody>
      </p:sp>
      <p:pic>
        <p:nvPicPr>
          <p:cNvPr id="6150" name="Picture 6" descr="http://getdrawings.com/images/laptop-line-drawing-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454" y="932465"/>
            <a:ext cx="2931665" cy="293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45765" y="2527566"/>
            <a:ext cx="16151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905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74%</a:t>
            </a:r>
          </a:p>
        </p:txBody>
      </p:sp>
      <p:pic>
        <p:nvPicPr>
          <p:cNvPr id="6152" name="Picture 8" descr="https://image.freepik.com/free-icon/mobile-phone-popular-model-optimus-lte_318-515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038" y="4014453"/>
            <a:ext cx="1666336" cy="166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">
            <a:extLst>
              <a:ext uri="{FF2B5EF4-FFF2-40B4-BE49-F238E27FC236}">
                <a16:creationId xmlns="" xmlns:a16="http://schemas.microsoft.com/office/drawing/2014/main" id="{C66E0177-68AD-47AE-98BF-3A22CBFD046F}"/>
              </a:ext>
            </a:extLst>
          </p:cNvPr>
          <p:cNvSpPr txBox="1">
            <a:spLocks/>
          </p:cNvSpPr>
          <p:nvPr/>
        </p:nvSpPr>
        <p:spPr>
          <a:xfrm>
            <a:off x="671513" y="5950216"/>
            <a:ext cx="7809045" cy="54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/>
              <a:t>По данным </a:t>
            </a:r>
            <a:r>
              <a:rPr lang="en-US" sz="2000" dirty="0" smtClean="0"/>
              <a:t>Data Insight</a:t>
            </a:r>
            <a:endParaRPr lang="ru-RU" sz="2000" dirty="0">
              <a:latin typeface="+mn-lt"/>
            </a:endParaRPr>
          </a:p>
        </p:txBody>
      </p:sp>
      <p:sp>
        <p:nvSpPr>
          <p:cNvPr id="17" name="Овал 16">
            <a:extLst>
              <a:ext uri="{FF2B5EF4-FFF2-40B4-BE49-F238E27FC236}">
                <a16:creationId xmlns="" xmlns:a16="http://schemas.microsoft.com/office/drawing/2014/main" id="{EBCA23EF-83E5-4F59-AA5A-336ED2DF3174}"/>
              </a:ext>
            </a:extLst>
          </p:cNvPr>
          <p:cNvSpPr/>
          <p:nvPr/>
        </p:nvSpPr>
        <p:spPr>
          <a:xfrm>
            <a:off x="5379657" y="4657640"/>
            <a:ext cx="1114329" cy="1114329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" dirty="0"/>
          </a:p>
        </p:txBody>
      </p:sp>
      <p:sp>
        <p:nvSpPr>
          <p:cNvPr id="10" name="TextBox 9"/>
          <p:cNvSpPr txBox="1"/>
          <p:nvPr/>
        </p:nvSpPr>
        <p:spPr>
          <a:xfrm>
            <a:off x="5360607" y="4848418"/>
            <a:ext cx="1193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49</a:t>
            </a:r>
            <a:r>
              <a:rPr lang="ru-RU" sz="4000" b="1" dirty="0" smtClean="0"/>
              <a:t>%</a:t>
            </a:r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C77C4961-6D8F-4DCE-B071-3C702240FD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  <p:sp>
        <p:nvSpPr>
          <p:cNvPr id="20" name="Овал 19">
            <a:extLst>
              <a:ext uri="{FF2B5EF4-FFF2-40B4-BE49-F238E27FC236}">
                <a16:creationId xmlns="" xmlns:a16="http://schemas.microsoft.com/office/drawing/2014/main" id="{84379203-0DE3-49A4-86D3-383B31B9E8F2}"/>
              </a:ext>
            </a:extLst>
          </p:cNvPr>
          <p:cNvSpPr/>
          <p:nvPr/>
        </p:nvSpPr>
        <p:spPr>
          <a:xfrm>
            <a:off x="6076251" y="3269848"/>
            <a:ext cx="1116000" cy="1116000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" dirty="0"/>
          </a:p>
        </p:txBody>
      </p:sp>
      <p:sp>
        <p:nvSpPr>
          <p:cNvPr id="5" name="TextBox 4"/>
          <p:cNvSpPr txBox="1"/>
          <p:nvPr/>
        </p:nvSpPr>
        <p:spPr>
          <a:xfrm>
            <a:off x="6028565" y="3462094"/>
            <a:ext cx="12390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51</a:t>
            </a:r>
            <a:r>
              <a:rPr lang="ru-RU" sz="4000" b="1" dirty="0" smtClean="0"/>
              <a:t>%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84461" y="5050753"/>
            <a:ext cx="1676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пользователей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167598" y="3639347"/>
            <a:ext cx="1676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пользователей</a:t>
            </a:r>
          </a:p>
        </p:txBody>
      </p:sp>
    </p:spTree>
    <p:extLst>
      <p:ext uri="{BB962C8B-B14F-4D97-AF65-F5344CB8AC3E}">
        <p14:creationId xmlns:p14="http://schemas.microsoft.com/office/powerpoint/2010/main" val="42459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0176" y="365126"/>
            <a:ext cx="7115174" cy="706437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Объем электронной коммерции</a:t>
            </a:r>
            <a:endParaRPr lang="ru-RU" sz="2800" dirty="0">
              <a:latin typeface="PT Astra Sans" panose="020B0603020203020204" pitchFamily="34" charset="-52"/>
              <a:ea typeface="PT Astra Sans" panose="020B0603020203020204" pitchFamily="34" charset="-52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534486708"/>
              </p:ext>
            </p:extLst>
          </p:nvPr>
        </p:nvGraphicFramePr>
        <p:xfrm>
          <a:off x="658026" y="1454547"/>
          <a:ext cx="782794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FA114A8A-2F1D-4B8D-8143-B406E722AF97}"/>
              </a:ext>
            </a:extLst>
          </p:cNvPr>
          <p:cNvSpPr txBox="1">
            <a:spLocks/>
          </p:cNvSpPr>
          <p:nvPr/>
        </p:nvSpPr>
        <p:spPr>
          <a:xfrm>
            <a:off x="687402" y="5901532"/>
            <a:ext cx="7827947" cy="706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/>
              <a:t>По данным </a:t>
            </a:r>
            <a:r>
              <a:rPr lang="en-US" sz="2000" dirty="0"/>
              <a:t>Data Insight</a:t>
            </a:r>
            <a:endParaRPr lang="ru-RU" sz="2000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51CF886-8656-43CA-AAEB-F13E698934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3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6021" y="370947"/>
            <a:ext cx="6330950" cy="679185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Что оплачивают через Интернет</a:t>
            </a:r>
            <a:endParaRPr lang="ru-RU" sz="2800" dirty="0">
              <a:latin typeface="PT Astra Sans" panose="020B0603020203020204" pitchFamily="34" charset="-52"/>
              <a:ea typeface="PT Astra Sans" panose="020B0603020203020204" pitchFamily="34" charset="-52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62722583"/>
              </p:ext>
            </p:extLst>
          </p:nvPr>
        </p:nvGraphicFramePr>
        <p:xfrm>
          <a:off x="838912" y="1451413"/>
          <a:ext cx="7466176" cy="4149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C70CD02-10DC-461E-B7E7-B21E5CB3EF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="" xmlns:a16="http://schemas.microsoft.com/office/drawing/2014/main" id="{C7861B80-C2BA-431F-B5B5-DB99EE96AC74}"/>
              </a:ext>
            </a:extLst>
          </p:cNvPr>
          <p:cNvSpPr txBox="1">
            <a:spLocks/>
          </p:cNvSpPr>
          <p:nvPr/>
        </p:nvSpPr>
        <p:spPr>
          <a:xfrm>
            <a:off x="1406525" y="5885921"/>
            <a:ext cx="6330950" cy="67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/>
              <a:t>По данным компании Яндекс</a:t>
            </a:r>
          </a:p>
        </p:txBody>
      </p:sp>
    </p:spTree>
    <p:extLst>
      <p:ext uri="{BB962C8B-B14F-4D97-AF65-F5344CB8AC3E}">
        <p14:creationId xmlns:p14="http://schemas.microsoft.com/office/powerpoint/2010/main" val="350921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810" y="357753"/>
            <a:ext cx="6483350" cy="65643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Как оплачивают </a:t>
            </a:r>
            <a:r>
              <a:rPr lang="ru-RU" sz="2800" b="1" dirty="0" smtClean="0">
                <a:latin typeface="PT Astra Sans" panose="020B0603020203020204" pitchFamily="34" charset="-52"/>
                <a:ea typeface="PT Astra Sans" panose="020B0603020203020204" pitchFamily="34" charset="-52"/>
              </a:rPr>
              <a:t>онлайн заказы</a:t>
            </a:r>
            <a:endParaRPr lang="ru-RU" sz="2800" dirty="0">
              <a:latin typeface="PT Astra Sans" panose="020B0603020203020204" pitchFamily="34" charset="-52"/>
              <a:ea typeface="PT Astra Sans" panose="020B0603020203020204" pitchFamily="34" charset="-52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65476773"/>
              </p:ext>
            </p:extLst>
          </p:nvPr>
        </p:nvGraphicFramePr>
        <p:xfrm>
          <a:off x="1472590" y="1372393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F80EABC-319F-4A68-A98F-EB21A26283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="" xmlns:a16="http://schemas.microsoft.com/office/drawing/2014/main" id="{39EDDEC5-E64F-43BD-A7EC-44521C878B4A}"/>
              </a:ext>
            </a:extLst>
          </p:cNvPr>
          <p:cNvSpPr txBox="1">
            <a:spLocks/>
          </p:cNvSpPr>
          <p:nvPr/>
        </p:nvSpPr>
        <p:spPr>
          <a:xfrm>
            <a:off x="1389062" y="5858670"/>
            <a:ext cx="6483350" cy="656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/>
              <a:t>По данным агентства </a:t>
            </a:r>
            <a:r>
              <a:rPr lang="en-US" sz="2000" dirty="0"/>
              <a:t>Media Scope</a:t>
            </a: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904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2631" y="275747"/>
            <a:ext cx="6967957" cy="6605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PT Astra Sans" panose="020B0603020203020204" pitchFamily="34" charset="-52"/>
                <a:ea typeface="PT Astra Sans" panose="020B0603020203020204" pitchFamily="34" charset="-52"/>
              </a:rPr>
              <a:t>Способы оплаты в Интернете</a:t>
            </a:r>
            <a:endParaRPr lang="ru-RU" sz="2800" dirty="0">
              <a:latin typeface="PT Astra Sans" panose="020B0603020203020204" pitchFamily="34" charset="-52"/>
              <a:ea typeface="PT Astra Sans" panose="020B0603020203020204" pitchFamily="34" charset="-52"/>
            </a:endParaRPr>
          </a:p>
        </p:txBody>
      </p:sp>
      <p:pic>
        <p:nvPicPr>
          <p:cNvPr id="7172" name="Picture 4" descr="https://mediascope.net/upload/medialibrary/356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14" y="1433537"/>
            <a:ext cx="8097109" cy="412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33331" y="3089839"/>
            <a:ext cx="1341690" cy="1636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8123" y="4875910"/>
            <a:ext cx="876409" cy="871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FE30D422-8F84-4912-8371-AD3ED883DCDA}"/>
              </a:ext>
            </a:extLst>
          </p:cNvPr>
          <p:cNvSpPr txBox="1">
            <a:spLocks/>
          </p:cNvSpPr>
          <p:nvPr/>
        </p:nvSpPr>
        <p:spPr>
          <a:xfrm>
            <a:off x="1145689" y="5747581"/>
            <a:ext cx="6967957" cy="6605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/>
              <a:t>По данным агентства </a:t>
            </a:r>
            <a:r>
              <a:rPr lang="en-US" sz="2000" dirty="0"/>
              <a:t>Media Scope</a:t>
            </a:r>
            <a:endParaRPr lang="ru-RU" sz="2000" dirty="0">
              <a:latin typeface="+mn-lt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B2E84BCE-FA4A-4396-BC73-EA84321541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8047" y="366180"/>
            <a:ext cx="6893886" cy="683951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Как происходит оплата</a:t>
            </a:r>
          </a:p>
        </p:txBody>
      </p:sp>
      <p:pic>
        <p:nvPicPr>
          <p:cNvPr id="3" name="Изображение 6" descr="bac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55" y="1890620"/>
            <a:ext cx="4274376" cy="3798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54481" y="3386135"/>
            <a:ext cx="1189929" cy="803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Изображение 8" descr="Logo-payanyway-mai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202" y="3474199"/>
            <a:ext cx="1107965" cy="715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23146" y="1890620"/>
            <a:ext cx="931492" cy="1042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8" name="Picture 6" descr="http://conf.nsc.ru/files/conferences/catdesign2018/442980/universit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596" y="1591510"/>
            <a:ext cx="1136591" cy="113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200116" y="1657412"/>
            <a:ext cx="339695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cs typeface="Ekibastuz" charset="0"/>
              </a:rPr>
              <a:t>Студент заключает договор с ВУЗом. Выбирает дистанционную оплату</a:t>
            </a:r>
          </a:p>
          <a:p>
            <a:endParaRPr lang="en-US" sz="1600" dirty="0">
              <a:solidFill>
                <a:srgbClr val="000000"/>
              </a:solidFill>
              <a:cs typeface="Ekibastuz" charset="0"/>
            </a:endParaRPr>
          </a:p>
          <a:p>
            <a:endParaRPr lang="en-US" sz="1600" dirty="0">
              <a:solidFill>
                <a:srgbClr val="000000"/>
              </a:solidFill>
              <a:cs typeface="Ekibastuz" charset="0"/>
            </a:endParaRPr>
          </a:p>
          <a:p>
            <a:r>
              <a:rPr lang="ru-RU" sz="1600" dirty="0">
                <a:solidFill>
                  <a:srgbClr val="000000"/>
                </a:solidFill>
                <a:cs typeface="Ekibastuz" charset="0"/>
              </a:rPr>
              <a:t>ВУЗ перенаправляет студента  </a:t>
            </a:r>
            <a:endParaRPr lang="en-US" sz="1600" dirty="0">
              <a:solidFill>
                <a:srgbClr val="000000"/>
              </a:solidFill>
              <a:cs typeface="Ekibastuz" charset="0"/>
            </a:endParaRPr>
          </a:p>
          <a:p>
            <a:r>
              <a:rPr lang="ru-RU" sz="1600" dirty="0">
                <a:solidFill>
                  <a:srgbClr val="000000"/>
                </a:solidFill>
                <a:cs typeface="Ekibastuz" charset="0"/>
              </a:rPr>
              <a:t>для оплаты на страницу </a:t>
            </a:r>
            <a:r>
              <a:rPr lang="en-US" sz="1600" dirty="0">
                <a:solidFill>
                  <a:srgbClr val="000000"/>
                </a:solidFill>
                <a:cs typeface="Ekibastuz" charset="0"/>
              </a:rPr>
              <a:t>PayAnyWay</a:t>
            </a:r>
            <a:r>
              <a:rPr lang="ru-RU" sz="1600" dirty="0">
                <a:solidFill>
                  <a:srgbClr val="000000"/>
                </a:solidFill>
                <a:cs typeface="Ekibastuz" charset="0"/>
              </a:rPr>
              <a:t>, где студент вводит данные карты</a:t>
            </a:r>
          </a:p>
          <a:p>
            <a:endParaRPr lang="en-US" sz="1600" dirty="0">
              <a:solidFill>
                <a:srgbClr val="000000"/>
              </a:solidFill>
              <a:cs typeface="Ekibastuz" charset="0"/>
            </a:endParaRPr>
          </a:p>
          <a:p>
            <a:endParaRPr lang="en-US" sz="1600" dirty="0">
              <a:solidFill>
                <a:srgbClr val="000000"/>
              </a:solidFill>
              <a:cs typeface="Ekibastuz" charset="0"/>
            </a:endParaRPr>
          </a:p>
          <a:p>
            <a:r>
              <a:rPr lang="en-US" sz="1600" dirty="0">
                <a:solidFill>
                  <a:srgbClr val="000000"/>
                </a:solidFill>
                <a:cs typeface="Ekibastuz" charset="0"/>
              </a:rPr>
              <a:t>PayAnyWay </a:t>
            </a:r>
            <a:r>
              <a:rPr lang="ru-RU" sz="1600" dirty="0">
                <a:solidFill>
                  <a:srgbClr val="000000"/>
                </a:solidFill>
                <a:cs typeface="Ekibastuz" charset="0"/>
              </a:rPr>
              <a:t>взаимодействует </a:t>
            </a:r>
            <a:endParaRPr lang="en-US" sz="1600" dirty="0">
              <a:solidFill>
                <a:srgbClr val="000000"/>
              </a:solidFill>
              <a:cs typeface="Ekibastuz" charset="0"/>
            </a:endParaRPr>
          </a:p>
          <a:p>
            <a:r>
              <a:rPr lang="ru-RU" sz="1600" dirty="0">
                <a:solidFill>
                  <a:srgbClr val="000000"/>
                </a:solidFill>
                <a:cs typeface="Ekibastuz" charset="0"/>
              </a:rPr>
              <a:t>с </a:t>
            </a:r>
            <a:r>
              <a:rPr lang="ru-RU" sz="1600" dirty="0" smtClean="0">
                <a:solidFill>
                  <a:srgbClr val="000000"/>
                </a:solidFill>
                <a:cs typeface="Ekibastuz" charset="0"/>
              </a:rPr>
              <a:t>V</a:t>
            </a:r>
            <a:r>
              <a:rPr lang="en-US" sz="1600" dirty="0" smtClean="0">
                <a:solidFill>
                  <a:srgbClr val="000000"/>
                </a:solidFill>
                <a:cs typeface="Ekibastuz" charset="0"/>
              </a:rPr>
              <a:t>ISA</a:t>
            </a:r>
            <a:r>
              <a:rPr lang="ru-RU" sz="1600" dirty="0" smtClean="0">
                <a:solidFill>
                  <a:srgbClr val="000000"/>
                </a:solidFill>
                <a:cs typeface="Ekibastuz" charset="0"/>
              </a:rPr>
              <a:t>, </a:t>
            </a:r>
            <a:r>
              <a:rPr lang="ru-RU" sz="1600" dirty="0" err="1">
                <a:solidFill>
                  <a:srgbClr val="000000"/>
                </a:solidFill>
                <a:cs typeface="Ekibastuz" charset="0"/>
              </a:rPr>
              <a:t>MasterCard</a:t>
            </a:r>
            <a:r>
              <a:rPr lang="ru-RU" sz="1600" dirty="0">
                <a:solidFill>
                  <a:srgbClr val="000000"/>
                </a:solidFill>
                <a:cs typeface="Ekibastuz" charset="0"/>
              </a:rPr>
              <a:t>, МИР. Получает деньги и отправляет их ВУЗу</a:t>
            </a:r>
          </a:p>
          <a:p>
            <a:endParaRPr lang="en-US" sz="1600" dirty="0">
              <a:solidFill>
                <a:srgbClr val="000000"/>
              </a:solidFill>
              <a:cs typeface="Ekibastuz" charset="0"/>
            </a:endParaRPr>
          </a:p>
          <a:p>
            <a:endParaRPr lang="en-US" sz="1600" dirty="0">
              <a:solidFill>
                <a:srgbClr val="000000"/>
              </a:solidFill>
              <a:cs typeface="Ekibastuz" charset="0"/>
            </a:endParaRPr>
          </a:p>
          <a:p>
            <a:r>
              <a:rPr lang="en-US" sz="1600" dirty="0">
                <a:solidFill>
                  <a:srgbClr val="000000"/>
                </a:solidFill>
                <a:cs typeface="Ekibastuz" charset="0"/>
              </a:rPr>
              <a:t>PayAnyWay </a:t>
            </a:r>
            <a:r>
              <a:rPr lang="ru-RU" sz="1600" dirty="0">
                <a:solidFill>
                  <a:srgbClr val="000000"/>
                </a:solidFill>
                <a:cs typeface="Ekibastuz" charset="0"/>
              </a:rPr>
              <a:t>отправляет студенту квитанцию о совершенной оплате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F9784DA-B375-402E-82BF-4666046EC4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  <p:sp>
        <p:nvSpPr>
          <p:cNvPr id="20" name="Овал 19">
            <a:extLst>
              <a:ext uri="{FF2B5EF4-FFF2-40B4-BE49-F238E27FC236}">
                <a16:creationId xmlns="" xmlns:a16="http://schemas.microsoft.com/office/drawing/2014/main" id="{DDD700F6-FA36-4324-A056-B27E92ACA26D}"/>
              </a:ext>
            </a:extLst>
          </p:cNvPr>
          <p:cNvSpPr/>
          <p:nvPr/>
        </p:nvSpPr>
        <p:spPr>
          <a:xfrm>
            <a:off x="4678887" y="1729960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58DCEA5C-E62C-4099-948A-DFC1FC7B7E79}"/>
              </a:ext>
            </a:extLst>
          </p:cNvPr>
          <p:cNvSpPr txBox="1"/>
          <p:nvPr/>
        </p:nvSpPr>
        <p:spPr>
          <a:xfrm>
            <a:off x="4723888" y="1748105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</a:t>
            </a:r>
          </a:p>
        </p:txBody>
      </p:sp>
      <p:sp>
        <p:nvSpPr>
          <p:cNvPr id="22" name="Овал 21">
            <a:extLst>
              <a:ext uri="{FF2B5EF4-FFF2-40B4-BE49-F238E27FC236}">
                <a16:creationId xmlns="" xmlns:a16="http://schemas.microsoft.com/office/drawing/2014/main" id="{32825723-D2BE-41BC-B828-CB748D37E99B}"/>
              </a:ext>
            </a:extLst>
          </p:cNvPr>
          <p:cNvSpPr/>
          <p:nvPr/>
        </p:nvSpPr>
        <p:spPr>
          <a:xfrm>
            <a:off x="4678887" y="2709956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1220A825-29F1-4AF1-BCE0-A214352A1705}"/>
              </a:ext>
            </a:extLst>
          </p:cNvPr>
          <p:cNvSpPr txBox="1"/>
          <p:nvPr/>
        </p:nvSpPr>
        <p:spPr>
          <a:xfrm>
            <a:off x="4723888" y="2728101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2</a:t>
            </a:r>
          </a:p>
        </p:txBody>
      </p:sp>
      <p:sp>
        <p:nvSpPr>
          <p:cNvPr id="24" name="Овал 23">
            <a:extLst>
              <a:ext uri="{FF2B5EF4-FFF2-40B4-BE49-F238E27FC236}">
                <a16:creationId xmlns="" xmlns:a16="http://schemas.microsoft.com/office/drawing/2014/main" id="{C457570D-07D8-45FA-83A7-699410A318D5}"/>
              </a:ext>
            </a:extLst>
          </p:cNvPr>
          <p:cNvSpPr/>
          <p:nvPr/>
        </p:nvSpPr>
        <p:spPr>
          <a:xfrm>
            <a:off x="4678887" y="3926698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0AD65EE6-959D-4A48-85D5-578250246AF7}"/>
              </a:ext>
            </a:extLst>
          </p:cNvPr>
          <p:cNvSpPr txBox="1"/>
          <p:nvPr/>
        </p:nvSpPr>
        <p:spPr>
          <a:xfrm>
            <a:off x="4723888" y="3944843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3</a:t>
            </a:r>
            <a:endParaRPr lang="ru-RU" sz="2000" dirty="0"/>
          </a:p>
        </p:txBody>
      </p:sp>
      <p:sp>
        <p:nvSpPr>
          <p:cNvPr id="26" name="Овал 25">
            <a:extLst>
              <a:ext uri="{FF2B5EF4-FFF2-40B4-BE49-F238E27FC236}">
                <a16:creationId xmlns="" xmlns:a16="http://schemas.microsoft.com/office/drawing/2014/main" id="{312FB1FD-A3C4-4FE8-89F7-A1D67131DFC7}"/>
              </a:ext>
            </a:extLst>
          </p:cNvPr>
          <p:cNvSpPr/>
          <p:nvPr/>
        </p:nvSpPr>
        <p:spPr>
          <a:xfrm>
            <a:off x="4678887" y="5136065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82306E27-1674-446D-BA84-6BAA49B5A1E3}"/>
              </a:ext>
            </a:extLst>
          </p:cNvPr>
          <p:cNvSpPr txBox="1"/>
          <p:nvPr/>
        </p:nvSpPr>
        <p:spPr>
          <a:xfrm>
            <a:off x="4723888" y="5154210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4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5080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0283" y="288926"/>
            <a:ext cx="7433734" cy="825499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PT Astra Sans" panose="020B0603020203020204" pitchFamily="34" charset="-52"/>
                <a:ea typeface="PT Astra Sans" panose="020B0603020203020204" pitchFamily="34" charset="-52"/>
              </a:rPr>
              <a:t>Как подключить прием онлайн-платежей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77708" y="1696611"/>
            <a:ext cx="6002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Выбрать банк или НКО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>
              <a:lnSpc>
                <a:spcPct val="150000"/>
              </a:lnSpc>
            </a:pPr>
            <a:r>
              <a:rPr lang="ru-RU" b="1" dirty="0"/>
              <a:t>Подписать договор:</a:t>
            </a:r>
            <a:br>
              <a:rPr lang="ru-RU" b="1" dirty="0"/>
            </a:br>
            <a:r>
              <a:rPr lang="ru-RU" dirty="0"/>
              <a:t>— на бумажном носителе</a:t>
            </a:r>
            <a:br>
              <a:rPr lang="ru-RU" dirty="0"/>
            </a:br>
            <a:r>
              <a:rPr lang="ru-RU" dirty="0"/>
              <a:t>— оферта</a:t>
            </a:r>
            <a:br>
              <a:rPr lang="ru-RU" dirty="0"/>
            </a:br>
            <a:endParaRPr lang="ru-RU" dirty="0"/>
          </a:p>
          <a:p>
            <a:r>
              <a:rPr lang="ru-RU" b="1" dirty="0"/>
              <a:t>Провести техническую интеграцию:</a:t>
            </a:r>
          </a:p>
          <a:p>
            <a:pPr>
              <a:lnSpc>
                <a:spcPct val="150000"/>
              </a:lnSpc>
            </a:pPr>
            <a:r>
              <a:rPr lang="ru-RU" dirty="0"/>
              <a:t>— Самостоятельно</a:t>
            </a:r>
          </a:p>
          <a:p>
            <a:pPr>
              <a:lnSpc>
                <a:spcPct val="150000"/>
              </a:lnSpc>
            </a:pPr>
            <a:r>
              <a:rPr lang="ru-RU" dirty="0"/>
              <a:t>— С использованием готовых модулей для систем</a:t>
            </a:r>
          </a:p>
          <a:p>
            <a:r>
              <a:rPr lang="en-US" dirty="0"/>
              <a:t>     </a:t>
            </a:r>
            <a:r>
              <a:rPr lang="ru-RU" dirty="0"/>
              <a:t>управления сайтами  (у </a:t>
            </a:r>
            <a:r>
              <a:rPr lang="en-US" dirty="0"/>
              <a:t>PayAnyWay </a:t>
            </a:r>
            <a:r>
              <a:rPr lang="ru-RU" dirty="0"/>
              <a:t>есть готовые модули </a:t>
            </a:r>
            <a:r>
              <a:rPr lang="en-US" dirty="0"/>
              <a:t>  </a:t>
            </a:r>
          </a:p>
          <a:p>
            <a:r>
              <a:rPr lang="en-US" dirty="0"/>
              <a:t>     </a:t>
            </a:r>
            <a:r>
              <a:rPr lang="ru-RU" dirty="0"/>
              <a:t>для более чем 80 подобных систем)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99E9FCC-8FE7-4E42-9FFD-DB605A21B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0467" y="478633"/>
            <a:ext cx="450057" cy="407194"/>
          </a:xfrm>
          <a:prstGeom prst="rect">
            <a:avLst/>
          </a:prstGeom>
        </p:spPr>
      </p:pic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FAB79AA2-DAEA-40AC-B457-E7B08ED05139}"/>
              </a:ext>
            </a:extLst>
          </p:cNvPr>
          <p:cNvSpPr/>
          <p:nvPr/>
        </p:nvSpPr>
        <p:spPr>
          <a:xfrm>
            <a:off x="1409786" y="1662278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BFB43D75-F36A-4595-BFC7-A14439324965}"/>
              </a:ext>
            </a:extLst>
          </p:cNvPr>
          <p:cNvSpPr txBox="1"/>
          <p:nvPr/>
        </p:nvSpPr>
        <p:spPr>
          <a:xfrm>
            <a:off x="1454787" y="1680423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1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="" xmlns:a16="http://schemas.microsoft.com/office/drawing/2014/main" id="{4E2F3F32-2341-4552-A251-B57517C30981}"/>
              </a:ext>
            </a:extLst>
          </p:cNvPr>
          <p:cNvSpPr/>
          <p:nvPr/>
        </p:nvSpPr>
        <p:spPr>
          <a:xfrm>
            <a:off x="1409786" y="2321457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7648025-16FD-48CE-910D-5A1F629ED0D2}"/>
              </a:ext>
            </a:extLst>
          </p:cNvPr>
          <p:cNvSpPr txBox="1"/>
          <p:nvPr/>
        </p:nvSpPr>
        <p:spPr>
          <a:xfrm>
            <a:off x="1454787" y="2339602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2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63E9405E-6261-4E29-B696-068D750F83E2}"/>
              </a:ext>
            </a:extLst>
          </p:cNvPr>
          <p:cNvSpPr/>
          <p:nvPr/>
        </p:nvSpPr>
        <p:spPr>
          <a:xfrm>
            <a:off x="1409786" y="3858706"/>
            <a:ext cx="461478" cy="461478"/>
          </a:xfrm>
          <a:prstGeom prst="ellipse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693CBA40-1227-470A-93A3-B58FA760FA8E}"/>
              </a:ext>
            </a:extLst>
          </p:cNvPr>
          <p:cNvSpPr txBox="1"/>
          <p:nvPr/>
        </p:nvSpPr>
        <p:spPr>
          <a:xfrm>
            <a:off x="1454787" y="3886376"/>
            <a:ext cx="371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2397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4507</TotalTime>
  <Words>251</Words>
  <Application>Microsoft Office PowerPoint</Application>
  <PresentationFormat>Экран (4:3)</PresentationFormat>
  <Paragraphs>76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Аудитория Рунета в 2018 г.</vt:lpstr>
      <vt:lpstr>Объем электронной коммерции</vt:lpstr>
      <vt:lpstr>Что оплачивают через Интернет</vt:lpstr>
      <vt:lpstr>Как оплачивают онлайн заказы</vt:lpstr>
      <vt:lpstr>Способы оплаты в Интернете</vt:lpstr>
      <vt:lpstr>Как происходит оплата</vt:lpstr>
      <vt:lpstr>Как подключить прием онлайн-платежей</vt:lpstr>
      <vt:lpstr>PayAnyWay для ВУЗов - это:</vt:lpstr>
      <vt:lpstr>Система быстрых платежей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 Remezov</dc:creator>
  <cp:lastModifiedBy>Sergey Smirnov</cp:lastModifiedBy>
  <cp:revision>159</cp:revision>
  <cp:lastPrinted>2019-11-12T15:16:08Z</cp:lastPrinted>
  <dcterms:created xsi:type="dcterms:W3CDTF">2017-03-15T07:50:37Z</dcterms:created>
  <dcterms:modified xsi:type="dcterms:W3CDTF">2019-11-13T10:01:52Z</dcterms:modified>
</cp:coreProperties>
</file>